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4" r:id="rId4"/>
    <p:sldId id="259" r:id="rId5"/>
    <p:sldId id="265" r:id="rId6"/>
    <p:sldId id="266" r:id="rId7"/>
    <p:sldId id="268" r:id="rId8"/>
    <p:sldId id="269" r:id="rId9"/>
    <p:sldId id="271" r:id="rId10"/>
    <p:sldId id="270" r:id="rId11"/>
    <p:sldId id="273" r:id="rId12"/>
    <p:sldId id="272" r:id="rId13"/>
    <p:sldId id="267" r:id="rId14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441" autoAdjust="0"/>
    <p:restoredTop sz="94660"/>
  </p:normalViewPr>
  <p:slideViewPr>
    <p:cSldViewPr>
      <p:cViewPr varScale="1">
        <p:scale>
          <a:sx n="86" d="100"/>
          <a:sy n="86" d="100"/>
        </p:scale>
        <p:origin x="-1506" y="-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F39DB9-B4C4-437B-AD35-40C7F34EA646}" type="datetimeFigureOut">
              <a:rPr lang="tr-TR" smtClean="0"/>
              <a:pPr/>
              <a:t>17/05/2018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E4DEE7-BCE6-4240-9DAC-49FAA83EC8D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F39DB9-B4C4-437B-AD35-40C7F34EA646}" type="datetimeFigureOut">
              <a:rPr lang="tr-TR" smtClean="0"/>
              <a:pPr/>
              <a:t>17/05/2018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E4DEE7-BCE6-4240-9DAC-49FAA83EC8D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F39DB9-B4C4-437B-AD35-40C7F34EA646}" type="datetimeFigureOut">
              <a:rPr lang="tr-TR" smtClean="0"/>
              <a:pPr/>
              <a:t>17/05/2018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E4DEE7-BCE6-4240-9DAC-49FAA83EC8D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F39DB9-B4C4-437B-AD35-40C7F34EA646}" type="datetimeFigureOut">
              <a:rPr lang="tr-TR" smtClean="0"/>
              <a:pPr/>
              <a:t>17/05/2018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E4DEE7-BCE6-4240-9DAC-49FAA83EC8D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F39DB9-B4C4-437B-AD35-40C7F34EA646}" type="datetimeFigureOut">
              <a:rPr lang="tr-TR" smtClean="0"/>
              <a:pPr/>
              <a:t>17/05/2018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E4DEE7-BCE6-4240-9DAC-49FAA83EC8D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F39DB9-B4C4-437B-AD35-40C7F34EA646}" type="datetimeFigureOut">
              <a:rPr lang="tr-TR" smtClean="0"/>
              <a:pPr/>
              <a:t>17/05/2018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E4DEE7-BCE6-4240-9DAC-49FAA83EC8D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F39DB9-B4C4-437B-AD35-40C7F34EA646}" type="datetimeFigureOut">
              <a:rPr lang="tr-TR" smtClean="0"/>
              <a:pPr/>
              <a:t>17/05/2018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E4DEE7-BCE6-4240-9DAC-49FAA83EC8D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F39DB9-B4C4-437B-AD35-40C7F34EA646}" type="datetimeFigureOut">
              <a:rPr lang="tr-TR" smtClean="0"/>
              <a:pPr/>
              <a:t>17/05/2018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E4DEE7-BCE6-4240-9DAC-49FAA83EC8D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F39DB9-B4C4-437B-AD35-40C7F34EA646}" type="datetimeFigureOut">
              <a:rPr lang="tr-TR" smtClean="0"/>
              <a:pPr/>
              <a:t>17/05/2018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E4DEE7-BCE6-4240-9DAC-49FAA83EC8D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F39DB9-B4C4-437B-AD35-40C7F34EA646}" type="datetimeFigureOut">
              <a:rPr lang="tr-TR" smtClean="0"/>
              <a:pPr/>
              <a:t>17/05/2018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E4DEE7-BCE6-4240-9DAC-49FAA83EC8D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F39DB9-B4C4-437B-AD35-40C7F34EA646}" type="datetimeFigureOut">
              <a:rPr lang="tr-TR" smtClean="0"/>
              <a:pPr/>
              <a:t>17/05/2018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E4DEE7-BCE6-4240-9DAC-49FAA83EC8D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F39DB9-B4C4-437B-AD35-40C7F34EA646}" type="datetimeFigureOut">
              <a:rPr lang="tr-TR" smtClean="0"/>
              <a:pPr/>
              <a:t>17/05/2018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E4DEE7-BCE6-4240-9DAC-49FAA83EC8D6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solidFill>
            <a:srgbClr val="00B050"/>
          </a:solidFill>
        </p:spPr>
        <p:txBody>
          <a:bodyPr/>
          <a:lstStyle/>
          <a:p>
            <a:r>
              <a:rPr lang="tr-TR" b="1" dirty="0" smtClean="0"/>
              <a:t>ATP SENTEZİ</a:t>
            </a:r>
            <a:endParaRPr lang="tr-TR" b="1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4429124" y="3886200"/>
            <a:ext cx="4143404" cy="1752600"/>
          </a:xfrm>
        </p:spPr>
        <p:txBody>
          <a:bodyPr>
            <a:normAutofit/>
          </a:bodyPr>
          <a:lstStyle/>
          <a:p>
            <a:endParaRPr lang="tr-TR" sz="2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5143504" y="1600200"/>
            <a:ext cx="3543296" cy="4972072"/>
          </a:xfrm>
          <a:ln>
            <a:solidFill>
              <a:schemeClr val="tx1"/>
            </a:solidFill>
          </a:ln>
        </p:spPr>
        <p:txBody>
          <a:bodyPr>
            <a:noAutofit/>
          </a:bodyPr>
          <a:lstStyle/>
          <a:p>
            <a:r>
              <a:rPr lang="tr-TR" sz="2800" dirty="0" smtClean="0"/>
              <a:t>F0’ın </a:t>
            </a:r>
            <a:r>
              <a:rPr lang="tr-TR" sz="2800" dirty="0"/>
              <a:t>iki b </a:t>
            </a:r>
            <a:r>
              <a:rPr lang="tr-TR" sz="2800" dirty="0" err="1"/>
              <a:t>altbirimi</a:t>
            </a:r>
            <a:r>
              <a:rPr lang="tr-TR" sz="2800" dirty="0"/>
              <a:t> </a:t>
            </a:r>
            <a:r>
              <a:rPr lang="tr-TR" sz="2800" dirty="0" smtClean="0"/>
              <a:t>F1’in </a:t>
            </a:r>
            <a:r>
              <a:rPr lang="el-GR" sz="2800" i="1" dirty="0" smtClean="0"/>
              <a:t>α</a:t>
            </a:r>
            <a:r>
              <a:rPr lang="tr-TR" sz="2800" i="1" dirty="0" smtClean="0"/>
              <a:t> </a:t>
            </a:r>
            <a:r>
              <a:rPr lang="tr-TR" sz="2800" dirty="0" smtClean="0"/>
              <a:t>ve </a:t>
            </a:r>
            <a:r>
              <a:rPr lang="el-GR" sz="2800" dirty="0" smtClean="0"/>
              <a:t>β</a:t>
            </a:r>
            <a:r>
              <a:rPr lang="tr-TR" sz="2800" dirty="0" smtClean="0"/>
              <a:t> </a:t>
            </a:r>
            <a:r>
              <a:rPr lang="tr-TR" sz="2800" dirty="0" err="1" smtClean="0"/>
              <a:t>altbirimleriyle</a:t>
            </a:r>
            <a:r>
              <a:rPr lang="tr-TR" sz="2800" dirty="0" smtClean="0"/>
              <a:t> </a:t>
            </a:r>
            <a:r>
              <a:rPr lang="tr-TR" sz="2800" dirty="0"/>
              <a:t>sıkıca</a:t>
            </a:r>
            <a:br>
              <a:rPr lang="tr-TR" sz="2800" dirty="0"/>
            </a:br>
            <a:r>
              <a:rPr lang="tr-TR" sz="2800" dirty="0"/>
              <a:t>birleşip onları zara sabitlemiştir. </a:t>
            </a:r>
            <a:endParaRPr lang="tr-TR" sz="2800" dirty="0" smtClean="0"/>
          </a:p>
          <a:p>
            <a:r>
              <a:rPr lang="tr-TR" sz="2800" dirty="0" smtClean="0"/>
              <a:t>F0'da</a:t>
            </a:r>
            <a:r>
              <a:rPr lang="tr-TR" sz="2800" dirty="0"/>
              <a:t>, zara gömülü c </a:t>
            </a:r>
            <a:r>
              <a:rPr lang="tr-TR" sz="2800" dirty="0" err="1"/>
              <a:t>altbirimlerinin</a:t>
            </a:r>
            <a:r>
              <a:rPr lang="tr-TR" sz="2800" dirty="0"/>
              <a:t> silindiri F1 in </a:t>
            </a:r>
            <a:r>
              <a:rPr lang="el-GR" sz="2800" dirty="0" smtClean="0">
                <a:latin typeface="Calibri"/>
              </a:rPr>
              <a:t>γ</a:t>
            </a:r>
            <a:r>
              <a:rPr lang="tr-TR" sz="2800" dirty="0" smtClean="0"/>
              <a:t> </a:t>
            </a:r>
            <a:r>
              <a:rPr lang="tr-TR" sz="2800" dirty="0"/>
              <a:t>ve </a:t>
            </a:r>
            <a:r>
              <a:rPr lang="tr-TR" sz="2800" dirty="0" smtClean="0"/>
              <a:t>Ɛ </a:t>
            </a:r>
            <a:r>
              <a:rPr lang="tr-TR" sz="2800" dirty="0" err="1"/>
              <a:t>altbirimlerinden</a:t>
            </a:r>
            <a:r>
              <a:rPr lang="tr-TR" sz="2800" dirty="0"/>
              <a:t> </a:t>
            </a:r>
            <a:r>
              <a:rPr lang="tr-TR" sz="2800" dirty="0" smtClean="0"/>
              <a:t>oluşan şafta </a:t>
            </a:r>
            <a:r>
              <a:rPr lang="tr-TR" sz="2800" dirty="0"/>
              <a:t>bağlanmıştır. </a:t>
            </a:r>
          </a:p>
        </p:txBody>
      </p:sp>
      <p:sp>
        <p:nvSpPr>
          <p:cNvPr id="4" name="1 Başlık"/>
          <p:cNvSpPr>
            <a:spLocks noGrp="1"/>
          </p:cNvSpPr>
          <p:nvPr>
            <p:ph type="title"/>
          </p:nvPr>
        </p:nvSpPr>
        <p:spPr>
          <a:solidFill>
            <a:srgbClr val="00B050"/>
          </a:solidFill>
        </p:spPr>
        <p:txBody>
          <a:bodyPr/>
          <a:lstStyle/>
          <a:p>
            <a:r>
              <a:rPr lang="tr-TR" b="1" dirty="0" smtClean="0"/>
              <a:t>ATP SENTEZİ</a:t>
            </a:r>
            <a:endParaRPr lang="tr-TR" b="1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5429256" y="1600200"/>
            <a:ext cx="3257544" cy="4900634"/>
          </a:xfrm>
          <a:ln>
            <a:solidFill>
              <a:schemeClr val="tx1"/>
            </a:solidFill>
          </a:ln>
        </p:spPr>
        <p:txBody>
          <a:bodyPr>
            <a:noAutofit/>
          </a:bodyPr>
          <a:lstStyle/>
          <a:p>
            <a:r>
              <a:rPr lang="tr-TR" sz="2800" b="1" dirty="0" smtClean="0"/>
              <a:t>ATP </a:t>
            </a:r>
            <a:r>
              <a:rPr lang="tr-TR" sz="2800" b="1" dirty="0" err="1" smtClean="0"/>
              <a:t>sentazm</a:t>
            </a:r>
            <a:r>
              <a:rPr lang="tr-TR" sz="2800" b="1" dirty="0" smtClean="0"/>
              <a:t> bağlanmayla değişim modeli:</a:t>
            </a:r>
            <a:r>
              <a:rPr lang="tr-TR" sz="2800" dirty="0" smtClean="0"/>
              <a:t/>
            </a:r>
            <a:br>
              <a:rPr lang="tr-TR" sz="2800" dirty="0" smtClean="0"/>
            </a:br>
            <a:r>
              <a:rPr lang="tr-TR" sz="2800" dirty="0" smtClean="0"/>
              <a:t>F1 kompleksinin, her bir çift </a:t>
            </a:r>
            <a:r>
              <a:rPr lang="el-GR" sz="2800" i="1" dirty="0" smtClean="0"/>
              <a:t>α</a:t>
            </a:r>
            <a:r>
              <a:rPr lang="tr-TR" sz="2800" i="1" dirty="0" smtClean="0"/>
              <a:t> ve </a:t>
            </a:r>
            <a:r>
              <a:rPr lang="el-GR" sz="2800" dirty="0" smtClean="0"/>
              <a:t>β</a:t>
            </a:r>
            <a:r>
              <a:rPr lang="tr-TR" sz="2800" i="1" dirty="0" smtClean="0"/>
              <a:t> </a:t>
            </a:r>
            <a:r>
              <a:rPr lang="tr-TR" sz="2800" dirty="0" err="1" smtClean="0"/>
              <a:t>altbirimi</a:t>
            </a:r>
            <a:r>
              <a:rPr lang="tr-TR" sz="2800" dirty="0" smtClean="0"/>
              <a:t> için bir tane olmak üzere birbirinden farklı üç </a:t>
            </a:r>
            <a:r>
              <a:rPr lang="tr-TR" sz="2800" dirty="0" err="1" smtClean="0"/>
              <a:t>adenin</a:t>
            </a:r>
            <a:r>
              <a:rPr lang="tr-TR" sz="2800" dirty="0" smtClean="0"/>
              <a:t> </a:t>
            </a:r>
            <a:r>
              <a:rPr lang="tr-TR" sz="2800" dirty="0" err="1" smtClean="0"/>
              <a:t>nükleotit</a:t>
            </a:r>
            <a:r>
              <a:rPr lang="tr-TR" sz="2800" dirty="0" smtClean="0"/>
              <a:t> bağlama bölgesi vardır.</a:t>
            </a:r>
            <a:endParaRPr lang="tr-TR" sz="2800" dirty="0"/>
          </a:p>
        </p:txBody>
      </p:sp>
      <p:sp>
        <p:nvSpPr>
          <p:cNvPr id="4" name="1 Başlık"/>
          <p:cNvSpPr>
            <a:spLocks noGrp="1"/>
          </p:cNvSpPr>
          <p:nvPr>
            <p:ph type="title"/>
          </p:nvPr>
        </p:nvSpPr>
        <p:spPr>
          <a:solidFill>
            <a:srgbClr val="00B050"/>
          </a:solidFill>
        </p:spPr>
        <p:txBody>
          <a:bodyPr/>
          <a:lstStyle/>
          <a:p>
            <a:r>
              <a:rPr lang="tr-TR" b="1" dirty="0" smtClean="0"/>
              <a:t>ATP SENTEZİ</a:t>
            </a:r>
            <a:endParaRPr lang="tr-TR" b="1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Başlık"/>
          <p:cNvSpPr>
            <a:spLocks noGrp="1"/>
          </p:cNvSpPr>
          <p:nvPr>
            <p:ph type="title"/>
          </p:nvPr>
        </p:nvSpPr>
        <p:spPr>
          <a:solidFill>
            <a:srgbClr val="00B050"/>
          </a:solidFill>
        </p:spPr>
        <p:txBody>
          <a:bodyPr/>
          <a:lstStyle/>
          <a:p>
            <a:r>
              <a:rPr lang="tr-TR" b="1" dirty="0" smtClean="0"/>
              <a:t>ATP SENTEZİ</a:t>
            </a:r>
            <a:endParaRPr lang="tr-TR" b="1" dirty="0"/>
          </a:p>
        </p:txBody>
      </p:sp>
      <p:sp>
        <p:nvSpPr>
          <p:cNvPr id="5" name="4 İçerik Yer Tutucusu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57758"/>
          </a:xfrm>
          <a:ln>
            <a:solidFill>
              <a:schemeClr val="tx1"/>
            </a:solidFill>
          </a:ln>
        </p:spPr>
        <p:txBody>
          <a:bodyPr>
            <a:normAutofit lnSpcReduction="10000"/>
          </a:bodyPr>
          <a:lstStyle/>
          <a:p>
            <a:pPr algn="just"/>
            <a:r>
              <a:rPr lang="tr-TR" dirty="0"/>
              <a:t>H</a:t>
            </a:r>
            <a:r>
              <a:rPr lang="tr-TR" dirty="0" smtClean="0"/>
              <a:t>erhangi bir </a:t>
            </a:r>
            <a:r>
              <a:rPr lang="tr-TR" dirty="0"/>
              <a:t>anda </a:t>
            </a:r>
            <a:r>
              <a:rPr lang="tr-TR" dirty="0" smtClean="0"/>
              <a:t>bu bölgelerden </a:t>
            </a:r>
            <a:r>
              <a:rPr lang="tr-TR" dirty="0"/>
              <a:t>biri </a:t>
            </a:r>
            <a:r>
              <a:rPr lang="el-GR" dirty="0"/>
              <a:t>β</a:t>
            </a:r>
            <a:r>
              <a:rPr lang="tr-TR" dirty="0" smtClean="0"/>
              <a:t>-ATP </a:t>
            </a:r>
            <a:r>
              <a:rPr lang="tr-TR" dirty="0"/>
              <a:t>şeklinde (</a:t>
            </a:r>
            <a:r>
              <a:rPr lang="tr-TR" dirty="0" err="1"/>
              <a:t>ATP’yi</a:t>
            </a:r>
            <a:r>
              <a:rPr lang="tr-TR" dirty="0"/>
              <a:t> sıkıca </a:t>
            </a:r>
            <a:r>
              <a:rPr lang="tr-TR" dirty="0" smtClean="0"/>
              <a:t>bağlar</a:t>
            </a:r>
            <a:r>
              <a:rPr lang="tr-TR" dirty="0"/>
              <a:t>), İkincisi </a:t>
            </a:r>
            <a:r>
              <a:rPr lang="el-GR" dirty="0"/>
              <a:t>β</a:t>
            </a:r>
            <a:r>
              <a:rPr lang="tr-TR" dirty="0" smtClean="0"/>
              <a:t>-ADP </a:t>
            </a:r>
            <a:r>
              <a:rPr lang="tr-TR" dirty="0"/>
              <a:t>şeklinde (zayıf bağlanma) üçüncüsü de </a:t>
            </a:r>
            <a:r>
              <a:rPr lang="el-GR" dirty="0"/>
              <a:t>β</a:t>
            </a:r>
            <a:r>
              <a:rPr lang="tr-TR" dirty="0" smtClean="0"/>
              <a:t>-boş </a:t>
            </a:r>
            <a:r>
              <a:rPr lang="tr-TR" dirty="0"/>
              <a:t>şeklinde (çok zayıf bağlanma)’</a:t>
            </a:r>
            <a:r>
              <a:rPr lang="tr-TR" dirty="0" err="1"/>
              <a:t>dir</a:t>
            </a:r>
            <a:r>
              <a:rPr lang="tr-TR" dirty="0"/>
              <a:t>.</a:t>
            </a:r>
            <a:br>
              <a:rPr lang="tr-TR" dirty="0"/>
            </a:br>
            <a:endParaRPr lang="tr-TR" dirty="0" smtClean="0"/>
          </a:p>
          <a:p>
            <a:pPr algn="just"/>
            <a:r>
              <a:rPr lang="tr-TR" dirty="0" smtClean="0"/>
              <a:t>Proton </a:t>
            </a:r>
            <a:r>
              <a:rPr lang="tr-TR" dirty="0"/>
              <a:t>hareket gücü merkezi şaftın (</a:t>
            </a:r>
            <a:r>
              <a:rPr lang="tr-TR" dirty="0" smtClean="0"/>
              <a:t>y </a:t>
            </a:r>
            <a:r>
              <a:rPr lang="tr-TR" dirty="0" err="1" smtClean="0"/>
              <a:t>altbirimi</a:t>
            </a:r>
            <a:r>
              <a:rPr lang="tr-TR" dirty="0"/>
              <a:t>, </a:t>
            </a:r>
            <a:r>
              <a:rPr lang="tr-TR" dirty="0" smtClean="0"/>
              <a:t>yeşil </a:t>
            </a:r>
            <a:r>
              <a:rPr lang="tr-TR" dirty="0"/>
              <a:t>ok ile gösterilmiştir) dönmesini sağlar ve bu şekilde her bir </a:t>
            </a:r>
            <a:r>
              <a:rPr lang="tr-TR" i="1" dirty="0" smtClean="0"/>
              <a:t>a</a:t>
            </a:r>
            <a:r>
              <a:rPr lang="el-GR" dirty="0" smtClean="0"/>
              <a:t>β</a:t>
            </a:r>
            <a:r>
              <a:rPr lang="tr-TR" i="1" dirty="0" smtClean="0"/>
              <a:t> </a:t>
            </a:r>
            <a:r>
              <a:rPr lang="tr-TR" dirty="0" err="1"/>
              <a:t>altbirim</a:t>
            </a:r>
            <a:r>
              <a:rPr lang="tr-TR" dirty="0"/>
              <a:t> çiftiyle sırayla </a:t>
            </a:r>
            <a:r>
              <a:rPr lang="tr-TR" dirty="0" err="1"/>
              <a:t>ardarda</a:t>
            </a:r>
            <a:r>
              <a:rPr lang="tr-TR" dirty="0"/>
              <a:t> temas eder.</a:t>
            </a:r>
            <a:br>
              <a:rPr lang="tr-TR" dirty="0"/>
            </a:br>
            <a:endParaRPr lang="tr-TR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Başlık"/>
          <p:cNvSpPr>
            <a:spLocks noGrp="1"/>
          </p:cNvSpPr>
          <p:nvPr>
            <p:ph type="title"/>
          </p:nvPr>
        </p:nvSpPr>
        <p:spPr>
          <a:xfrm>
            <a:off x="4600572" y="214290"/>
            <a:ext cx="4543428" cy="654032"/>
          </a:xfrm>
          <a:solidFill>
            <a:srgbClr val="00B050"/>
          </a:solidFill>
        </p:spPr>
        <p:txBody>
          <a:bodyPr>
            <a:normAutofit fontScale="90000"/>
          </a:bodyPr>
          <a:lstStyle/>
          <a:p>
            <a:r>
              <a:rPr lang="tr-TR" b="1" dirty="0" smtClean="0"/>
              <a:t>ATP SENTEZİ</a:t>
            </a:r>
            <a:endParaRPr lang="tr-TR" b="1" dirty="0"/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4648200" y="1066800"/>
            <a:ext cx="4191000" cy="170598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10000"/>
              </a:lnSpc>
              <a:spcBef>
                <a:spcPct val="50000"/>
              </a:spcBef>
            </a:pPr>
            <a:r>
              <a:rPr lang="tr-TR" sz="2800" b="1" u="sng" dirty="0"/>
              <a:t>H</a:t>
            </a:r>
            <a:r>
              <a:rPr lang="tr-TR" sz="2800" b="1" u="sng" baseline="30000" dirty="0"/>
              <a:t>+</a:t>
            </a:r>
            <a:r>
              <a:rPr lang="tr-TR" sz="2800" b="1" u="sng" dirty="0"/>
              <a:t> </a:t>
            </a:r>
            <a:r>
              <a:rPr lang="tr-TR" sz="2800" b="1" u="sng" dirty="0" err="1"/>
              <a:t>tirbünü</a:t>
            </a:r>
            <a:endParaRPr lang="tr-TR" sz="2800" b="1" u="sng" dirty="0"/>
          </a:p>
          <a:p>
            <a:pPr>
              <a:lnSpc>
                <a:spcPct val="110000"/>
              </a:lnSpc>
              <a:spcBef>
                <a:spcPct val="50000"/>
              </a:spcBef>
            </a:pPr>
            <a:r>
              <a:rPr lang="tr-TR" sz="2800" dirty="0"/>
              <a:t>H</a:t>
            </a:r>
            <a:r>
              <a:rPr lang="tr-TR" sz="2800" baseline="30000" dirty="0"/>
              <a:t>+</a:t>
            </a:r>
            <a:r>
              <a:rPr lang="tr-TR" sz="2800" dirty="0"/>
              <a:t>’</a:t>
            </a:r>
            <a:r>
              <a:rPr lang="tr-TR" sz="2800" dirty="0" err="1"/>
              <a:t>ları</a:t>
            </a:r>
            <a:r>
              <a:rPr lang="tr-TR" sz="2800" dirty="0"/>
              <a:t> </a:t>
            </a:r>
            <a:r>
              <a:rPr lang="tr-TR" sz="2800" dirty="0" err="1"/>
              <a:t>F</a:t>
            </a:r>
            <a:r>
              <a:rPr lang="tr-TR" sz="2800" baseline="-25000" dirty="0" err="1"/>
              <a:t>o</a:t>
            </a:r>
            <a:r>
              <a:rPr lang="tr-TR" sz="2800" dirty="0" err="1"/>
              <a:t>’dan</a:t>
            </a:r>
            <a:r>
              <a:rPr lang="tr-TR" sz="2800" dirty="0"/>
              <a:t> aktıkça F</a:t>
            </a:r>
            <a:r>
              <a:rPr lang="tr-TR" sz="2800" baseline="-25000" dirty="0"/>
              <a:t>1</a:t>
            </a:r>
            <a:r>
              <a:rPr lang="tr-TR" sz="2800" dirty="0"/>
              <a:t> döner.</a:t>
            </a:r>
          </a:p>
        </p:txBody>
      </p:sp>
      <p:sp>
        <p:nvSpPr>
          <p:cNvPr id="7" name="Text Box 4"/>
          <p:cNvSpPr txBox="1">
            <a:spLocks noChangeArrowheads="1"/>
          </p:cNvSpPr>
          <p:nvPr/>
        </p:nvSpPr>
        <p:spPr bwMode="auto">
          <a:xfrm>
            <a:off x="4572000" y="3429000"/>
            <a:ext cx="4572000" cy="954107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tr-TR" sz="2800" dirty="0"/>
              <a:t>120</a:t>
            </a:r>
            <a:r>
              <a:rPr lang="tr-TR" sz="2800" dirty="0">
                <a:sym typeface="Symbol" pitchFamily="18" charset="2"/>
              </a:rPr>
              <a:t></a:t>
            </a:r>
            <a:r>
              <a:rPr lang="tr-TR" sz="2800" dirty="0"/>
              <a:t>’</a:t>
            </a:r>
            <a:r>
              <a:rPr lang="tr-TR" sz="2800" dirty="0" err="1"/>
              <a:t>lik</a:t>
            </a:r>
            <a:r>
              <a:rPr lang="tr-TR" sz="2800" dirty="0"/>
              <a:t> tek dönüş için </a:t>
            </a:r>
            <a:r>
              <a:rPr lang="tr-TR" sz="2800" b="1" dirty="0"/>
              <a:t>3</a:t>
            </a:r>
            <a:r>
              <a:rPr lang="tr-TR" sz="2800" dirty="0"/>
              <a:t> H</a:t>
            </a:r>
            <a:r>
              <a:rPr lang="tr-TR" sz="2800" baseline="30000" dirty="0"/>
              <a:t>+</a:t>
            </a:r>
            <a:r>
              <a:rPr lang="tr-TR" sz="2800" dirty="0"/>
              <a:t> gerekli</a:t>
            </a:r>
          </a:p>
        </p:txBody>
      </p:sp>
      <p:sp>
        <p:nvSpPr>
          <p:cNvPr id="8" name="Text Box 5"/>
          <p:cNvSpPr txBox="1">
            <a:spLocks noChangeArrowheads="1"/>
          </p:cNvSpPr>
          <p:nvPr/>
        </p:nvSpPr>
        <p:spPr bwMode="auto">
          <a:xfrm>
            <a:off x="5143504" y="4857760"/>
            <a:ext cx="3124200" cy="138499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tr-TR" sz="2800" b="1" dirty="0"/>
              <a:t>120</a:t>
            </a:r>
            <a:r>
              <a:rPr lang="tr-TR" sz="2800" b="1" dirty="0">
                <a:sym typeface="Symbol" pitchFamily="18" charset="2"/>
              </a:rPr>
              <a:t></a:t>
            </a:r>
            <a:r>
              <a:rPr lang="tr-TR" sz="2800" b="1" dirty="0"/>
              <a:t>’</a:t>
            </a:r>
            <a:r>
              <a:rPr lang="tr-TR" sz="2800" b="1" dirty="0" err="1"/>
              <a:t>lik</a:t>
            </a:r>
            <a:r>
              <a:rPr lang="tr-TR" sz="2800" b="1" dirty="0"/>
              <a:t> tek dönüşte enzimden 1 ATP salınır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43510"/>
          </a:xfrm>
          <a:ln>
            <a:solidFill>
              <a:schemeClr val="tx1"/>
            </a:solidFill>
          </a:ln>
        </p:spPr>
        <p:txBody>
          <a:bodyPr>
            <a:normAutofit fontScale="92500" lnSpcReduction="10000"/>
          </a:bodyPr>
          <a:lstStyle/>
          <a:p>
            <a:pPr algn="just"/>
            <a:r>
              <a:rPr lang="tr-TR" dirty="0" smtClean="0"/>
              <a:t>Mitokondri iç </a:t>
            </a:r>
            <a:r>
              <a:rPr lang="tr-TR" dirty="0" err="1" smtClean="0"/>
              <a:t>membranında</a:t>
            </a:r>
            <a:r>
              <a:rPr lang="tr-TR" dirty="0" smtClean="0"/>
              <a:t> ETS aracılığıyla ATP sentezi; Peter </a:t>
            </a:r>
            <a:r>
              <a:rPr lang="tr-TR" dirty="0" err="1"/>
              <a:t>Mitchell</a:t>
            </a:r>
            <a:r>
              <a:rPr lang="tr-TR" dirty="0"/>
              <a:t> </a:t>
            </a:r>
            <a:r>
              <a:rPr lang="tr-TR" dirty="0" smtClean="0"/>
              <a:t>tarafından önerilen </a:t>
            </a:r>
            <a:r>
              <a:rPr lang="tr-TR" b="1" dirty="0" err="1" smtClean="0"/>
              <a:t>kemiozmotik</a:t>
            </a:r>
            <a:r>
              <a:rPr lang="tr-TR" b="1" dirty="0" smtClean="0"/>
              <a:t> modelle </a:t>
            </a:r>
            <a:r>
              <a:rPr lang="tr-TR" dirty="0" smtClean="0"/>
              <a:t>açıklanmıştır. </a:t>
            </a:r>
          </a:p>
          <a:p>
            <a:pPr algn="just"/>
            <a:r>
              <a:rPr lang="tr-TR" dirty="0" smtClean="0"/>
              <a:t>Bu modele göre, </a:t>
            </a:r>
            <a:r>
              <a:rPr lang="tr-TR" dirty="0"/>
              <a:t>proton derişimi farkı ve </a:t>
            </a:r>
            <a:r>
              <a:rPr lang="tr-TR" dirty="0" smtClean="0"/>
              <a:t>mitokondri </a:t>
            </a:r>
            <a:r>
              <a:rPr lang="tr-TR" dirty="0"/>
              <a:t>iç </a:t>
            </a:r>
            <a:r>
              <a:rPr lang="tr-TR" dirty="0" smtClean="0"/>
              <a:t>zarının iki </a:t>
            </a:r>
            <a:r>
              <a:rPr lang="tr-TR" dirty="0"/>
              <a:t>tarafında yüklerin ayrı </a:t>
            </a:r>
            <a:r>
              <a:rPr lang="tr-TR" dirty="0" smtClean="0"/>
              <a:t>kümelenmesinde </a:t>
            </a:r>
            <a:r>
              <a:rPr lang="tr-TR" dirty="0"/>
              <a:t>mevcut olan elektrokimyasal enerji, yani </a:t>
            </a:r>
            <a:r>
              <a:rPr lang="tr-TR" dirty="0" smtClean="0"/>
              <a:t>proton hareket </a:t>
            </a:r>
            <a:r>
              <a:rPr lang="tr-TR" dirty="0"/>
              <a:t>gücü, protonları pasif olarak </a:t>
            </a:r>
            <a:r>
              <a:rPr lang="tr-TR" dirty="0" err="1" smtClean="0"/>
              <a:t>matrikse</a:t>
            </a:r>
            <a:r>
              <a:rPr lang="tr-TR" dirty="0" smtClean="0"/>
              <a:t> bir </a:t>
            </a:r>
            <a:r>
              <a:rPr lang="tr-TR" dirty="0"/>
              <a:t>proton kanalından geçirirken </a:t>
            </a:r>
            <a:r>
              <a:rPr lang="tr-TR" b="1" dirty="0"/>
              <a:t>ATP </a:t>
            </a:r>
            <a:r>
              <a:rPr lang="tr-TR" b="1" dirty="0" err="1" smtClean="0"/>
              <a:t>sentaz</a:t>
            </a:r>
            <a:r>
              <a:rPr lang="tr-TR" b="1" dirty="0" smtClean="0"/>
              <a:t> </a:t>
            </a:r>
            <a:r>
              <a:rPr lang="tr-TR" dirty="0"/>
              <a:t>enzimi de ATP </a:t>
            </a:r>
            <a:r>
              <a:rPr lang="tr-TR" dirty="0" smtClean="0"/>
              <a:t>yapımını sağlar</a:t>
            </a:r>
            <a:r>
              <a:rPr lang="tr-TR" dirty="0"/>
              <a:t>. </a:t>
            </a:r>
            <a:br>
              <a:rPr lang="tr-TR" dirty="0"/>
            </a:b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  <p:sp>
        <p:nvSpPr>
          <p:cNvPr id="4" name="1 Başlık"/>
          <p:cNvSpPr>
            <a:spLocks noGrp="1"/>
          </p:cNvSpPr>
          <p:nvPr>
            <p:ph type="title"/>
          </p:nvPr>
        </p:nvSpPr>
        <p:spPr>
          <a:solidFill>
            <a:srgbClr val="00B050"/>
          </a:solidFill>
        </p:spPr>
        <p:txBody>
          <a:bodyPr/>
          <a:lstStyle/>
          <a:p>
            <a:r>
              <a:rPr lang="tr-TR" b="1" dirty="0" smtClean="0"/>
              <a:t>ATP SENTEZİ</a:t>
            </a:r>
            <a:endParaRPr lang="tr-TR" b="1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28596" y="2000240"/>
            <a:ext cx="8229600" cy="3900502"/>
          </a:xfrm>
          <a:solidFill>
            <a:schemeClr val="accent3">
              <a:lumMod val="40000"/>
              <a:lumOff val="60000"/>
            </a:schemeClr>
          </a:solidFill>
        </p:spPr>
        <p:txBody>
          <a:bodyPr>
            <a:normAutofit lnSpcReduction="10000"/>
          </a:bodyPr>
          <a:lstStyle/>
          <a:p>
            <a:pPr algn="just"/>
            <a:r>
              <a:rPr lang="tr-TR" dirty="0" smtClean="0"/>
              <a:t>Mitokondri </a:t>
            </a:r>
            <a:r>
              <a:rPr lang="tr-TR" b="1" dirty="0"/>
              <a:t>ATP </a:t>
            </a:r>
            <a:r>
              <a:rPr lang="tr-TR" b="1" dirty="0" err="1"/>
              <a:t>sentazı</a:t>
            </a:r>
            <a:r>
              <a:rPr lang="tr-TR" b="1" dirty="0"/>
              <a:t>, </a:t>
            </a:r>
            <a:r>
              <a:rPr lang="tr-TR" dirty="0"/>
              <a:t>F-tipi bir </a:t>
            </a:r>
            <a:r>
              <a:rPr lang="tr-TR" dirty="0" err="1" smtClean="0"/>
              <a:t>ATPaz’dır</a:t>
            </a:r>
            <a:r>
              <a:rPr lang="tr-TR" dirty="0" smtClean="0"/>
              <a:t>. </a:t>
            </a:r>
          </a:p>
          <a:p>
            <a:pPr algn="just"/>
            <a:r>
              <a:rPr lang="tr-TR" dirty="0" smtClean="0"/>
              <a:t>İç </a:t>
            </a:r>
            <a:r>
              <a:rPr lang="tr-TR" dirty="0"/>
              <a:t>mitokondri zarında bulunan </a:t>
            </a:r>
            <a:r>
              <a:rPr lang="tr-TR" dirty="0" smtClean="0"/>
              <a:t>bu büyük </a:t>
            </a:r>
            <a:r>
              <a:rPr lang="tr-TR" dirty="0"/>
              <a:t>enzim kompleksi, </a:t>
            </a:r>
            <a:r>
              <a:rPr lang="tr-TR" dirty="0" smtClean="0"/>
              <a:t>zarın </a:t>
            </a:r>
            <a:r>
              <a:rPr lang="tr-TR" dirty="0" err="1" smtClean="0"/>
              <a:t>membranlar</a:t>
            </a:r>
            <a:r>
              <a:rPr lang="tr-TR" dirty="0" smtClean="0"/>
              <a:t> arası boşluktan </a:t>
            </a:r>
            <a:r>
              <a:rPr lang="tr-TR" dirty="0" err="1" smtClean="0"/>
              <a:t>matrikse</a:t>
            </a:r>
            <a:r>
              <a:rPr lang="tr-TR" dirty="0" smtClean="0"/>
              <a:t> proton akışıyla </a:t>
            </a:r>
            <a:r>
              <a:rPr lang="tr-TR" dirty="0"/>
              <a:t>birlikte çalışan, ADP ve </a:t>
            </a:r>
            <a:r>
              <a:rPr lang="tr-TR" dirty="0" err="1" smtClean="0"/>
              <a:t>P’den</a:t>
            </a:r>
            <a:r>
              <a:rPr lang="tr-TR" dirty="0" smtClean="0"/>
              <a:t> </a:t>
            </a:r>
            <a:r>
              <a:rPr lang="tr-TR" dirty="0"/>
              <a:t>ATP oluşumunu </a:t>
            </a:r>
            <a:r>
              <a:rPr lang="tr-TR" dirty="0" smtClean="0"/>
              <a:t>katalizler. </a:t>
            </a:r>
          </a:p>
          <a:p>
            <a:pPr algn="just"/>
            <a:r>
              <a:rPr lang="tr-TR" dirty="0" smtClean="0"/>
              <a:t>Kompleks </a:t>
            </a:r>
            <a:r>
              <a:rPr lang="tr-TR" b="1" dirty="0"/>
              <a:t>V </a:t>
            </a:r>
            <a:r>
              <a:rPr lang="tr-TR" dirty="0"/>
              <a:t>olarak da adlandırılan ATP </a:t>
            </a:r>
            <a:r>
              <a:rPr lang="tr-TR" dirty="0" err="1"/>
              <a:t>sentazın</a:t>
            </a:r>
            <a:r>
              <a:rPr lang="tr-TR" dirty="0"/>
              <a:t> </a:t>
            </a:r>
            <a:r>
              <a:rPr lang="tr-TR" dirty="0" smtClean="0"/>
              <a:t>iki farklı </a:t>
            </a:r>
            <a:r>
              <a:rPr lang="tr-TR" dirty="0"/>
              <a:t>bileşeni vardır: </a:t>
            </a:r>
            <a:r>
              <a:rPr lang="tr-TR" dirty="0" smtClean="0"/>
              <a:t>F1 ve F0.</a:t>
            </a: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  <p:sp>
        <p:nvSpPr>
          <p:cNvPr id="4" name="1 Başlık"/>
          <p:cNvSpPr>
            <a:spLocks noGrp="1"/>
          </p:cNvSpPr>
          <p:nvPr>
            <p:ph type="title"/>
          </p:nvPr>
        </p:nvSpPr>
        <p:spPr>
          <a:solidFill>
            <a:srgbClr val="00B050"/>
          </a:solidFill>
        </p:spPr>
        <p:txBody>
          <a:bodyPr/>
          <a:lstStyle/>
          <a:p>
            <a:r>
              <a:rPr lang="tr-TR" b="1" dirty="0" smtClean="0"/>
              <a:t>ATP SENTAZ (F0-F1)</a:t>
            </a:r>
            <a:endParaRPr lang="tr-TR" b="1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Line 3"/>
          <p:cNvSpPr>
            <a:spLocks noChangeShapeType="1"/>
          </p:cNvSpPr>
          <p:nvPr/>
        </p:nvSpPr>
        <p:spPr bwMode="auto">
          <a:xfrm flipV="1">
            <a:off x="1557310" y="4389415"/>
            <a:ext cx="7620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  <p:sp>
        <p:nvSpPr>
          <p:cNvPr id="7" name="Text Box 4"/>
          <p:cNvSpPr txBox="1">
            <a:spLocks noChangeArrowheads="1"/>
          </p:cNvSpPr>
          <p:nvPr/>
        </p:nvSpPr>
        <p:spPr bwMode="auto">
          <a:xfrm>
            <a:off x="1100110" y="4541815"/>
            <a:ext cx="381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tr-TR">
                <a:sym typeface="Symbol" pitchFamily="18" charset="2"/>
              </a:rPr>
              <a:t></a:t>
            </a:r>
          </a:p>
        </p:txBody>
      </p:sp>
      <p:sp>
        <p:nvSpPr>
          <p:cNvPr id="8" name="Line 5"/>
          <p:cNvSpPr>
            <a:spLocks noChangeShapeType="1"/>
          </p:cNvSpPr>
          <p:nvPr/>
        </p:nvSpPr>
        <p:spPr bwMode="auto">
          <a:xfrm flipH="1">
            <a:off x="2090710" y="4694215"/>
            <a:ext cx="8382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  <p:sp>
        <p:nvSpPr>
          <p:cNvPr id="9" name="Text Box 6"/>
          <p:cNvSpPr txBox="1">
            <a:spLocks noChangeArrowheads="1"/>
          </p:cNvSpPr>
          <p:nvPr/>
        </p:nvSpPr>
        <p:spPr bwMode="auto">
          <a:xfrm>
            <a:off x="1557310" y="4922815"/>
            <a:ext cx="381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tr-TR">
                <a:sym typeface="Symbol" pitchFamily="18" charset="2"/>
              </a:rPr>
              <a:t></a:t>
            </a:r>
          </a:p>
        </p:txBody>
      </p:sp>
      <p:sp>
        <p:nvSpPr>
          <p:cNvPr id="10" name="AutoShape 8"/>
          <p:cNvSpPr>
            <a:spLocks/>
          </p:cNvSpPr>
          <p:nvPr/>
        </p:nvSpPr>
        <p:spPr bwMode="auto">
          <a:xfrm>
            <a:off x="5748310" y="960415"/>
            <a:ext cx="533400" cy="2209800"/>
          </a:xfrm>
          <a:prstGeom prst="rightBrace">
            <a:avLst>
              <a:gd name="adj1" fmla="val 34524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tr-TR"/>
          </a:p>
        </p:txBody>
      </p:sp>
      <p:sp>
        <p:nvSpPr>
          <p:cNvPr id="11" name="AutoShape 9"/>
          <p:cNvSpPr>
            <a:spLocks/>
          </p:cNvSpPr>
          <p:nvPr/>
        </p:nvSpPr>
        <p:spPr bwMode="auto">
          <a:xfrm>
            <a:off x="5672110" y="3170215"/>
            <a:ext cx="533400" cy="2133600"/>
          </a:xfrm>
          <a:prstGeom prst="rightBrace">
            <a:avLst>
              <a:gd name="adj1" fmla="val 33333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tr-TR"/>
          </a:p>
        </p:txBody>
      </p:sp>
      <p:sp>
        <p:nvSpPr>
          <p:cNvPr id="12" name="Text Box 11"/>
          <p:cNvSpPr txBox="1">
            <a:spLocks noChangeArrowheads="1"/>
          </p:cNvSpPr>
          <p:nvPr/>
        </p:nvSpPr>
        <p:spPr bwMode="auto">
          <a:xfrm>
            <a:off x="6434110" y="4008415"/>
            <a:ext cx="2066980" cy="52322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tr-TR" sz="2800" b="1" dirty="0" err="1" smtClean="0"/>
              <a:t>Periferal</a:t>
            </a:r>
            <a:endParaRPr lang="tr-TR" sz="2800" b="1" dirty="0"/>
          </a:p>
        </p:txBody>
      </p:sp>
      <p:sp>
        <p:nvSpPr>
          <p:cNvPr id="13" name="Rectangle 12"/>
          <p:cNvSpPr txBox="1">
            <a:spLocks noChangeArrowheads="1"/>
          </p:cNvSpPr>
          <p:nvPr/>
        </p:nvSpPr>
        <p:spPr>
          <a:xfrm>
            <a:off x="642910" y="214290"/>
            <a:ext cx="7772400" cy="762000"/>
          </a:xfrm>
          <a:prstGeom prst="rect">
            <a:avLst/>
          </a:prstGeom>
          <a:solidFill>
            <a:srgbClr val="FFCC00"/>
          </a:solidFill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44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ATP Sentaz (F</a:t>
            </a:r>
            <a:r>
              <a:rPr kumimoji="0" lang="tr-TR" sz="4400" b="1" i="0" u="none" strike="noStrike" kern="1200" cap="none" spc="0" normalizeH="0" baseline="-2500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o</a:t>
            </a:r>
            <a:r>
              <a:rPr kumimoji="0" lang="tr-TR" sz="44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F</a:t>
            </a:r>
            <a:r>
              <a:rPr kumimoji="0" lang="tr-TR" sz="4400" b="1" i="0" u="none" strike="noStrike" kern="1200" cap="none" spc="0" normalizeH="0" baseline="-2500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1</a:t>
            </a:r>
            <a:r>
              <a:rPr kumimoji="0" lang="tr-TR" sz="44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)</a:t>
            </a:r>
            <a:endParaRPr kumimoji="0" lang="tr-TR" sz="4400" b="1" i="0" u="none" strike="noStrike" kern="1200" cap="none" spc="0" normalizeH="0" baseline="-2500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6" name="Text Box 10"/>
          <p:cNvSpPr txBox="1">
            <a:spLocks noChangeArrowheads="1"/>
          </p:cNvSpPr>
          <p:nvPr/>
        </p:nvSpPr>
        <p:spPr bwMode="auto">
          <a:xfrm>
            <a:off x="6357950" y="1571612"/>
            <a:ext cx="2590800" cy="1292662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tr-TR" sz="2800" b="1" dirty="0" err="1"/>
              <a:t>İntegral</a:t>
            </a:r>
            <a:endParaRPr lang="tr-TR" sz="2800" b="1" dirty="0"/>
          </a:p>
          <a:p>
            <a:pPr>
              <a:spcBef>
                <a:spcPct val="50000"/>
              </a:spcBef>
            </a:pPr>
            <a:r>
              <a:rPr lang="tr-TR" sz="2000" dirty="0" err="1"/>
              <a:t>Oligomisine</a:t>
            </a:r>
            <a:r>
              <a:rPr lang="tr-TR" sz="2000" dirty="0"/>
              <a:t> duyarlı olduğu için </a:t>
            </a:r>
            <a:r>
              <a:rPr lang="tr-TR" sz="2000" dirty="0" err="1"/>
              <a:t>F</a:t>
            </a:r>
            <a:r>
              <a:rPr lang="tr-TR" sz="2000" baseline="-25000" dirty="0" err="1"/>
              <a:t>o</a:t>
            </a:r>
            <a:r>
              <a:rPr lang="tr-TR" sz="2000" dirty="0"/>
              <a:t> deniyor</a:t>
            </a:r>
          </a:p>
        </p:txBody>
      </p:sp>
      <p:sp>
        <p:nvSpPr>
          <p:cNvPr id="18" name="Text Box 7"/>
          <p:cNvSpPr txBox="1">
            <a:spLocks noChangeArrowheads="1"/>
          </p:cNvSpPr>
          <p:nvPr/>
        </p:nvSpPr>
        <p:spPr bwMode="auto">
          <a:xfrm>
            <a:off x="285720" y="5357826"/>
            <a:ext cx="8715436" cy="1600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buFont typeface="Wingdings" pitchFamily="2" charset="2"/>
              <a:buChar char="Ø"/>
            </a:pPr>
            <a:r>
              <a:rPr lang="tr-TR" sz="2800" dirty="0" smtClean="0"/>
              <a:t> </a:t>
            </a:r>
            <a:r>
              <a:rPr lang="tr-TR" sz="2800" b="1" dirty="0" smtClean="0"/>
              <a:t>F</a:t>
            </a:r>
            <a:r>
              <a:rPr lang="tr-TR" sz="2800" b="1" baseline="-25000" dirty="0" smtClean="0"/>
              <a:t>1</a:t>
            </a:r>
            <a:r>
              <a:rPr lang="tr-TR" sz="2800" b="1" dirty="0" smtClean="0"/>
              <a:t>; </a:t>
            </a:r>
            <a:r>
              <a:rPr lang="tr-TR" sz="2800" dirty="0"/>
              <a:t>5 farklı tipte 9 </a:t>
            </a:r>
            <a:r>
              <a:rPr lang="tr-TR" sz="2800" dirty="0" err="1"/>
              <a:t>altüniteden</a:t>
            </a:r>
            <a:r>
              <a:rPr lang="tr-TR" sz="2800" dirty="0"/>
              <a:t> oluşur (</a:t>
            </a:r>
            <a:r>
              <a:rPr lang="tr-TR" sz="2800" b="1" dirty="0">
                <a:sym typeface="Symbol" pitchFamily="18" charset="2"/>
              </a:rPr>
              <a:t></a:t>
            </a:r>
            <a:r>
              <a:rPr lang="tr-TR" sz="2800" b="1" baseline="-25000" dirty="0">
                <a:sym typeface="Symbol" pitchFamily="18" charset="2"/>
              </a:rPr>
              <a:t>3</a:t>
            </a:r>
            <a:r>
              <a:rPr lang="tr-TR" sz="2800" b="1" dirty="0">
                <a:sym typeface="Symbol" pitchFamily="18" charset="2"/>
              </a:rPr>
              <a:t></a:t>
            </a:r>
            <a:r>
              <a:rPr lang="tr-TR" sz="2800" b="1" baseline="-25000" dirty="0">
                <a:sym typeface="Symbol" pitchFamily="18" charset="2"/>
              </a:rPr>
              <a:t>3</a:t>
            </a:r>
            <a:r>
              <a:rPr lang="tr-TR" sz="2800" b="1" dirty="0">
                <a:sym typeface="Symbol" pitchFamily="18" charset="2"/>
              </a:rPr>
              <a:t></a:t>
            </a:r>
            <a:r>
              <a:rPr lang="tr-TR" sz="2800" dirty="0">
                <a:sym typeface="Symbol" pitchFamily="18" charset="2"/>
              </a:rPr>
              <a:t>).</a:t>
            </a:r>
          </a:p>
          <a:p>
            <a:pPr>
              <a:spcBef>
                <a:spcPct val="50000"/>
              </a:spcBef>
              <a:buFont typeface="Wingdings" pitchFamily="2" charset="2"/>
              <a:buChar char="Ø"/>
            </a:pPr>
            <a:r>
              <a:rPr lang="tr-TR" sz="2800" dirty="0" smtClean="0">
                <a:sym typeface="Symbol" pitchFamily="18" charset="2"/>
              </a:rPr>
              <a:t> 3 </a:t>
            </a:r>
            <a:r>
              <a:rPr lang="tr-TR" sz="2800" dirty="0" err="1"/>
              <a:t>altünitesinin</a:t>
            </a:r>
            <a:r>
              <a:rPr lang="tr-TR" sz="2800" dirty="0"/>
              <a:t> her birinde ATP sentezi için bir katalitik bölge bulunur.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285720" y="1643050"/>
            <a:ext cx="8572560" cy="4786346"/>
          </a:xfrm>
          <a:ln>
            <a:solidFill>
              <a:schemeClr val="tx1"/>
            </a:solidFill>
          </a:ln>
        </p:spPr>
        <p:txBody>
          <a:bodyPr>
            <a:noAutofit/>
          </a:bodyPr>
          <a:lstStyle/>
          <a:p>
            <a:pPr algn="just"/>
            <a:endParaRPr lang="tr-TR" sz="2800" dirty="0" smtClean="0"/>
          </a:p>
          <a:p>
            <a:pPr algn="just"/>
            <a:r>
              <a:rPr lang="tr-TR" sz="2800" dirty="0" smtClean="0"/>
              <a:t>ATP </a:t>
            </a:r>
            <a:r>
              <a:rPr lang="tr-TR" sz="2800" dirty="0" err="1" smtClean="0"/>
              <a:t>sentaz</a:t>
            </a:r>
            <a:r>
              <a:rPr lang="tr-TR" sz="2800" dirty="0" smtClean="0"/>
              <a:t> </a:t>
            </a:r>
            <a:r>
              <a:rPr lang="tr-TR" sz="2800" dirty="0"/>
              <a:t>ile katalizlenen tepkimede temel enerji engeli ATP oluşması değil enzimden </a:t>
            </a:r>
            <a:r>
              <a:rPr lang="tr-TR" sz="2800" dirty="0" err="1"/>
              <a:t>ATP’nin</a:t>
            </a:r>
            <a:r>
              <a:rPr lang="tr-TR" sz="2800" dirty="0"/>
              <a:t> ayrılmasıdır. </a:t>
            </a:r>
            <a:endParaRPr lang="tr-TR" sz="2800" dirty="0" smtClean="0"/>
          </a:p>
          <a:p>
            <a:pPr algn="just"/>
            <a:endParaRPr lang="tr-TR" sz="2800" dirty="0" smtClean="0"/>
          </a:p>
          <a:p>
            <a:pPr algn="just"/>
            <a:r>
              <a:rPr lang="tr-TR" sz="2800" dirty="0" smtClean="0"/>
              <a:t>Sulu </a:t>
            </a:r>
            <a:r>
              <a:rPr lang="tr-TR" sz="2800" dirty="0"/>
              <a:t>çözeltilerde ADP </a:t>
            </a:r>
            <a:r>
              <a:rPr lang="tr-TR" sz="2800" dirty="0" smtClean="0"/>
              <a:t>ve </a:t>
            </a:r>
            <a:r>
              <a:rPr lang="tr-TR" sz="2800" dirty="0" err="1" smtClean="0"/>
              <a:t>P'den</a:t>
            </a:r>
            <a:r>
              <a:rPr lang="tr-TR" sz="2800" dirty="0" smtClean="0"/>
              <a:t> </a:t>
            </a:r>
            <a:r>
              <a:rPr lang="tr-TR" sz="2800" dirty="0"/>
              <a:t>ATP oluşumu için serbest </a:t>
            </a:r>
            <a:r>
              <a:rPr lang="tr-TR" sz="2800" dirty="0" smtClean="0"/>
              <a:t>enerji değişiminin büyük ve </a:t>
            </a:r>
            <a:r>
              <a:rPr lang="tr-TR" sz="2800" dirty="0"/>
              <a:t>pozitif olmasına karşın, </a:t>
            </a:r>
            <a:r>
              <a:rPr lang="tr-TR" sz="2800" dirty="0" err="1"/>
              <a:t>ATP’nin</a:t>
            </a:r>
            <a:r>
              <a:rPr lang="tr-TR" sz="2800" dirty="0"/>
              <a:t> enzime çok sıkı </a:t>
            </a:r>
            <a:r>
              <a:rPr lang="tr-TR" sz="2800" dirty="0" smtClean="0"/>
              <a:t>bağlanması</a:t>
            </a:r>
            <a:r>
              <a:rPr lang="tr-TR" sz="2800" dirty="0"/>
              <a:t>, enzime bağlı </a:t>
            </a:r>
            <a:r>
              <a:rPr lang="tr-TR" sz="2800" dirty="0" err="1"/>
              <a:t>ATP’nin</a:t>
            </a:r>
            <a:r>
              <a:rPr lang="tr-TR" sz="2800" dirty="0"/>
              <a:t> serbest enerjisini </a:t>
            </a:r>
            <a:r>
              <a:rPr lang="tr-TR" sz="2800" dirty="0" smtClean="0"/>
              <a:t>ADP+</a:t>
            </a:r>
            <a:r>
              <a:rPr lang="tr-TR" sz="2800" dirty="0" err="1" smtClean="0"/>
              <a:t>P’ninkine</a:t>
            </a:r>
            <a:r>
              <a:rPr lang="tr-TR" sz="2800" dirty="0" smtClean="0"/>
              <a:t> </a:t>
            </a:r>
            <a:r>
              <a:rPr lang="tr-TR" sz="2800" dirty="0"/>
              <a:t>yetecek bir bağlanma enerjisi haline getirir. </a:t>
            </a:r>
            <a:br>
              <a:rPr lang="tr-TR" sz="2800" dirty="0"/>
            </a:br>
            <a:endParaRPr lang="tr-TR" sz="2800" dirty="0"/>
          </a:p>
        </p:txBody>
      </p:sp>
      <p:sp>
        <p:nvSpPr>
          <p:cNvPr id="4" name="1 Başlık"/>
          <p:cNvSpPr>
            <a:spLocks noGrp="1"/>
          </p:cNvSpPr>
          <p:nvPr>
            <p:ph type="title"/>
          </p:nvPr>
        </p:nvSpPr>
        <p:spPr>
          <a:solidFill>
            <a:srgbClr val="00B050"/>
          </a:solidFill>
        </p:spPr>
        <p:txBody>
          <a:bodyPr/>
          <a:lstStyle/>
          <a:p>
            <a:r>
              <a:rPr lang="tr-TR" b="1" dirty="0" smtClean="0"/>
              <a:t>ATP SENTEZİ</a:t>
            </a:r>
            <a:endParaRPr lang="tr-TR" b="1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971676"/>
          </a:xfrm>
          <a:ln>
            <a:solidFill>
              <a:schemeClr val="tx1"/>
            </a:solidFill>
          </a:ln>
        </p:spPr>
        <p:txBody>
          <a:bodyPr>
            <a:normAutofit lnSpcReduction="10000"/>
          </a:bodyPr>
          <a:lstStyle/>
          <a:p>
            <a:r>
              <a:rPr lang="tr-TR" sz="3000" dirty="0" smtClean="0"/>
              <a:t>Bu nedenle enzim yüzeyinde tepkime kolayca geri dönebilir, denge sabiti 1 civarındadır.</a:t>
            </a:r>
          </a:p>
          <a:p>
            <a:r>
              <a:rPr lang="tr-TR" sz="3000" dirty="0" smtClean="0"/>
              <a:t>ATP salınması için gereken serbest enerji proton-hareket gücünden sağlanır.</a:t>
            </a:r>
            <a:endParaRPr lang="tr-TR" sz="3000" dirty="0"/>
          </a:p>
        </p:txBody>
      </p:sp>
      <p:sp>
        <p:nvSpPr>
          <p:cNvPr id="4" name="1 Başlık"/>
          <p:cNvSpPr>
            <a:spLocks noGrp="1"/>
          </p:cNvSpPr>
          <p:nvPr>
            <p:ph type="title"/>
          </p:nvPr>
        </p:nvSpPr>
        <p:spPr>
          <a:solidFill>
            <a:srgbClr val="00B050"/>
          </a:solidFill>
        </p:spPr>
        <p:txBody>
          <a:bodyPr/>
          <a:lstStyle/>
          <a:p>
            <a:r>
              <a:rPr lang="tr-TR" b="1" dirty="0" smtClean="0"/>
              <a:t>ATP SENTEZİ</a:t>
            </a:r>
            <a:endParaRPr lang="tr-TR" b="1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143372" y="1571612"/>
            <a:ext cx="4643470" cy="5143536"/>
          </a:xfrm>
          <a:solidFill>
            <a:schemeClr val="accent1">
              <a:lumMod val="40000"/>
              <a:lumOff val="60000"/>
            </a:schemeClr>
          </a:solidFill>
        </p:spPr>
        <p:txBody>
          <a:bodyPr>
            <a:noAutofit/>
          </a:bodyPr>
          <a:lstStyle/>
          <a:p>
            <a:pPr algn="just"/>
            <a:r>
              <a:rPr lang="tr-TR" sz="3000" dirty="0"/>
              <a:t>Mitokondrideki </a:t>
            </a:r>
            <a:r>
              <a:rPr lang="tr-TR" sz="3000" dirty="0" smtClean="0"/>
              <a:t>F1’in</a:t>
            </a:r>
            <a:r>
              <a:rPr lang="tr-TR" sz="3000" dirty="0"/>
              <a:t>, 5</a:t>
            </a:r>
            <a:r>
              <a:rPr lang="tr-TR" sz="3000" dirty="0" smtClean="0"/>
              <a:t> </a:t>
            </a:r>
            <a:r>
              <a:rPr lang="tr-TR" sz="3000" dirty="0"/>
              <a:t>farklı tipte toplam 9</a:t>
            </a:r>
            <a:r>
              <a:rPr lang="tr-TR" sz="3000" dirty="0" smtClean="0"/>
              <a:t> </a:t>
            </a:r>
            <a:r>
              <a:rPr lang="tr-TR" sz="3000" dirty="0" err="1"/>
              <a:t>altbirimi</a:t>
            </a:r>
            <a:r>
              <a:rPr lang="tr-TR" sz="3000" dirty="0"/>
              <a:t> </a:t>
            </a:r>
            <a:r>
              <a:rPr lang="tr-TR" sz="3000" dirty="0" smtClean="0"/>
              <a:t>vardır, </a:t>
            </a:r>
            <a:r>
              <a:rPr lang="tr-TR" sz="3000" dirty="0"/>
              <a:t>bileşimi </a:t>
            </a:r>
            <a:r>
              <a:rPr lang="el-GR" sz="3000" dirty="0" smtClean="0"/>
              <a:t>α</a:t>
            </a:r>
            <a:r>
              <a:rPr lang="tr-TR" sz="3000" baseline="-25000" dirty="0" smtClean="0"/>
              <a:t>3</a:t>
            </a:r>
            <a:r>
              <a:rPr lang="el-GR" sz="3000" dirty="0" smtClean="0">
                <a:latin typeface="Calibri"/>
              </a:rPr>
              <a:t>β</a:t>
            </a:r>
            <a:r>
              <a:rPr lang="tr-TR" sz="3000" baseline="-25000" dirty="0" smtClean="0">
                <a:latin typeface="Calibri"/>
              </a:rPr>
              <a:t>3</a:t>
            </a:r>
            <a:r>
              <a:rPr lang="el-GR" sz="3000" dirty="0" smtClean="0">
                <a:latin typeface="Calibri"/>
              </a:rPr>
              <a:t>γδ</a:t>
            </a:r>
            <a:r>
              <a:rPr lang="tr-TR" sz="3000" dirty="0" smtClean="0">
                <a:latin typeface="Calibri"/>
              </a:rPr>
              <a:t>Ɛ </a:t>
            </a:r>
            <a:r>
              <a:rPr lang="tr-TR" sz="3000" dirty="0" smtClean="0"/>
              <a:t>şeklindedir</a:t>
            </a:r>
            <a:r>
              <a:rPr lang="tr-TR" sz="3000" dirty="0"/>
              <a:t>. </a:t>
            </a:r>
            <a:endParaRPr lang="tr-TR" sz="3000" dirty="0" smtClean="0"/>
          </a:p>
          <a:p>
            <a:pPr algn="just"/>
            <a:r>
              <a:rPr lang="tr-TR" sz="3000" dirty="0" smtClean="0"/>
              <a:t>Üç </a:t>
            </a:r>
            <a:r>
              <a:rPr lang="el-GR" sz="3000" dirty="0"/>
              <a:t>β</a:t>
            </a:r>
            <a:r>
              <a:rPr lang="tr-TR" sz="3000" i="1" dirty="0" smtClean="0"/>
              <a:t> </a:t>
            </a:r>
            <a:r>
              <a:rPr lang="tr-TR" sz="3000" dirty="0" err="1"/>
              <a:t>altbiriminin</a:t>
            </a:r>
            <a:r>
              <a:rPr lang="tr-TR" sz="3000" dirty="0"/>
              <a:t> her biri </a:t>
            </a:r>
            <a:r>
              <a:rPr lang="tr-TR" sz="3000" dirty="0" smtClean="0"/>
              <a:t>ATP sentezi </a:t>
            </a:r>
            <a:r>
              <a:rPr lang="tr-TR" sz="3000" dirty="0"/>
              <a:t>için </a:t>
            </a:r>
            <a:r>
              <a:rPr lang="tr-TR" sz="3000" dirty="0" smtClean="0"/>
              <a:t>bir </a:t>
            </a:r>
            <a:r>
              <a:rPr lang="tr-TR" sz="3000" dirty="0"/>
              <a:t>katalitik bölgedir. </a:t>
            </a:r>
            <a:endParaRPr lang="tr-TR" sz="3000" dirty="0" smtClean="0"/>
          </a:p>
          <a:p>
            <a:pPr algn="just"/>
            <a:r>
              <a:rPr lang="tr-TR" sz="3000" dirty="0" err="1" smtClean="0"/>
              <a:t>Hekzamerik</a:t>
            </a:r>
            <a:r>
              <a:rPr lang="tr-TR" sz="3000" dirty="0" smtClean="0"/>
              <a:t> yapıda olan</a:t>
            </a:r>
            <a:r>
              <a:rPr lang="el-GR" sz="3000" dirty="0" smtClean="0"/>
              <a:t> α</a:t>
            </a:r>
            <a:r>
              <a:rPr lang="tr-TR" sz="3000" baseline="-25000" dirty="0" smtClean="0"/>
              <a:t>3</a:t>
            </a:r>
            <a:r>
              <a:rPr lang="el-GR" sz="3000" dirty="0"/>
              <a:t>β</a:t>
            </a:r>
            <a:r>
              <a:rPr lang="tr-TR" sz="3000" baseline="-25000" dirty="0"/>
              <a:t>3 </a:t>
            </a:r>
            <a:r>
              <a:rPr lang="tr-TR" sz="3000" dirty="0" smtClean="0"/>
              <a:t>kompleksinin içine doğru </a:t>
            </a:r>
            <a:r>
              <a:rPr lang="el-GR" sz="3000" dirty="0" smtClean="0"/>
              <a:t>γ</a:t>
            </a:r>
            <a:r>
              <a:rPr lang="tr-TR" sz="3000" dirty="0" smtClean="0"/>
              <a:t> alt birimi uzanır.</a:t>
            </a:r>
            <a:r>
              <a:rPr lang="tr-TR" sz="3000" baseline="-25000" dirty="0" smtClean="0"/>
              <a:t> </a:t>
            </a:r>
            <a:r>
              <a:rPr lang="tr-TR" sz="3000" dirty="0"/>
              <a:t/>
            </a:r>
            <a:br>
              <a:rPr lang="tr-TR" sz="3000" dirty="0"/>
            </a:br>
            <a:r>
              <a:rPr lang="tr-TR" sz="3000" dirty="0"/>
              <a:t/>
            </a:r>
            <a:br>
              <a:rPr lang="tr-TR" sz="3000" dirty="0"/>
            </a:br>
            <a:endParaRPr lang="tr-TR" sz="3000" dirty="0"/>
          </a:p>
        </p:txBody>
      </p:sp>
      <p:sp>
        <p:nvSpPr>
          <p:cNvPr id="4" name="1 Başlık"/>
          <p:cNvSpPr>
            <a:spLocks noGrp="1"/>
          </p:cNvSpPr>
          <p:nvPr>
            <p:ph type="title"/>
          </p:nvPr>
        </p:nvSpPr>
        <p:spPr>
          <a:solidFill>
            <a:srgbClr val="00B050"/>
          </a:solidFill>
        </p:spPr>
        <p:txBody>
          <a:bodyPr/>
          <a:lstStyle/>
          <a:p>
            <a:r>
              <a:rPr lang="tr-TR" b="1" dirty="0" smtClean="0"/>
              <a:t>ATP SENTEZİ</a:t>
            </a:r>
            <a:endParaRPr lang="tr-TR" b="1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429124" y="1600200"/>
            <a:ext cx="4257676" cy="4900633"/>
          </a:xfrm>
          <a:solidFill>
            <a:schemeClr val="accent4">
              <a:lumMod val="20000"/>
              <a:lumOff val="80000"/>
            </a:schemeClr>
          </a:solidFill>
        </p:spPr>
        <p:txBody>
          <a:bodyPr>
            <a:normAutofit fontScale="85000" lnSpcReduction="20000"/>
          </a:bodyPr>
          <a:lstStyle/>
          <a:p>
            <a:r>
              <a:rPr lang="el-GR" dirty="0" smtClean="0"/>
              <a:t>β</a:t>
            </a:r>
            <a:r>
              <a:rPr lang="tr-TR" i="1" dirty="0" smtClean="0"/>
              <a:t> </a:t>
            </a:r>
            <a:r>
              <a:rPr lang="tr-TR" dirty="0" err="1" smtClean="0"/>
              <a:t>altbirimlerinin</a:t>
            </a:r>
            <a:r>
              <a:rPr lang="tr-TR" dirty="0" smtClean="0"/>
              <a:t> </a:t>
            </a:r>
            <a:r>
              <a:rPr lang="tr-TR" dirty="0"/>
              <a:t>duruş </a:t>
            </a:r>
            <a:r>
              <a:rPr lang="tr-TR" dirty="0" smtClean="0"/>
              <a:t>farkı, </a:t>
            </a:r>
            <a:r>
              <a:rPr lang="tr-TR" dirty="0"/>
              <a:t>bunların ATP/ADP </a:t>
            </a:r>
            <a:r>
              <a:rPr lang="tr-TR" dirty="0" smtClean="0"/>
              <a:t>bağlanma bölgelerinde </a:t>
            </a:r>
            <a:r>
              <a:rPr lang="tr-TR" dirty="0"/>
              <a:t>de bir farka yol açar. </a:t>
            </a:r>
            <a:endParaRPr lang="tr-TR" dirty="0" smtClean="0"/>
          </a:p>
          <a:p>
            <a:r>
              <a:rPr lang="el-GR" dirty="0"/>
              <a:t>β</a:t>
            </a:r>
            <a:r>
              <a:rPr lang="tr-TR" i="1" dirty="0" smtClean="0"/>
              <a:t> </a:t>
            </a:r>
            <a:r>
              <a:rPr lang="tr-TR" dirty="0" err="1"/>
              <a:t>altbiriminin</a:t>
            </a:r>
            <a:r>
              <a:rPr lang="tr-TR" dirty="0"/>
              <a:t> bu </a:t>
            </a:r>
            <a:r>
              <a:rPr lang="tr-TR" dirty="0" smtClean="0"/>
              <a:t>farklı şekilsel durumları;</a:t>
            </a:r>
          </a:p>
          <a:p>
            <a:pPr>
              <a:buNone/>
            </a:pPr>
            <a:r>
              <a:rPr lang="tr-TR" dirty="0" smtClean="0"/>
              <a:t>   </a:t>
            </a:r>
            <a:r>
              <a:rPr lang="el-GR" b="1" dirty="0" smtClean="0"/>
              <a:t>β</a:t>
            </a:r>
            <a:r>
              <a:rPr lang="tr-TR" b="1" i="1" dirty="0"/>
              <a:t>-</a:t>
            </a:r>
            <a:r>
              <a:rPr lang="tr-TR" b="1" dirty="0" smtClean="0"/>
              <a:t>ATP</a:t>
            </a:r>
            <a:r>
              <a:rPr lang="tr-TR" dirty="0"/>
              <a:t>, </a:t>
            </a:r>
            <a:r>
              <a:rPr lang="el-GR" b="1" dirty="0" smtClean="0"/>
              <a:t>β</a:t>
            </a:r>
            <a:r>
              <a:rPr lang="tr-TR" b="1" dirty="0" smtClean="0"/>
              <a:t>-ADP </a:t>
            </a:r>
            <a:r>
              <a:rPr lang="tr-TR" dirty="0"/>
              <a:t>ve </a:t>
            </a:r>
            <a:r>
              <a:rPr lang="el-GR" b="1" dirty="0" smtClean="0"/>
              <a:t>β</a:t>
            </a:r>
            <a:r>
              <a:rPr lang="tr-TR" b="1" dirty="0" smtClean="0"/>
              <a:t>-boş </a:t>
            </a:r>
            <a:r>
              <a:rPr lang="tr-TR" dirty="0"/>
              <a:t>olarak tanımlanır. </a:t>
            </a:r>
            <a:br>
              <a:rPr lang="tr-TR" dirty="0"/>
            </a:br>
            <a:r>
              <a:rPr lang="tr-TR" dirty="0"/>
              <a:t/>
            </a:r>
            <a:br>
              <a:rPr lang="tr-TR" dirty="0"/>
            </a:br>
            <a:r>
              <a:rPr lang="tr-TR" dirty="0"/>
              <a:t/>
            </a:r>
            <a:br>
              <a:rPr lang="tr-TR" dirty="0"/>
            </a:br>
            <a:r>
              <a:rPr lang="tr-TR" dirty="0"/>
              <a:t/>
            </a:r>
            <a:br>
              <a:rPr lang="tr-TR" dirty="0"/>
            </a:b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  <p:sp>
        <p:nvSpPr>
          <p:cNvPr id="4" name="1 Başlık"/>
          <p:cNvSpPr>
            <a:spLocks noGrp="1"/>
          </p:cNvSpPr>
          <p:nvPr>
            <p:ph type="title"/>
          </p:nvPr>
        </p:nvSpPr>
        <p:spPr>
          <a:solidFill>
            <a:srgbClr val="00B050"/>
          </a:solidFill>
        </p:spPr>
        <p:txBody>
          <a:bodyPr/>
          <a:lstStyle/>
          <a:p>
            <a:r>
              <a:rPr lang="tr-TR" b="1" dirty="0" smtClean="0"/>
              <a:t>ATP SENTEZİ</a:t>
            </a:r>
            <a:endParaRPr lang="tr-TR" b="1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5214942" y="2000240"/>
            <a:ext cx="3471858" cy="4043378"/>
          </a:xfrm>
          <a:solidFill>
            <a:schemeClr val="accent4">
              <a:lumMod val="40000"/>
              <a:lumOff val="60000"/>
            </a:schemeClr>
          </a:solidFill>
        </p:spPr>
        <p:txBody>
          <a:bodyPr>
            <a:noAutofit/>
          </a:bodyPr>
          <a:lstStyle/>
          <a:p>
            <a:r>
              <a:rPr lang="tr-TR" sz="3000" dirty="0"/>
              <a:t>F0 kompleksi, proton kanalını </a:t>
            </a:r>
            <a:r>
              <a:rPr lang="tr-TR" sz="3000" dirty="0" smtClean="0"/>
              <a:t>oluşturur.</a:t>
            </a:r>
          </a:p>
          <a:p>
            <a:r>
              <a:rPr lang="tr-TR" sz="3000" dirty="0" smtClean="0"/>
              <a:t> </a:t>
            </a:r>
            <a:r>
              <a:rPr lang="tr-TR" sz="3000" dirty="0"/>
              <a:t>a, b, c olarak belirtilen üç </a:t>
            </a:r>
            <a:r>
              <a:rPr lang="tr-TR" sz="3000" dirty="0" err="1"/>
              <a:t>altbirimi</a:t>
            </a:r>
            <a:r>
              <a:rPr lang="tr-TR" sz="3000" dirty="0"/>
              <a:t> vardır </a:t>
            </a:r>
            <a:r>
              <a:rPr lang="tr-TR" sz="3000" dirty="0" smtClean="0"/>
              <a:t>ve bileşimi ab2c10 şeklindedir.</a:t>
            </a:r>
          </a:p>
          <a:p>
            <a:pPr>
              <a:buNone/>
            </a:pPr>
            <a:r>
              <a:rPr lang="tr-TR" sz="3000" dirty="0"/>
              <a:t/>
            </a:r>
            <a:br>
              <a:rPr lang="tr-TR" sz="3000" dirty="0"/>
            </a:br>
            <a:endParaRPr lang="tr-TR" sz="3000" dirty="0"/>
          </a:p>
        </p:txBody>
      </p:sp>
      <p:sp>
        <p:nvSpPr>
          <p:cNvPr id="4" name="1 Başlık"/>
          <p:cNvSpPr>
            <a:spLocks noGrp="1"/>
          </p:cNvSpPr>
          <p:nvPr>
            <p:ph type="title"/>
          </p:nvPr>
        </p:nvSpPr>
        <p:spPr>
          <a:solidFill>
            <a:srgbClr val="00B050"/>
          </a:solidFill>
        </p:spPr>
        <p:txBody>
          <a:bodyPr/>
          <a:lstStyle/>
          <a:p>
            <a:r>
              <a:rPr lang="tr-TR" b="1" dirty="0" smtClean="0"/>
              <a:t>ATP SENTEZİ</a:t>
            </a:r>
            <a:endParaRPr lang="tr-TR" b="1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156</TotalTime>
  <Words>439</Words>
  <Application>Microsoft Office PowerPoint</Application>
  <PresentationFormat>Ekran Gösterisi (4:3)</PresentationFormat>
  <Paragraphs>49</Paragraphs>
  <Slides>13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13</vt:i4>
      </vt:variant>
    </vt:vector>
  </HeadingPairs>
  <TitlesOfParts>
    <vt:vector size="14" baseType="lpstr">
      <vt:lpstr>Ofis Teması</vt:lpstr>
      <vt:lpstr>ATP SENTEZİ</vt:lpstr>
      <vt:lpstr>ATP SENTEZİ</vt:lpstr>
      <vt:lpstr>ATP SENTAZ (F0-F1)</vt:lpstr>
      <vt:lpstr>Slayt 4</vt:lpstr>
      <vt:lpstr>ATP SENTEZİ</vt:lpstr>
      <vt:lpstr>ATP SENTEZİ</vt:lpstr>
      <vt:lpstr>ATP SENTEZİ</vt:lpstr>
      <vt:lpstr>ATP SENTEZİ</vt:lpstr>
      <vt:lpstr>ATP SENTEZİ</vt:lpstr>
      <vt:lpstr>ATP SENTEZİ</vt:lpstr>
      <vt:lpstr>ATP SENTEZİ</vt:lpstr>
      <vt:lpstr>ATP SENTEZİ</vt:lpstr>
      <vt:lpstr>ATP SENTEZİ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ATP SENTEZİ</dc:title>
  <dc:creator>cigdem</dc:creator>
  <cp:lastModifiedBy>user</cp:lastModifiedBy>
  <cp:revision>18</cp:revision>
  <dcterms:created xsi:type="dcterms:W3CDTF">2018-03-28T18:44:36Z</dcterms:created>
  <dcterms:modified xsi:type="dcterms:W3CDTF">2018-05-17T11:49:16Z</dcterms:modified>
</cp:coreProperties>
</file>