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1141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432048"/>
          </a:xfrm>
        </p:spPr>
        <p:txBody>
          <a:bodyPr>
            <a:normAutofit fontScale="90000"/>
          </a:bodyPr>
          <a:lstStyle/>
          <a:p>
            <a:r>
              <a:rPr lang="tr-TR" sz="2400" b="1" dirty="0" smtClean="0">
                <a:latin typeface="Calibri" pitchFamily="34" charset="0"/>
                <a:cs typeface="Calibri" pitchFamily="34" charset="0"/>
              </a:rPr>
              <a:t>     </a:t>
            </a:r>
            <a:r>
              <a:rPr lang="tr-TR" sz="2700" b="1" dirty="0" smtClean="0">
                <a:latin typeface="Calibri" pitchFamily="34" charset="0"/>
                <a:cs typeface="Calibri" pitchFamily="34" charset="0"/>
              </a:rPr>
              <a:t>Japonya Tarihine Kısa Bir Bakış ve  Erken Dönem Japon Sineması</a:t>
            </a:r>
            <a:endParaRPr lang="tr-TR" sz="2700" b="1" dirty="0">
              <a:latin typeface="Calibri" pitchFamily="34" charset="0"/>
              <a:cs typeface="Calibri" pitchFamily="34" charset="0"/>
            </a:endParaRPr>
          </a:p>
        </p:txBody>
      </p:sp>
      <p:sp>
        <p:nvSpPr>
          <p:cNvPr id="3" name="2 İçerik Yer Tutucusu"/>
          <p:cNvSpPr>
            <a:spLocks noGrp="1"/>
          </p:cNvSpPr>
          <p:nvPr>
            <p:ph idx="1"/>
          </p:nvPr>
        </p:nvSpPr>
        <p:spPr>
          <a:xfrm>
            <a:off x="611560" y="836712"/>
            <a:ext cx="8064896" cy="6021288"/>
          </a:xfrm>
        </p:spPr>
        <p:txBody>
          <a:bodyPr>
            <a:noAutofit/>
          </a:bodyPr>
          <a:lstStyle/>
          <a:p>
            <a:pPr algn="just"/>
            <a:r>
              <a:rPr lang="tr-TR" sz="2200" dirty="0" smtClean="0">
                <a:latin typeface="Calibri" pitchFamily="34" charset="0"/>
                <a:cs typeface="Calibri" pitchFamily="34" charset="0"/>
              </a:rPr>
              <a:t>Japonya’da film gösterimleri </a:t>
            </a:r>
            <a:r>
              <a:rPr lang="tr-TR" sz="2200" dirty="0" err="1" smtClean="0">
                <a:latin typeface="Calibri" pitchFamily="34" charset="0"/>
                <a:cs typeface="Calibri" pitchFamily="34" charset="0"/>
              </a:rPr>
              <a:t>Lumiere</a:t>
            </a:r>
            <a:r>
              <a:rPr lang="tr-TR" sz="2200" dirty="0" smtClean="0">
                <a:latin typeface="Calibri" pitchFamily="34" charset="0"/>
                <a:cs typeface="Calibri" pitchFamily="34" charset="0"/>
              </a:rPr>
              <a:t> Kardeşlerin  ve Edison’a bağlı birimlerin temsilcileri aracılığıyla 1897’de başlamıştır. Amerikalılar ve Fransızlar yeni pazarlar bulma umuduyla halka açık film gösterimi yapmışlardır. 1920’lerde film endüstrisini geliştirmek için Hollywood’u ziyaret eden Japonlar, 1930’ların sonunda büyük ölçüde kontratlı personeli ve yapım masraflarını kısmaya olanak sağlayan dekor, aksesuar kullanımıyla Hollywood modelini benimsemişlerdir. Ancak yapım tekniklerinde Hollywood temel alınsa da konu olarak Japon kültürüne özgü geleneksel öyküler anlatılmıştır. </a:t>
            </a:r>
          </a:p>
          <a:p>
            <a:pPr algn="just"/>
            <a:r>
              <a:rPr lang="tr-TR" sz="2200" dirty="0" smtClean="0">
                <a:latin typeface="Calibri" pitchFamily="34" charset="0"/>
                <a:cs typeface="Calibri" pitchFamily="34" charset="0"/>
              </a:rPr>
              <a:t>Japon sinemasına da kaynaklık eden Japonya tarihine kısaca göz atalım;</a:t>
            </a:r>
          </a:p>
          <a:p>
            <a:pPr algn="just"/>
            <a:r>
              <a:rPr lang="tr-TR" sz="2200" b="1" dirty="0" err="1" smtClean="0">
                <a:latin typeface="Calibri" pitchFamily="34" charset="0"/>
                <a:cs typeface="Calibri" pitchFamily="34" charset="0"/>
              </a:rPr>
              <a:t>Sengoku</a:t>
            </a:r>
            <a:r>
              <a:rPr lang="tr-TR" sz="2200" b="1" dirty="0" smtClean="0">
                <a:latin typeface="Calibri" pitchFamily="34" charset="0"/>
                <a:cs typeface="Calibri" pitchFamily="34" charset="0"/>
              </a:rPr>
              <a:t> Dönemi: </a:t>
            </a:r>
            <a:r>
              <a:rPr lang="tr-TR" sz="2200" dirty="0" smtClean="0">
                <a:latin typeface="Calibri" pitchFamily="34" charset="0"/>
                <a:cs typeface="Calibri" pitchFamily="34" charset="0"/>
              </a:rPr>
              <a:t>Japon sinemasında </a:t>
            </a:r>
            <a:r>
              <a:rPr lang="tr-TR" sz="2200" dirty="0" err="1" smtClean="0">
                <a:latin typeface="Calibri" pitchFamily="34" charset="0"/>
                <a:cs typeface="Calibri" pitchFamily="34" charset="0"/>
              </a:rPr>
              <a:t>Bushido</a:t>
            </a:r>
            <a:r>
              <a:rPr lang="tr-TR" sz="2200" dirty="0" smtClean="0">
                <a:latin typeface="Calibri" pitchFamily="34" charset="0"/>
                <a:cs typeface="Calibri" pitchFamily="34" charset="0"/>
              </a:rPr>
              <a:t> kurallarının ve samuray savaşlarının kaynağı olan dönemdir. Toplum dört sınıfa ayrışmış durumdadır. Samuraylar, köylüler, zanaatkarlar ve halk. Hiyerarşinin tepesinde ise imparator yer alır.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20688"/>
            <a:ext cx="8229600" cy="288032"/>
          </a:xfrm>
        </p:spPr>
        <p:txBody>
          <a:bodyPr>
            <a:normAutofit fontScale="90000"/>
          </a:bodyPr>
          <a:lstStyle/>
          <a:p>
            <a:r>
              <a:rPr lang="tr-TR" sz="2700" b="1" dirty="0" smtClean="0">
                <a:latin typeface="Times New Roman" pitchFamily="18" charset="0"/>
                <a:cs typeface="Times New Roman" pitchFamily="18" charset="0"/>
              </a:rPr>
              <a:t>    </a:t>
            </a:r>
            <a:r>
              <a:rPr lang="tr-TR" sz="2700" b="1" dirty="0" smtClean="0">
                <a:cs typeface="Times New Roman" pitchFamily="18" charset="0"/>
              </a:rPr>
              <a:t>Japonya Tarihine Kısa Bir Bakış ve Erken Dönem Japon Sineması</a:t>
            </a:r>
            <a:r>
              <a:rPr lang="tr-TR" sz="2400" b="1" dirty="0" smtClean="0">
                <a:latin typeface="Times New Roman" pitchFamily="18" charset="0"/>
                <a:cs typeface="Times New Roman" pitchFamily="18" charset="0"/>
              </a:rPr>
              <a:t/>
            </a:r>
            <a:br>
              <a:rPr lang="tr-TR" sz="2400" b="1" dirty="0" smtClean="0">
                <a:latin typeface="Times New Roman" pitchFamily="18" charset="0"/>
                <a:cs typeface="Times New Roman" pitchFamily="18" charset="0"/>
              </a:rPr>
            </a:b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a:xfrm>
            <a:off x="683568" y="908720"/>
            <a:ext cx="8003232" cy="5949280"/>
          </a:xfrm>
        </p:spPr>
        <p:txBody>
          <a:bodyPr>
            <a:normAutofit fontScale="40000" lnSpcReduction="20000"/>
          </a:bodyPr>
          <a:lstStyle/>
          <a:p>
            <a:pPr algn="just">
              <a:lnSpc>
                <a:spcPct val="120000"/>
              </a:lnSpc>
            </a:pPr>
            <a:r>
              <a:rPr lang="tr-TR" sz="4500" b="1" dirty="0" smtClean="0">
                <a:latin typeface="+mj-lt"/>
                <a:cs typeface="Calibri" pitchFamily="34" charset="0"/>
              </a:rPr>
              <a:t>Tokugawa Dönemi: </a:t>
            </a:r>
            <a:r>
              <a:rPr lang="tr-TR" sz="4500" dirty="0" smtClean="0">
                <a:latin typeface="+mj-lt"/>
                <a:cs typeface="Calibri" pitchFamily="34" charset="0"/>
              </a:rPr>
              <a:t>Bu dönemde samuray sınıfının toplumdaki konumunun değiştiği; barış dönemi bürokrasisinin bir parçası oldukları görülmektedir. Tokugawa dönemini konu alan samuray filmleri </a:t>
            </a:r>
            <a:r>
              <a:rPr lang="tr-TR" sz="4500" dirty="0" err="1" smtClean="0">
                <a:latin typeface="+mj-lt"/>
                <a:cs typeface="Calibri" pitchFamily="34" charset="0"/>
              </a:rPr>
              <a:t>Bushido’nun</a:t>
            </a:r>
            <a:r>
              <a:rPr lang="tr-TR" sz="4500" dirty="0" smtClean="0">
                <a:latin typeface="+mj-lt"/>
                <a:cs typeface="Calibri" pitchFamily="34" charset="0"/>
              </a:rPr>
              <a:t> erkekçe kurallarının yok olmasından duyulan endişeyi anlatmaktadır.</a:t>
            </a:r>
          </a:p>
          <a:p>
            <a:pPr algn="just">
              <a:lnSpc>
                <a:spcPct val="120000"/>
              </a:lnSpc>
            </a:pPr>
            <a:r>
              <a:rPr lang="tr-TR" sz="4500" b="1" dirty="0" err="1" smtClean="0">
                <a:latin typeface="+mj-lt"/>
                <a:cs typeface="Calibri" pitchFamily="34" charset="0"/>
              </a:rPr>
              <a:t>Meiji</a:t>
            </a:r>
            <a:r>
              <a:rPr lang="tr-TR" sz="4500" b="1" dirty="0" smtClean="0">
                <a:latin typeface="+mj-lt"/>
                <a:cs typeface="Calibri" pitchFamily="34" charset="0"/>
              </a:rPr>
              <a:t> Dönemi: </a:t>
            </a:r>
            <a:r>
              <a:rPr lang="tr-TR" sz="4500" dirty="0" smtClean="0">
                <a:latin typeface="+mj-lt"/>
                <a:cs typeface="Calibri" pitchFamily="34" charset="0"/>
              </a:rPr>
              <a:t>Enternasyonalizmin ve modernleşmenin sınırlı bir biçimde geliştirildiği bir dönemdir. Tarım ekonomisinden endüstrileşmeye geçilmiş ve sinema da bu değişimin bir parçası olarak ortaya çıkmıştır. </a:t>
            </a:r>
          </a:p>
          <a:p>
            <a:pPr algn="just">
              <a:lnSpc>
                <a:spcPct val="120000"/>
              </a:lnSpc>
              <a:buNone/>
            </a:pPr>
            <a:r>
              <a:rPr lang="tr-TR" sz="4500" dirty="0" smtClean="0">
                <a:latin typeface="+mj-lt"/>
                <a:cs typeface="Calibri" pitchFamily="34" charset="0"/>
              </a:rPr>
              <a:t>      Japonya’da </a:t>
            </a:r>
            <a:r>
              <a:rPr lang="tr-TR" sz="4500" dirty="0" err="1" smtClean="0">
                <a:latin typeface="+mj-lt"/>
                <a:cs typeface="Calibri" pitchFamily="34" charset="0"/>
              </a:rPr>
              <a:t>Meiji</a:t>
            </a:r>
            <a:r>
              <a:rPr lang="tr-TR" sz="4500" dirty="0" smtClean="0">
                <a:latin typeface="+mj-lt"/>
                <a:cs typeface="Calibri" pitchFamily="34" charset="0"/>
              </a:rPr>
              <a:t> döneminden sonra  ekonomik refahın ve militarizmin yükselişe geçtiği </a:t>
            </a:r>
            <a:r>
              <a:rPr lang="tr-TR" sz="4500" dirty="0" err="1" smtClean="0">
                <a:latin typeface="+mj-lt"/>
                <a:cs typeface="Calibri" pitchFamily="34" charset="0"/>
              </a:rPr>
              <a:t>Taisho</a:t>
            </a:r>
            <a:r>
              <a:rPr lang="tr-TR" sz="4500" dirty="0" smtClean="0">
                <a:latin typeface="+mj-lt"/>
                <a:cs typeface="Calibri" pitchFamily="34" charset="0"/>
              </a:rPr>
              <a:t> ve </a:t>
            </a:r>
            <a:r>
              <a:rPr lang="tr-TR" sz="4500" dirty="0" err="1" smtClean="0">
                <a:latin typeface="+mj-lt"/>
                <a:cs typeface="Calibri" pitchFamily="34" charset="0"/>
              </a:rPr>
              <a:t>Showa</a:t>
            </a:r>
            <a:r>
              <a:rPr lang="tr-TR" sz="4500" dirty="0" smtClean="0">
                <a:latin typeface="+mj-lt"/>
                <a:cs typeface="Calibri" pitchFamily="34" charset="0"/>
              </a:rPr>
              <a:t> dönemleri (</a:t>
            </a:r>
            <a:r>
              <a:rPr lang="tr-TR" sz="4500" dirty="0" err="1" smtClean="0">
                <a:latin typeface="+mj-lt"/>
                <a:cs typeface="Calibri" pitchFamily="34" charset="0"/>
              </a:rPr>
              <a:t>Showa</a:t>
            </a:r>
            <a:r>
              <a:rPr lang="tr-TR" sz="4500" dirty="0" smtClean="0">
                <a:latin typeface="+mj-lt"/>
                <a:cs typeface="Calibri" pitchFamily="34" charset="0"/>
              </a:rPr>
              <a:t> döneminde 2. Dünya savaşına girilmiştir) ile ülkenin modern </a:t>
            </a:r>
            <a:r>
              <a:rPr lang="tr-TR" sz="4500" dirty="0" smtClean="0">
                <a:latin typeface="+mj-lt"/>
                <a:cs typeface="Calibri" pitchFamily="34" charset="0"/>
              </a:rPr>
              <a:t>uluslararası </a:t>
            </a:r>
            <a:r>
              <a:rPr lang="tr-TR" sz="4500" dirty="0" smtClean="0">
                <a:latin typeface="+mj-lt"/>
                <a:cs typeface="Calibri" pitchFamily="34" charset="0"/>
              </a:rPr>
              <a:t>ekonomiye eklemlendiği </a:t>
            </a:r>
            <a:r>
              <a:rPr lang="tr-TR" sz="4500" dirty="0" err="1" smtClean="0">
                <a:latin typeface="+mj-lt"/>
                <a:cs typeface="Calibri" pitchFamily="34" charset="0"/>
              </a:rPr>
              <a:t>Heisei</a:t>
            </a:r>
            <a:r>
              <a:rPr lang="tr-TR" sz="4500" dirty="0" smtClean="0">
                <a:latin typeface="+mj-lt"/>
                <a:cs typeface="Calibri" pitchFamily="34" charset="0"/>
              </a:rPr>
              <a:t> dönemleri yaşanmıştır.</a:t>
            </a:r>
          </a:p>
          <a:p>
            <a:pPr algn="just">
              <a:lnSpc>
                <a:spcPct val="120000"/>
              </a:lnSpc>
              <a:buNone/>
            </a:pPr>
            <a:r>
              <a:rPr lang="tr-TR" sz="4500" dirty="0" smtClean="0">
                <a:latin typeface="+mj-lt"/>
                <a:cs typeface="Calibri" pitchFamily="34" charset="0"/>
              </a:rPr>
              <a:t>      </a:t>
            </a:r>
            <a:r>
              <a:rPr lang="tr-TR" sz="4500" b="1" dirty="0" err="1" smtClean="0">
                <a:latin typeface="+mj-lt"/>
                <a:cs typeface="Calibri" pitchFamily="34" charset="0"/>
              </a:rPr>
              <a:t>Meiji</a:t>
            </a:r>
            <a:r>
              <a:rPr lang="tr-TR" sz="4500" b="1" dirty="0" smtClean="0">
                <a:latin typeface="+mj-lt"/>
                <a:cs typeface="Calibri" pitchFamily="34" charset="0"/>
              </a:rPr>
              <a:t> ve </a:t>
            </a:r>
            <a:r>
              <a:rPr lang="tr-TR" sz="4500" b="1" dirty="0" err="1" smtClean="0">
                <a:latin typeface="+mj-lt"/>
                <a:cs typeface="Calibri" pitchFamily="34" charset="0"/>
              </a:rPr>
              <a:t>Showa</a:t>
            </a:r>
            <a:r>
              <a:rPr lang="tr-TR" sz="4500" b="1" dirty="0" smtClean="0">
                <a:latin typeface="+mj-lt"/>
                <a:cs typeface="Calibri" pitchFamily="34" charset="0"/>
              </a:rPr>
              <a:t> Döneminde Japon Sineması (1896-1926)</a:t>
            </a:r>
          </a:p>
          <a:p>
            <a:pPr algn="just">
              <a:lnSpc>
                <a:spcPct val="120000"/>
              </a:lnSpc>
              <a:buNone/>
            </a:pPr>
            <a:r>
              <a:rPr lang="tr-TR" sz="4500" dirty="0" smtClean="0">
                <a:latin typeface="+mj-lt"/>
                <a:cs typeface="Calibri" pitchFamily="34" charset="0"/>
              </a:rPr>
              <a:t>      Erken dönemde Japon sinemasında kullanılan bazı sinema gelenekleri şu şekilde özetlenebilir:</a:t>
            </a:r>
          </a:p>
          <a:p>
            <a:pPr algn="just">
              <a:lnSpc>
                <a:spcPct val="120000"/>
              </a:lnSpc>
            </a:pPr>
            <a:r>
              <a:rPr lang="tr-TR" sz="4500" b="1" dirty="0" err="1" smtClean="0">
                <a:latin typeface="+mj-lt"/>
                <a:cs typeface="Calibri" pitchFamily="34" charset="0"/>
              </a:rPr>
              <a:t>Benshi</a:t>
            </a:r>
            <a:r>
              <a:rPr lang="tr-TR" sz="4500" b="1" dirty="0" smtClean="0">
                <a:latin typeface="+mj-lt"/>
                <a:cs typeface="Calibri" pitchFamily="34" charset="0"/>
              </a:rPr>
              <a:t>: </a:t>
            </a:r>
            <a:r>
              <a:rPr lang="tr-TR" sz="4500" dirty="0" smtClean="0">
                <a:latin typeface="+mj-lt"/>
                <a:cs typeface="Calibri" pitchFamily="34" charset="0"/>
              </a:rPr>
              <a:t>Sessiz filmin gösterimi sırasında seyirciye perdede neler olduğunu açıklayan anlatıcıdır. </a:t>
            </a:r>
          </a:p>
          <a:p>
            <a:pPr algn="just">
              <a:lnSpc>
                <a:spcPct val="120000"/>
              </a:lnSpc>
            </a:pPr>
            <a:r>
              <a:rPr lang="tr-TR" sz="4500" b="1" dirty="0" smtClean="0">
                <a:latin typeface="+mj-lt"/>
                <a:cs typeface="Calibri" pitchFamily="34" charset="0"/>
              </a:rPr>
              <a:t>Oyama: </a:t>
            </a:r>
            <a:r>
              <a:rPr lang="tr-TR" sz="4500" dirty="0" smtClean="0">
                <a:latin typeface="+mj-lt"/>
                <a:cs typeface="Calibri" pitchFamily="34" charset="0"/>
              </a:rPr>
              <a:t>Erken dönem Japon sinemasında kadın oyuncu yasağı olduğu için kadın rolleri oyama denilen erkek oyuncular tarafından canlandırılmıştır. </a:t>
            </a:r>
          </a:p>
          <a:p>
            <a:pPr algn="just">
              <a:buNone/>
            </a:pPr>
            <a:endParaRPr lang="tr-TR" sz="1900" b="1" dirty="0" smtClean="0">
              <a:latin typeface="+mj-lt"/>
              <a:cs typeface="Calibri" pitchFamily="34" charset="0"/>
            </a:endParaRPr>
          </a:p>
          <a:p>
            <a:pPr algn="just"/>
            <a:endParaRPr lang="tr-TR" sz="1900" dirty="0" smtClean="0">
              <a:latin typeface="+mj-lt"/>
              <a:cs typeface="Calibri" pitchFamily="34" charset="0"/>
            </a:endParaRPr>
          </a:p>
          <a:p>
            <a:pPr algn="just">
              <a:lnSpc>
                <a:spcPct val="120000"/>
              </a:lnSpc>
            </a:pPr>
            <a:endParaRPr lang="tr-TR" sz="4200" dirty="0" smtClean="0">
              <a:latin typeface="+mj-lt"/>
              <a:cs typeface="Calibri" pitchFamily="34" charset="0"/>
            </a:endParaRPr>
          </a:p>
          <a:p>
            <a:pPr algn="just"/>
            <a:endParaRPr lang="tr-TR" sz="4200" dirty="0" smtClean="0">
              <a:latin typeface="+mj-lt"/>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188640"/>
            <a:ext cx="7859216" cy="720080"/>
          </a:xfrm>
        </p:spPr>
        <p:txBody>
          <a:bodyPr>
            <a:normAutofit/>
          </a:bodyPr>
          <a:lstStyle/>
          <a:p>
            <a:r>
              <a:rPr lang="tr-TR" sz="2400" b="1" dirty="0" smtClean="0">
                <a:cs typeface="Times New Roman" pitchFamily="18" charset="0"/>
              </a:rPr>
              <a:t>Erken Dönem Japon Sineması</a:t>
            </a:r>
            <a:endParaRPr lang="tr-TR" sz="2400" b="1" dirty="0"/>
          </a:p>
        </p:txBody>
      </p:sp>
      <p:sp>
        <p:nvSpPr>
          <p:cNvPr id="3" name="2 İçerik Yer Tutucusu"/>
          <p:cNvSpPr>
            <a:spLocks noGrp="1"/>
          </p:cNvSpPr>
          <p:nvPr>
            <p:ph idx="1"/>
          </p:nvPr>
        </p:nvSpPr>
        <p:spPr>
          <a:xfrm>
            <a:off x="457200" y="980728"/>
            <a:ext cx="8229600" cy="5472608"/>
          </a:xfrm>
        </p:spPr>
        <p:txBody>
          <a:bodyPr>
            <a:noAutofit/>
          </a:bodyPr>
          <a:lstStyle/>
          <a:p>
            <a:pPr algn="just"/>
            <a:r>
              <a:rPr lang="tr-TR" sz="2000" dirty="0" smtClean="0">
                <a:latin typeface="+mj-lt"/>
                <a:cs typeface="Calibri" pitchFamily="34" charset="0"/>
              </a:rPr>
              <a:t>Bu dönemde samuray savaşları (</a:t>
            </a:r>
            <a:r>
              <a:rPr lang="tr-TR" sz="2000" dirty="0" err="1" smtClean="0">
                <a:latin typeface="+mj-lt"/>
                <a:cs typeface="Calibri" pitchFamily="34" charset="0"/>
              </a:rPr>
              <a:t>Sengoku</a:t>
            </a:r>
            <a:r>
              <a:rPr lang="tr-TR" sz="2000" dirty="0" smtClean="0">
                <a:latin typeface="+mj-lt"/>
                <a:cs typeface="Calibri" pitchFamily="34" charset="0"/>
              </a:rPr>
              <a:t> dönemi) ya da samurayların gücünü kaybetmesi (Tokugawa dönemi) anlatılmıştır. Tokugawa döneminin en önemli filmlerinden biri, </a:t>
            </a:r>
            <a:r>
              <a:rPr lang="tr-TR" sz="2000" i="1" dirty="0" smtClean="0">
                <a:latin typeface="+mj-lt"/>
                <a:cs typeface="Calibri" pitchFamily="34" charset="0"/>
              </a:rPr>
              <a:t>47 </a:t>
            </a:r>
            <a:r>
              <a:rPr lang="tr-TR" sz="2000" i="1" dirty="0" err="1" smtClean="0">
                <a:latin typeface="+mj-lt"/>
                <a:cs typeface="Calibri" pitchFamily="34" charset="0"/>
              </a:rPr>
              <a:t>Ronin’</a:t>
            </a:r>
            <a:r>
              <a:rPr lang="tr-TR" sz="2000" dirty="0" err="1" smtClean="0">
                <a:latin typeface="+mj-lt"/>
                <a:cs typeface="Calibri" pitchFamily="34" charset="0"/>
              </a:rPr>
              <a:t>dir</a:t>
            </a:r>
            <a:r>
              <a:rPr lang="tr-TR" sz="2000" dirty="0" smtClean="0">
                <a:latin typeface="+mj-lt"/>
                <a:cs typeface="Calibri" pitchFamily="34" charset="0"/>
              </a:rPr>
              <a:t>. </a:t>
            </a:r>
            <a:r>
              <a:rPr lang="tr-TR" sz="2000" dirty="0" err="1" smtClean="0">
                <a:latin typeface="+mj-lt"/>
                <a:cs typeface="Calibri" pitchFamily="34" charset="0"/>
              </a:rPr>
              <a:t>Ronin</a:t>
            </a:r>
            <a:r>
              <a:rPr lang="tr-TR" sz="2000" dirty="0" smtClean="0">
                <a:latin typeface="+mj-lt"/>
                <a:cs typeface="Calibri" pitchFamily="34" charset="0"/>
              </a:rPr>
              <a:t> efendisini kaybetmiş samuray savaşçısına verilen isimdir. 47 </a:t>
            </a:r>
            <a:r>
              <a:rPr lang="tr-TR" sz="2000" dirty="0" err="1" smtClean="0">
                <a:latin typeface="+mj-lt"/>
                <a:cs typeface="Calibri" pitchFamily="34" charset="0"/>
              </a:rPr>
              <a:t>Ronin</a:t>
            </a:r>
            <a:r>
              <a:rPr lang="tr-TR" sz="2000" dirty="0" smtClean="0">
                <a:latin typeface="+mj-lt"/>
                <a:cs typeface="Calibri" pitchFamily="34" charset="0"/>
              </a:rPr>
              <a:t> iftiraya uğrayan ve bu utançla intihar eden bir beyin 47 savaşçısının onun masumiyetini kanıtlamak için bir araya </a:t>
            </a:r>
            <a:r>
              <a:rPr lang="tr-TR" sz="2000" dirty="0" smtClean="0">
                <a:latin typeface="+mj-lt"/>
                <a:cs typeface="Calibri" pitchFamily="34" charset="0"/>
              </a:rPr>
              <a:t>gelmelerini </a:t>
            </a:r>
            <a:r>
              <a:rPr lang="tr-TR" sz="2000" dirty="0" smtClean="0">
                <a:latin typeface="+mj-lt"/>
                <a:cs typeface="Calibri" pitchFamily="34" charset="0"/>
              </a:rPr>
              <a:t>ve onu temize çıkardıktan sonra intihar etmelerini konu alır. Birkaç kez </a:t>
            </a:r>
            <a:r>
              <a:rPr lang="tr-TR" sz="2000" dirty="0" smtClean="0">
                <a:latin typeface="+mj-lt"/>
                <a:cs typeface="Calibri" pitchFamily="34" charset="0"/>
              </a:rPr>
              <a:t>çekilen </a:t>
            </a:r>
            <a:r>
              <a:rPr lang="tr-TR" sz="2000" dirty="0" smtClean="0">
                <a:latin typeface="+mj-lt"/>
                <a:cs typeface="Calibri" pitchFamily="34" charset="0"/>
              </a:rPr>
              <a:t>47 </a:t>
            </a:r>
            <a:r>
              <a:rPr lang="tr-TR" sz="2000" dirty="0" err="1" smtClean="0">
                <a:latin typeface="+mj-lt"/>
                <a:cs typeface="Calibri" pitchFamily="34" charset="0"/>
              </a:rPr>
              <a:t>Ronin</a:t>
            </a:r>
            <a:r>
              <a:rPr lang="tr-TR" sz="2000" dirty="0" smtClean="0">
                <a:latin typeface="+mj-lt"/>
                <a:cs typeface="Calibri" pitchFamily="34" charset="0"/>
              </a:rPr>
              <a:t> filmlerinin en ünlüsü, </a:t>
            </a:r>
            <a:r>
              <a:rPr lang="tr-TR" sz="2000" dirty="0" err="1" smtClean="0">
                <a:latin typeface="+mj-lt"/>
                <a:cs typeface="Calibri" pitchFamily="34" charset="0"/>
              </a:rPr>
              <a:t>Kenji</a:t>
            </a:r>
            <a:r>
              <a:rPr lang="tr-TR" sz="2000" dirty="0" smtClean="0">
                <a:latin typeface="+mj-lt"/>
                <a:cs typeface="Calibri" pitchFamily="34" charset="0"/>
              </a:rPr>
              <a:t> </a:t>
            </a:r>
            <a:r>
              <a:rPr lang="tr-TR" sz="2000" dirty="0" err="1" smtClean="0">
                <a:latin typeface="+mj-lt"/>
                <a:cs typeface="Calibri" pitchFamily="34" charset="0"/>
              </a:rPr>
              <a:t>Mizoguchi’nin</a:t>
            </a:r>
            <a:r>
              <a:rPr lang="tr-TR" sz="2000" dirty="0" smtClean="0">
                <a:latin typeface="+mj-lt"/>
                <a:cs typeface="Calibri" pitchFamily="34" charset="0"/>
              </a:rPr>
              <a:t> </a:t>
            </a:r>
            <a:r>
              <a:rPr lang="tr-TR" sz="2000" dirty="0" smtClean="0">
                <a:latin typeface="+mj-lt"/>
                <a:cs typeface="Calibri" pitchFamily="34" charset="0"/>
              </a:rPr>
              <a:t>yönetmenliğini üstlendiği filmdir.</a:t>
            </a:r>
            <a:endParaRPr lang="tr-TR" sz="2000" dirty="0" smtClean="0">
              <a:latin typeface="+mj-lt"/>
              <a:cs typeface="Calibri" pitchFamily="34" charset="0"/>
            </a:endParaRPr>
          </a:p>
          <a:p>
            <a:pPr algn="just"/>
            <a:r>
              <a:rPr lang="tr-TR" sz="2000" dirty="0" smtClean="0">
                <a:latin typeface="+mj-lt"/>
              </a:rPr>
              <a:t>Bu dönemde öne çıkan film türleri Japon sinemasında hala mevcuttur. Bunlar şu şekilde sıralanabilir:</a:t>
            </a:r>
          </a:p>
          <a:p>
            <a:pPr algn="just">
              <a:buNone/>
            </a:pPr>
            <a:r>
              <a:rPr lang="tr-TR" sz="2000" dirty="0" smtClean="0">
                <a:latin typeface="+mj-lt"/>
              </a:rPr>
              <a:t>       1)</a:t>
            </a:r>
            <a:r>
              <a:rPr lang="tr-TR" sz="2000" dirty="0" err="1" smtClean="0">
                <a:latin typeface="+mj-lt"/>
              </a:rPr>
              <a:t>Jidaigeki</a:t>
            </a:r>
            <a:endParaRPr lang="tr-TR" sz="2000" dirty="0" smtClean="0">
              <a:latin typeface="+mj-lt"/>
            </a:endParaRPr>
          </a:p>
          <a:p>
            <a:pPr algn="just">
              <a:buNone/>
            </a:pPr>
            <a:r>
              <a:rPr lang="tr-TR" sz="2000" dirty="0" smtClean="0">
                <a:latin typeface="+mj-lt"/>
              </a:rPr>
              <a:t>       2)</a:t>
            </a:r>
            <a:r>
              <a:rPr lang="tr-TR" sz="2000" dirty="0" err="1" smtClean="0">
                <a:latin typeface="+mj-lt"/>
              </a:rPr>
              <a:t>Shingeki</a:t>
            </a:r>
            <a:endParaRPr lang="tr-TR" sz="2000" dirty="0" smtClean="0">
              <a:latin typeface="+mj-lt"/>
            </a:endParaRPr>
          </a:p>
          <a:p>
            <a:pPr algn="just">
              <a:buNone/>
            </a:pPr>
            <a:r>
              <a:rPr lang="tr-TR" sz="2000" dirty="0" smtClean="0">
                <a:latin typeface="+mj-lt"/>
              </a:rPr>
              <a:t>       3)</a:t>
            </a:r>
            <a:r>
              <a:rPr lang="tr-TR" sz="2000" dirty="0" err="1" smtClean="0">
                <a:latin typeface="+mj-lt"/>
              </a:rPr>
              <a:t>Bungei</a:t>
            </a:r>
            <a:r>
              <a:rPr lang="tr-TR" sz="2000" dirty="0" smtClean="0">
                <a:latin typeface="+mj-lt"/>
              </a:rPr>
              <a:t>-</a:t>
            </a:r>
            <a:r>
              <a:rPr lang="tr-TR" sz="2000" dirty="0" err="1" smtClean="0">
                <a:latin typeface="+mj-lt"/>
              </a:rPr>
              <a:t>eiga</a:t>
            </a:r>
            <a:endParaRPr lang="tr-TR" sz="2000" dirty="0" smtClean="0">
              <a:latin typeface="+mj-lt"/>
            </a:endParaRPr>
          </a:p>
          <a:p>
            <a:pPr algn="just"/>
            <a:r>
              <a:rPr lang="tr-TR" sz="2000" dirty="0" smtClean="0">
                <a:latin typeface="+mj-lt"/>
              </a:rPr>
              <a:t>Japon tiyatrosunda öne çıkan ve sonradan sinemayla bütünleşen tiyatro gelenekleri ise </a:t>
            </a:r>
            <a:r>
              <a:rPr lang="tr-TR" sz="2000" dirty="0" err="1" smtClean="0">
                <a:latin typeface="+mj-lt"/>
              </a:rPr>
              <a:t>Noh</a:t>
            </a:r>
            <a:r>
              <a:rPr lang="tr-TR" sz="2000" dirty="0" smtClean="0">
                <a:latin typeface="+mj-lt"/>
              </a:rPr>
              <a:t>, </a:t>
            </a:r>
            <a:r>
              <a:rPr lang="tr-TR" sz="2000" dirty="0" err="1" smtClean="0">
                <a:latin typeface="+mj-lt"/>
              </a:rPr>
              <a:t>Kabuki</a:t>
            </a:r>
            <a:r>
              <a:rPr lang="tr-TR" sz="2000" dirty="0" smtClean="0">
                <a:latin typeface="+mj-lt"/>
              </a:rPr>
              <a:t> ve </a:t>
            </a:r>
            <a:r>
              <a:rPr lang="tr-TR" sz="2000" dirty="0" err="1" smtClean="0">
                <a:latin typeface="+mj-lt"/>
              </a:rPr>
              <a:t>Bunraku</a:t>
            </a:r>
            <a:r>
              <a:rPr lang="tr-TR" sz="2000" dirty="0" smtClean="0">
                <a:latin typeface="+mj-lt"/>
              </a:rPr>
              <a:t> tiyatrosudur.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836712"/>
          </a:xfrm>
        </p:spPr>
        <p:txBody>
          <a:bodyPr>
            <a:normAutofit/>
          </a:bodyPr>
          <a:lstStyle/>
          <a:p>
            <a:r>
              <a:rPr lang="tr-TR" sz="2400" b="1" dirty="0" smtClean="0">
                <a:cs typeface="Calibri" pitchFamily="34" charset="0"/>
              </a:rPr>
              <a:t/>
            </a:r>
            <a:br>
              <a:rPr lang="tr-TR" sz="2400" b="1" dirty="0" smtClean="0">
                <a:cs typeface="Calibri" pitchFamily="34" charset="0"/>
              </a:rPr>
            </a:br>
            <a:r>
              <a:rPr lang="tr-TR" sz="2400" b="1" dirty="0" smtClean="0">
                <a:cs typeface="Calibri" pitchFamily="34" charset="0"/>
              </a:rPr>
              <a:t>1926-1945 Arası Japon Sineması</a:t>
            </a:r>
            <a:endParaRPr lang="tr-TR" sz="2400" b="1" dirty="0">
              <a:cs typeface="Calibri" pitchFamily="34" charset="0"/>
            </a:endParaRPr>
          </a:p>
        </p:txBody>
      </p:sp>
      <p:sp>
        <p:nvSpPr>
          <p:cNvPr id="3" name="2 İçerik Yer Tutucusu"/>
          <p:cNvSpPr>
            <a:spLocks noGrp="1"/>
          </p:cNvSpPr>
          <p:nvPr>
            <p:ph idx="1"/>
          </p:nvPr>
        </p:nvSpPr>
        <p:spPr>
          <a:xfrm>
            <a:off x="457200" y="1052736"/>
            <a:ext cx="8229600" cy="5805264"/>
          </a:xfrm>
        </p:spPr>
        <p:txBody>
          <a:bodyPr>
            <a:normAutofit fontScale="25000" lnSpcReduction="20000"/>
          </a:bodyPr>
          <a:lstStyle/>
          <a:p>
            <a:pPr algn="just">
              <a:lnSpc>
                <a:spcPct val="120000"/>
              </a:lnSpc>
            </a:pPr>
            <a:r>
              <a:rPr lang="tr-TR" sz="8800" dirty="0" smtClean="0">
                <a:latin typeface="+mj-lt"/>
                <a:cs typeface="Calibri" pitchFamily="34" charset="0"/>
              </a:rPr>
              <a:t>Bu dönemde ailenin önemine odaklanan, grubun iyiliğinin bireyin arzularının ve çıkarlarının önünde yer alması gerektiğini savunan filmler yaygınlaşmıştır. Erken dönemin öne çıkan yönetmenleri </a:t>
            </a:r>
            <a:r>
              <a:rPr lang="tr-TR" sz="8800" dirty="0" err="1" smtClean="0">
                <a:latin typeface="+mj-lt"/>
                <a:cs typeface="Calibri" pitchFamily="34" charset="0"/>
              </a:rPr>
              <a:t>shingeki</a:t>
            </a:r>
            <a:r>
              <a:rPr lang="tr-TR" sz="8800" dirty="0" smtClean="0">
                <a:latin typeface="+mj-lt"/>
                <a:cs typeface="Calibri" pitchFamily="34" charset="0"/>
              </a:rPr>
              <a:t> ve </a:t>
            </a:r>
            <a:r>
              <a:rPr lang="tr-TR" sz="8800" dirty="0" err="1" smtClean="0">
                <a:latin typeface="+mj-lt"/>
                <a:cs typeface="Calibri" pitchFamily="34" charset="0"/>
              </a:rPr>
              <a:t>jidaigeki’yi</a:t>
            </a:r>
            <a:r>
              <a:rPr lang="tr-TR" sz="8800" dirty="0" smtClean="0">
                <a:latin typeface="+mj-lt"/>
                <a:cs typeface="Calibri" pitchFamily="34" charset="0"/>
              </a:rPr>
              <a:t> başarıyla kullanan </a:t>
            </a:r>
            <a:r>
              <a:rPr lang="tr-TR" sz="8800" dirty="0" err="1" smtClean="0">
                <a:latin typeface="+mj-lt"/>
                <a:cs typeface="Calibri" pitchFamily="34" charset="0"/>
              </a:rPr>
              <a:t>Yasujiro</a:t>
            </a:r>
            <a:r>
              <a:rPr lang="tr-TR" sz="8800" dirty="0" smtClean="0">
                <a:latin typeface="+mj-lt"/>
                <a:cs typeface="Calibri" pitchFamily="34" charset="0"/>
              </a:rPr>
              <a:t> Ozu ve </a:t>
            </a:r>
            <a:r>
              <a:rPr lang="tr-TR" sz="8800" dirty="0" err="1" smtClean="0">
                <a:latin typeface="+mj-lt"/>
                <a:cs typeface="Calibri" pitchFamily="34" charset="0"/>
              </a:rPr>
              <a:t>Kenji</a:t>
            </a:r>
            <a:r>
              <a:rPr lang="tr-TR" sz="8800" dirty="0" smtClean="0">
                <a:latin typeface="+mj-lt"/>
                <a:cs typeface="Calibri" pitchFamily="34" charset="0"/>
              </a:rPr>
              <a:t> </a:t>
            </a:r>
            <a:r>
              <a:rPr lang="tr-TR" sz="8800" dirty="0" err="1" smtClean="0">
                <a:latin typeface="+mj-lt"/>
                <a:cs typeface="Calibri" pitchFamily="34" charset="0"/>
              </a:rPr>
              <a:t>Mizoguchi’dir</a:t>
            </a:r>
            <a:r>
              <a:rPr lang="tr-TR" sz="8800" dirty="0" smtClean="0">
                <a:latin typeface="+mj-lt"/>
                <a:cs typeface="Calibri" pitchFamily="34" charset="0"/>
              </a:rPr>
              <a:t>.</a:t>
            </a:r>
          </a:p>
          <a:p>
            <a:pPr algn="just">
              <a:lnSpc>
                <a:spcPct val="120000"/>
              </a:lnSpc>
            </a:pPr>
            <a:r>
              <a:rPr lang="tr-TR" sz="8800" b="1" dirty="0" err="1" smtClean="0">
                <a:latin typeface="+mj-lt"/>
                <a:cs typeface="Calibri" pitchFamily="34" charset="0"/>
              </a:rPr>
              <a:t>Yasujiro</a:t>
            </a:r>
            <a:r>
              <a:rPr lang="tr-TR" sz="8800" b="1" dirty="0" smtClean="0">
                <a:latin typeface="+mj-lt"/>
                <a:cs typeface="Calibri" pitchFamily="34" charset="0"/>
              </a:rPr>
              <a:t> Ozu (1903-1963)</a:t>
            </a:r>
          </a:p>
          <a:p>
            <a:pPr algn="just">
              <a:lnSpc>
                <a:spcPct val="120000"/>
              </a:lnSpc>
              <a:buNone/>
            </a:pPr>
            <a:r>
              <a:rPr lang="tr-TR" sz="8800" dirty="0" smtClean="0">
                <a:latin typeface="+mj-lt"/>
                <a:cs typeface="Calibri" pitchFamily="34" charset="0"/>
              </a:rPr>
              <a:t>      Japon sinemasının en önemli yönetmenlerinden birisidir. </a:t>
            </a:r>
            <a:r>
              <a:rPr lang="tr-TR" sz="8800" dirty="0" err="1" smtClean="0">
                <a:latin typeface="+mj-lt"/>
                <a:cs typeface="Calibri" pitchFamily="34" charset="0"/>
              </a:rPr>
              <a:t>Shingeki</a:t>
            </a:r>
            <a:r>
              <a:rPr lang="tr-TR" sz="8800" dirty="0" smtClean="0">
                <a:latin typeface="+mj-lt"/>
                <a:cs typeface="Calibri" pitchFamily="34" charset="0"/>
              </a:rPr>
              <a:t> türüne dahil edebileceğimiz </a:t>
            </a:r>
            <a:r>
              <a:rPr lang="tr-TR" sz="8800" i="1" dirty="0" smtClean="0">
                <a:latin typeface="+mj-lt"/>
                <a:cs typeface="Calibri" pitchFamily="34" charset="0"/>
              </a:rPr>
              <a:t>Bir Yüzen Otlar Hikayesi </a:t>
            </a:r>
            <a:r>
              <a:rPr lang="tr-TR" sz="8800" dirty="0" smtClean="0">
                <a:latin typeface="+mj-lt"/>
                <a:cs typeface="Calibri" pitchFamily="34" charset="0"/>
              </a:rPr>
              <a:t>(1934) ve </a:t>
            </a:r>
            <a:r>
              <a:rPr lang="tr-TR" sz="8800" i="1" dirty="0" smtClean="0">
                <a:latin typeface="+mj-lt"/>
                <a:cs typeface="Calibri" pitchFamily="34" charset="0"/>
              </a:rPr>
              <a:t>Tokyo Hikayesi </a:t>
            </a:r>
            <a:r>
              <a:rPr lang="tr-TR" sz="8800" dirty="0" smtClean="0">
                <a:latin typeface="+mj-lt"/>
                <a:cs typeface="Calibri" pitchFamily="34" charset="0"/>
              </a:rPr>
              <a:t>(1953) gibi filmleriyle öne çıkan yönetmenin filmlerinde, aksiyon eylemlerle dolu bir olay örgüsünden daha çok olayları anlama çabasına yoğunlaşmıştır. </a:t>
            </a:r>
          </a:p>
          <a:p>
            <a:pPr algn="just">
              <a:lnSpc>
                <a:spcPct val="120000"/>
              </a:lnSpc>
            </a:pPr>
            <a:r>
              <a:rPr lang="tr-TR" sz="8800" b="1" dirty="0" err="1" smtClean="0">
                <a:latin typeface="+mj-lt"/>
                <a:cs typeface="Times New Roman" pitchFamily="18" charset="0"/>
              </a:rPr>
              <a:t>Kenji</a:t>
            </a:r>
            <a:r>
              <a:rPr lang="tr-TR" sz="8800" b="1" dirty="0" smtClean="0">
                <a:latin typeface="+mj-lt"/>
                <a:cs typeface="Times New Roman" pitchFamily="18" charset="0"/>
              </a:rPr>
              <a:t> </a:t>
            </a:r>
            <a:r>
              <a:rPr lang="tr-TR" sz="8800" b="1" dirty="0" err="1" smtClean="0">
                <a:latin typeface="+mj-lt"/>
                <a:cs typeface="Times New Roman" pitchFamily="18" charset="0"/>
              </a:rPr>
              <a:t>Mizoguchi</a:t>
            </a:r>
            <a:r>
              <a:rPr lang="tr-TR" sz="8800" b="1" dirty="0" smtClean="0">
                <a:latin typeface="+mj-lt"/>
                <a:cs typeface="Times New Roman" pitchFamily="18" charset="0"/>
              </a:rPr>
              <a:t> (1898-1956)</a:t>
            </a:r>
          </a:p>
          <a:p>
            <a:pPr algn="just">
              <a:lnSpc>
                <a:spcPct val="120000"/>
              </a:lnSpc>
              <a:buNone/>
            </a:pPr>
            <a:r>
              <a:rPr lang="tr-TR" sz="8800" b="1" dirty="0" smtClean="0">
                <a:latin typeface="+mj-lt"/>
                <a:cs typeface="Times New Roman" pitchFamily="18" charset="0"/>
              </a:rPr>
              <a:t>      </a:t>
            </a:r>
            <a:r>
              <a:rPr lang="tr-TR" sz="8800" dirty="0" err="1" smtClean="0">
                <a:latin typeface="+mj-lt"/>
                <a:cs typeface="Times New Roman" pitchFamily="18" charset="0"/>
              </a:rPr>
              <a:t>Shingeki</a:t>
            </a:r>
            <a:r>
              <a:rPr lang="tr-TR" sz="8800" dirty="0" smtClean="0">
                <a:latin typeface="+mj-lt"/>
                <a:cs typeface="Times New Roman" pitchFamily="18" charset="0"/>
              </a:rPr>
              <a:t> ve </a:t>
            </a:r>
            <a:r>
              <a:rPr lang="tr-TR" sz="8800" dirty="0" err="1" smtClean="0">
                <a:latin typeface="+mj-lt"/>
                <a:cs typeface="Times New Roman" pitchFamily="18" charset="0"/>
              </a:rPr>
              <a:t>jidaigeki</a:t>
            </a:r>
            <a:r>
              <a:rPr lang="tr-TR" sz="8800" dirty="0" smtClean="0">
                <a:latin typeface="+mj-lt"/>
                <a:cs typeface="Times New Roman" pitchFamily="18" charset="0"/>
              </a:rPr>
              <a:t> türündeki filmleriyle tanınmaktadır. </a:t>
            </a:r>
            <a:r>
              <a:rPr lang="tr-TR" sz="8800" i="1" dirty="0" smtClean="0">
                <a:latin typeface="+mj-lt"/>
                <a:cs typeface="Times New Roman" pitchFamily="18" charset="0"/>
              </a:rPr>
              <a:t>47 </a:t>
            </a:r>
            <a:r>
              <a:rPr lang="tr-TR" sz="8800" i="1" dirty="0" err="1" smtClean="0">
                <a:latin typeface="+mj-lt"/>
                <a:cs typeface="Times New Roman" pitchFamily="18" charset="0"/>
              </a:rPr>
              <a:t>Ronin</a:t>
            </a:r>
            <a:r>
              <a:rPr lang="tr-TR" sz="8800" i="1" dirty="0" smtClean="0">
                <a:latin typeface="+mj-lt"/>
                <a:cs typeface="Times New Roman" pitchFamily="18" charset="0"/>
              </a:rPr>
              <a:t> </a:t>
            </a:r>
            <a:r>
              <a:rPr lang="tr-TR" sz="8800" dirty="0" smtClean="0">
                <a:latin typeface="+mj-lt"/>
                <a:cs typeface="Times New Roman" pitchFamily="18" charset="0"/>
              </a:rPr>
              <a:t>(1941)</a:t>
            </a:r>
            <a:r>
              <a:rPr lang="tr-TR" sz="8800" i="1" dirty="0" smtClean="0">
                <a:latin typeface="+mj-lt"/>
                <a:cs typeface="Times New Roman" pitchFamily="18" charset="0"/>
              </a:rPr>
              <a:t> </a:t>
            </a:r>
            <a:r>
              <a:rPr lang="tr-TR" sz="8800" dirty="0" smtClean="0">
                <a:latin typeface="+mj-lt"/>
                <a:cs typeface="Times New Roman" pitchFamily="18" charset="0"/>
              </a:rPr>
              <a:t>ve </a:t>
            </a:r>
            <a:r>
              <a:rPr lang="tr-TR" sz="8800" i="1" dirty="0" err="1" smtClean="0">
                <a:latin typeface="+mj-lt"/>
                <a:cs typeface="Times New Roman" pitchFamily="18" charset="0"/>
              </a:rPr>
              <a:t>Ugetsu</a:t>
            </a:r>
            <a:r>
              <a:rPr lang="tr-TR" sz="8800" i="1" dirty="0" smtClean="0">
                <a:latin typeface="+mj-lt"/>
                <a:cs typeface="Times New Roman" pitchFamily="18" charset="0"/>
              </a:rPr>
              <a:t> </a:t>
            </a:r>
            <a:r>
              <a:rPr lang="tr-TR" sz="8800" dirty="0" smtClean="0">
                <a:latin typeface="+mj-lt"/>
                <a:cs typeface="Times New Roman" pitchFamily="18" charset="0"/>
              </a:rPr>
              <a:t>(1953) önemli filmleri arasındadır.</a:t>
            </a:r>
            <a:endParaRPr lang="tr-TR" sz="8800" dirty="0" smtClean="0">
              <a:latin typeface="+mj-lt"/>
              <a:cs typeface="Calibri" pitchFamily="34" charset="0"/>
            </a:endParaRPr>
          </a:p>
          <a:p>
            <a:pPr algn="just">
              <a:buNone/>
            </a:pPr>
            <a:endParaRPr lang="tr-TR" sz="24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88640"/>
            <a:ext cx="8219256" cy="6669360"/>
          </a:xfrm>
        </p:spPr>
        <p:txBody>
          <a:bodyPr>
            <a:noAutofit/>
          </a:bodyPr>
          <a:lstStyle/>
          <a:p>
            <a:pPr algn="just"/>
            <a:r>
              <a:rPr lang="tr-TR" sz="2200" dirty="0" smtClean="0">
                <a:latin typeface="+mj-lt"/>
                <a:cs typeface="Calibri" pitchFamily="34" charset="0"/>
              </a:rPr>
              <a:t>Ozu ve </a:t>
            </a:r>
            <a:r>
              <a:rPr lang="tr-TR" sz="2200" dirty="0" err="1" smtClean="0">
                <a:latin typeface="+mj-lt"/>
                <a:cs typeface="Calibri" pitchFamily="34" charset="0"/>
              </a:rPr>
              <a:t>Mizoguchi’nin</a:t>
            </a:r>
            <a:r>
              <a:rPr lang="tr-TR" sz="2200" dirty="0" smtClean="0">
                <a:latin typeface="+mj-lt"/>
                <a:cs typeface="Calibri" pitchFamily="34" charset="0"/>
              </a:rPr>
              <a:t> </a:t>
            </a:r>
            <a:r>
              <a:rPr lang="tr-TR" sz="2200" dirty="0" err="1" smtClean="0">
                <a:latin typeface="+mj-lt"/>
                <a:cs typeface="Calibri" pitchFamily="34" charset="0"/>
              </a:rPr>
              <a:t>shingeki</a:t>
            </a:r>
            <a:r>
              <a:rPr lang="tr-TR" sz="2200" dirty="0" smtClean="0">
                <a:latin typeface="+mj-lt"/>
                <a:cs typeface="Calibri" pitchFamily="34" charset="0"/>
              </a:rPr>
              <a:t> ve </a:t>
            </a:r>
            <a:r>
              <a:rPr lang="tr-TR" sz="2200" dirty="0" err="1" smtClean="0">
                <a:latin typeface="+mj-lt"/>
                <a:cs typeface="Calibri" pitchFamily="34" charset="0"/>
              </a:rPr>
              <a:t>jidaigeki</a:t>
            </a:r>
            <a:r>
              <a:rPr lang="tr-TR" sz="2200" dirty="0" smtClean="0">
                <a:latin typeface="+mj-lt"/>
                <a:cs typeface="Calibri" pitchFamily="34" charset="0"/>
              </a:rPr>
              <a:t> türündeki filmleri Japon sinemasının altın çağının bir parçasıdır. </a:t>
            </a:r>
          </a:p>
          <a:p>
            <a:pPr algn="just">
              <a:buNone/>
            </a:pPr>
            <a:r>
              <a:rPr lang="tr-TR" sz="2200" b="1" dirty="0" smtClean="0">
                <a:latin typeface="+mj-lt"/>
                <a:cs typeface="Calibri" pitchFamily="34" charset="0"/>
              </a:rPr>
              <a:t>     </a:t>
            </a:r>
            <a:r>
              <a:rPr lang="tr-TR" sz="2200" b="1" dirty="0" err="1" smtClean="0">
                <a:latin typeface="+mj-lt"/>
                <a:cs typeface="Calibri" pitchFamily="34" charset="0"/>
              </a:rPr>
              <a:t>Akira</a:t>
            </a:r>
            <a:r>
              <a:rPr lang="tr-TR" sz="2200" b="1" dirty="0" smtClean="0">
                <a:latin typeface="+mj-lt"/>
                <a:cs typeface="Calibri" pitchFamily="34" charset="0"/>
              </a:rPr>
              <a:t> </a:t>
            </a:r>
            <a:r>
              <a:rPr lang="tr-TR" sz="2200" b="1" dirty="0" err="1" smtClean="0">
                <a:latin typeface="+mj-lt"/>
                <a:cs typeface="Calibri" pitchFamily="34" charset="0"/>
              </a:rPr>
              <a:t>Kurosawa</a:t>
            </a:r>
            <a:r>
              <a:rPr lang="tr-TR" sz="2200" b="1" dirty="0" smtClean="0">
                <a:latin typeface="+mj-lt"/>
                <a:cs typeface="Calibri" pitchFamily="34" charset="0"/>
              </a:rPr>
              <a:t> (1910-1998)</a:t>
            </a:r>
          </a:p>
          <a:p>
            <a:pPr algn="just">
              <a:buNone/>
            </a:pPr>
            <a:r>
              <a:rPr lang="tr-TR" sz="2200" dirty="0" smtClean="0">
                <a:latin typeface="+mj-lt"/>
                <a:cs typeface="Calibri" pitchFamily="34" charset="0"/>
              </a:rPr>
              <a:t>       </a:t>
            </a:r>
            <a:r>
              <a:rPr lang="tr-TR" sz="2200" dirty="0" err="1" smtClean="0">
                <a:latin typeface="+mj-lt"/>
                <a:cs typeface="Calibri" pitchFamily="34" charset="0"/>
              </a:rPr>
              <a:t>Meiji</a:t>
            </a:r>
            <a:r>
              <a:rPr lang="tr-TR" sz="2200" dirty="0" smtClean="0">
                <a:latin typeface="+mj-lt"/>
                <a:cs typeface="Calibri" pitchFamily="34" charset="0"/>
              </a:rPr>
              <a:t> döneminin sonlarında doğan </a:t>
            </a:r>
            <a:r>
              <a:rPr lang="tr-TR" sz="2200" dirty="0" err="1" smtClean="0">
                <a:latin typeface="+mj-lt"/>
                <a:cs typeface="Calibri" pitchFamily="34" charset="0"/>
              </a:rPr>
              <a:t>Kurosawa</a:t>
            </a:r>
            <a:r>
              <a:rPr lang="tr-TR" sz="2200" dirty="0" smtClean="0">
                <a:latin typeface="+mj-lt"/>
                <a:cs typeface="Calibri" pitchFamily="34" charset="0"/>
              </a:rPr>
              <a:t> ailesinin samuray geleneklerinden, Dostoyevski, </a:t>
            </a:r>
            <a:r>
              <a:rPr lang="tr-TR" sz="2200" dirty="0" err="1" smtClean="0">
                <a:latin typeface="+mj-lt"/>
                <a:cs typeface="Calibri" pitchFamily="34" charset="0"/>
              </a:rPr>
              <a:t>Shakespeare</a:t>
            </a:r>
            <a:r>
              <a:rPr lang="tr-TR" sz="2200" dirty="0" smtClean="0">
                <a:latin typeface="+mj-lt"/>
                <a:cs typeface="Calibri" pitchFamily="34" charset="0"/>
              </a:rPr>
              <a:t> gibi yazarlardan ve Amerikalı yönetmen John Ford’un filmlerinden etkilenmiştir. </a:t>
            </a:r>
          </a:p>
          <a:p>
            <a:pPr algn="just"/>
            <a:r>
              <a:rPr lang="tr-TR" sz="2200" dirty="0" err="1" smtClean="0">
                <a:latin typeface="+mj-lt"/>
                <a:cs typeface="Calibri" pitchFamily="34" charset="0"/>
              </a:rPr>
              <a:t>Kurosawa</a:t>
            </a:r>
            <a:r>
              <a:rPr lang="tr-TR" sz="2200" dirty="0" smtClean="0">
                <a:latin typeface="+mj-lt"/>
                <a:cs typeface="Calibri" pitchFamily="34" charset="0"/>
              </a:rPr>
              <a:t> hem babasının sinemaya olan sevgisi hem de abisinin tanınmış bir </a:t>
            </a:r>
            <a:r>
              <a:rPr lang="tr-TR" sz="2200" dirty="0" err="1" smtClean="0">
                <a:latin typeface="+mj-lt"/>
                <a:cs typeface="Calibri" pitchFamily="34" charset="0"/>
              </a:rPr>
              <a:t>benshi</a:t>
            </a:r>
            <a:r>
              <a:rPr lang="tr-TR" sz="2200" dirty="0" smtClean="0">
                <a:latin typeface="+mj-lt"/>
                <a:cs typeface="Calibri" pitchFamily="34" charset="0"/>
              </a:rPr>
              <a:t> olması nedeniyle sinemaya ilgi duymuştur. Yönetmen yetiştirme programında eğitim alarak sinemaya geçiş yapmış, usta-çırak  ilişkisi çerçevesinde büyük yönetmenler tarafından yetiştirilmiştir. </a:t>
            </a:r>
          </a:p>
          <a:p>
            <a:pPr algn="just"/>
            <a:r>
              <a:rPr lang="tr-TR" sz="2200" dirty="0" smtClean="0">
                <a:latin typeface="+mj-lt"/>
                <a:cs typeface="Calibri" pitchFamily="34" charset="0"/>
              </a:rPr>
              <a:t>1950’ler ve 1960’larda Japon yeni dalgası </a:t>
            </a:r>
            <a:r>
              <a:rPr lang="tr-TR" sz="2200" dirty="0" err="1" smtClean="0">
                <a:latin typeface="+mj-lt"/>
                <a:cs typeface="Calibri" pitchFamily="34" charset="0"/>
              </a:rPr>
              <a:t>Kurosawa</a:t>
            </a:r>
            <a:r>
              <a:rPr lang="tr-TR" sz="2200" dirty="0" smtClean="0">
                <a:latin typeface="+mj-lt"/>
                <a:cs typeface="Calibri" pitchFamily="34" charset="0"/>
              </a:rPr>
              <a:t>, Ozu ve </a:t>
            </a:r>
            <a:r>
              <a:rPr lang="tr-TR" sz="2200" dirty="0" err="1" smtClean="0">
                <a:latin typeface="+mj-lt"/>
                <a:cs typeface="Calibri" pitchFamily="34" charset="0"/>
              </a:rPr>
              <a:t>Mizoguchi</a:t>
            </a:r>
            <a:r>
              <a:rPr lang="tr-TR" sz="2200" dirty="0" smtClean="0">
                <a:latin typeface="+mj-lt"/>
                <a:cs typeface="Calibri" pitchFamily="34" charset="0"/>
              </a:rPr>
              <a:t> gibi önemli yönetmenlerin filmlerinin feodalite yanlısı olduğuna işaret ederek, kendilerini onların sinemasından farklılaştırmaya çalışmıştır. Ancak genç kuşak Japon yönetmenler </a:t>
            </a:r>
            <a:r>
              <a:rPr lang="tr-TR" sz="2200" dirty="0" err="1" smtClean="0">
                <a:latin typeface="+mj-lt"/>
                <a:cs typeface="Calibri" pitchFamily="34" charset="0"/>
              </a:rPr>
              <a:t>Kurosawa’yı</a:t>
            </a:r>
            <a:r>
              <a:rPr lang="tr-TR" sz="2200" dirty="0" smtClean="0">
                <a:latin typeface="+mj-lt"/>
                <a:cs typeface="Calibri" pitchFamily="34" charset="0"/>
              </a:rPr>
              <a:t> örnek almasa da dünya sineması onun filmlerini takdir etmiş; İtalya’da </a:t>
            </a:r>
            <a:r>
              <a:rPr lang="tr-TR" sz="2200" dirty="0" err="1" smtClean="0">
                <a:latin typeface="+mj-lt"/>
                <a:cs typeface="Calibri" pitchFamily="34" charset="0"/>
              </a:rPr>
              <a:t>Sergio</a:t>
            </a:r>
            <a:r>
              <a:rPr lang="tr-TR" sz="2200" dirty="0" smtClean="0">
                <a:latin typeface="+mj-lt"/>
                <a:cs typeface="Calibri" pitchFamily="34" charset="0"/>
              </a:rPr>
              <a:t> Leone; Amerika’da Sam </a:t>
            </a:r>
            <a:r>
              <a:rPr lang="tr-TR" sz="2200" dirty="0" err="1" smtClean="0">
                <a:latin typeface="+mj-lt"/>
                <a:cs typeface="Calibri" pitchFamily="34" charset="0"/>
              </a:rPr>
              <a:t>Peckinpah</a:t>
            </a:r>
            <a:r>
              <a:rPr lang="tr-TR" sz="2200" dirty="0" smtClean="0">
                <a:latin typeface="+mj-lt"/>
                <a:cs typeface="Calibri" pitchFamily="34" charset="0"/>
              </a:rPr>
              <a:t> ya da Arthur </a:t>
            </a:r>
            <a:r>
              <a:rPr lang="tr-TR" sz="2200" dirty="0" err="1" smtClean="0">
                <a:latin typeface="+mj-lt"/>
                <a:cs typeface="Calibri" pitchFamily="34" charset="0"/>
              </a:rPr>
              <a:t>Penn</a:t>
            </a:r>
            <a:r>
              <a:rPr lang="tr-TR" sz="2200" dirty="0" smtClean="0">
                <a:latin typeface="+mj-lt"/>
                <a:cs typeface="Calibri" pitchFamily="34" charset="0"/>
              </a:rPr>
              <a:t> gibi yönetmenler </a:t>
            </a:r>
            <a:r>
              <a:rPr lang="tr-TR" sz="2200" dirty="0" err="1" smtClean="0">
                <a:latin typeface="+mj-lt"/>
                <a:cs typeface="Calibri" pitchFamily="34" charset="0"/>
              </a:rPr>
              <a:t>Kurosawa’dan</a:t>
            </a:r>
            <a:r>
              <a:rPr lang="tr-TR" sz="2200" dirty="0" smtClean="0">
                <a:latin typeface="+mj-lt"/>
                <a:cs typeface="Calibri" pitchFamily="34" charset="0"/>
              </a:rPr>
              <a:t> </a:t>
            </a:r>
            <a:r>
              <a:rPr lang="tr-TR" sz="2200" dirty="0" smtClean="0">
                <a:latin typeface="+mj-lt"/>
                <a:cs typeface="Calibri" pitchFamily="34" charset="0"/>
              </a:rPr>
              <a:t>etkilenmiştir.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836712"/>
          </a:xfrm>
        </p:spPr>
        <p:txBody>
          <a:bodyPr>
            <a:normAutofit/>
          </a:bodyPr>
          <a:lstStyle/>
          <a:p>
            <a:r>
              <a:rPr lang="tr-TR" sz="2400" b="1" dirty="0" err="1" smtClean="0">
                <a:latin typeface="Calibri" pitchFamily="34" charset="0"/>
                <a:cs typeface="Calibri" pitchFamily="34" charset="0"/>
              </a:rPr>
              <a:t>Akira</a:t>
            </a:r>
            <a:r>
              <a:rPr lang="tr-TR" sz="2400" b="1" dirty="0" smtClean="0">
                <a:latin typeface="Calibri" pitchFamily="34" charset="0"/>
                <a:cs typeface="Calibri" pitchFamily="34" charset="0"/>
              </a:rPr>
              <a:t> </a:t>
            </a:r>
            <a:r>
              <a:rPr lang="tr-TR" sz="2400" b="1" dirty="0" err="1" smtClean="0">
                <a:latin typeface="Calibri" pitchFamily="34" charset="0"/>
                <a:cs typeface="Calibri" pitchFamily="34" charset="0"/>
              </a:rPr>
              <a:t>Kurosawa</a:t>
            </a:r>
            <a:r>
              <a:rPr lang="tr-TR" sz="2400" b="1" dirty="0" smtClean="0">
                <a:latin typeface="Calibri" pitchFamily="34" charset="0"/>
                <a:cs typeface="Calibri" pitchFamily="34" charset="0"/>
              </a:rPr>
              <a:t> Sinemasının Temel Özellikleri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764704"/>
            <a:ext cx="8229600" cy="5904656"/>
          </a:xfrm>
        </p:spPr>
        <p:txBody>
          <a:bodyPr>
            <a:noAutofit/>
          </a:bodyPr>
          <a:lstStyle/>
          <a:p>
            <a:pPr algn="just"/>
            <a:r>
              <a:rPr lang="tr-TR" sz="2200" dirty="0" err="1" smtClean="0">
                <a:latin typeface="+mj-lt"/>
                <a:cs typeface="Calibri" pitchFamily="34" charset="0"/>
              </a:rPr>
              <a:t>Kurosawa</a:t>
            </a:r>
            <a:r>
              <a:rPr lang="tr-TR" sz="2200" dirty="0" smtClean="0">
                <a:latin typeface="+mj-lt"/>
                <a:cs typeface="Calibri" pitchFamily="34" charset="0"/>
              </a:rPr>
              <a:t> </a:t>
            </a:r>
            <a:r>
              <a:rPr lang="tr-TR" sz="2200" dirty="0" err="1" smtClean="0">
                <a:latin typeface="+mj-lt"/>
                <a:cs typeface="Calibri" pitchFamily="34" charset="0"/>
              </a:rPr>
              <a:t>jidaigeki</a:t>
            </a:r>
            <a:r>
              <a:rPr lang="tr-TR" sz="2200" dirty="0" smtClean="0">
                <a:latin typeface="+mj-lt"/>
                <a:cs typeface="Calibri" pitchFamily="34" charset="0"/>
              </a:rPr>
              <a:t> film türüne yeni bir anlayış katmış, savaş sahnelerinde ağır çekim kullanmıştır.</a:t>
            </a:r>
          </a:p>
          <a:p>
            <a:pPr algn="just"/>
            <a:r>
              <a:rPr lang="tr-TR" sz="2200" dirty="0" err="1" smtClean="0">
                <a:latin typeface="+mj-lt"/>
                <a:cs typeface="Calibri" pitchFamily="34" charset="0"/>
              </a:rPr>
              <a:t>Noh</a:t>
            </a:r>
            <a:r>
              <a:rPr lang="tr-TR" sz="2200" dirty="0" smtClean="0">
                <a:latin typeface="+mj-lt"/>
                <a:cs typeface="Calibri" pitchFamily="34" charset="0"/>
              </a:rPr>
              <a:t> tiyatrosunda kökenlerini bulabileceğimiz </a:t>
            </a:r>
            <a:r>
              <a:rPr lang="tr-TR" sz="2200" dirty="0" smtClean="0">
                <a:latin typeface="+mj-lt"/>
                <a:cs typeface="Calibri" pitchFamily="34" charset="0"/>
              </a:rPr>
              <a:t>sinemasal bir </a:t>
            </a:r>
            <a:r>
              <a:rPr lang="tr-TR" sz="2200" dirty="0" err="1" smtClean="0">
                <a:latin typeface="+mj-lt"/>
                <a:cs typeface="Calibri" pitchFamily="34" charset="0"/>
              </a:rPr>
              <a:t>ritm</a:t>
            </a:r>
            <a:r>
              <a:rPr lang="tr-TR" sz="2200" dirty="0" smtClean="0">
                <a:latin typeface="+mj-lt"/>
                <a:cs typeface="Calibri" pitchFamily="34" charset="0"/>
              </a:rPr>
              <a:t> </a:t>
            </a:r>
            <a:r>
              <a:rPr lang="tr-TR" sz="2200" dirty="0" smtClean="0">
                <a:latin typeface="+mj-lt"/>
                <a:cs typeface="Calibri" pitchFamily="34" charset="0"/>
              </a:rPr>
              <a:t>geliştirmiştir.</a:t>
            </a:r>
          </a:p>
          <a:p>
            <a:pPr algn="just"/>
            <a:r>
              <a:rPr lang="tr-TR" sz="2200" dirty="0" smtClean="0">
                <a:latin typeface="+mj-lt"/>
                <a:cs typeface="Calibri" pitchFamily="34" charset="0"/>
              </a:rPr>
              <a:t>Pek çok önemli filme imza atan </a:t>
            </a:r>
            <a:r>
              <a:rPr lang="tr-TR" sz="2200" dirty="0" err="1" smtClean="0">
                <a:latin typeface="+mj-lt"/>
                <a:cs typeface="Calibri" pitchFamily="34" charset="0"/>
              </a:rPr>
              <a:t>Kurosawa’nın</a:t>
            </a:r>
            <a:r>
              <a:rPr lang="tr-TR" sz="2200" dirty="0" smtClean="0">
                <a:latin typeface="+mj-lt"/>
                <a:cs typeface="Calibri" pitchFamily="34" charset="0"/>
              </a:rPr>
              <a:t> üzerinde duracağımız üç temel filmi şunlardır:</a:t>
            </a:r>
          </a:p>
          <a:p>
            <a:pPr algn="just">
              <a:buNone/>
            </a:pPr>
            <a:r>
              <a:rPr lang="tr-TR" sz="2200" b="1" i="1" dirty="0" smtClean="0">
                <a:latin typeface="+mj-lt"/>
                <a:cs typeface="Calibri" pitchFamily="34" charset="0"/>
              </a:rPr>
              <a:t>      </a:t>
            </a:r>
            <a:r>
              <a:rPr lang="tr-TR" sz="2200" b="1" i="1" dirty="0" err="1" smtClean="0">
                <a:latin typeface="+mj-lt"/>
                <a:cs typeface="Calibri" pitchFamily="34" charset="0"/>
              </a:rPr>
              <a:t>Rashomon</a:t>
            </a:r>
            <a:r>
              <a:rPr lang="tr-TR" sz="2200" b="1" dirty="0" smtClean="0">
                <a:latin typeface="+mj-lt"/>
                <a:cs typeface="Calibri" pitchFamily="34" charset="0"/>
              </a:rPr>
              <a:t> (1950): </a:t>
            </a:r>
            <a:r>
              <a:rPr lang="tr-TR" sz="2200" dirty="0" smtClean="0">
                <a:latin typeface="+mj-lt"/>
                <a:cs typeface="Calibri" pitchFamily="34" charset="0"/>
              </a:rPr>
              <a:t>Bir samurayın ölümü ve karısının tecavüze uğramasıyla ilgili öykü dört farklı kişinin bakış açısından anlatılmaktadır.</a:t>
            </a:r>
          </a:p>
          <a:p>
            <a:pPr algn="just">
              <a:buNone/>
            </a:pPr>
            <a:r>
              <a:rPr lang="tr-TR" sz="2200" b="1" dirty="0" smtClean="0">
                <a:latin typeface="+mj-lt"/>
                <a:cs typeface="Calibri" pitchFamily="34" charset="0"/>
              </a:rPr>
              <a:t>      </a:t>
            </a:r>
            <a:r>
              <a:rPr lang="tr-TR" sz="2200" b="1" i="1" dirty="0" smtClean="0">
                <a:latin typeface="+mj-lt"/>
                <a:cs typeface="Calibri" pitchFamily="34" charset="0"/>
              </a:rPr>
              <a:t>Yedi Samuray </a:t>
            </a:r>
            <a:r>
              <a:rPr lang="tr-TR" sz="2200" b="1" dirty="0" smtClean="0">
                <a:latin typeface="+mj-lt"/>
                <a:cs typeface="Calibri" pitchFamily="34" charset="0"/>
              </a:rPr>
              <a:t>(1954): </a:t>
            </a:r>
            <a:r>
              <a:rPr lang="tr-TR" sz="2200" dirty="0" smtClean="0">
                <a:latin typeface="+mj-lt"/>
                <a:cs typeface="Calibri" pitchFamily="34" charset="0"/>
              </a:rPr>
              <a:t>Çiftçilerin kendilerini tehdit eden </a:t>
            </a:r>
            <a:r>
              <a:rPr lang="tr-TR" sz="2200" dirty="0" err="1" smtClean="0">
                <a:latin typeface="+mj-lt"/>
                <a:cs typeface="Calibri" pitchFamily="34" charset="0"/>
              </a:rPr>
              <a:t>ronin</a:t>
            </a:r>
            <a:r>
              <a:rPr lang="tr-TR" sz="2200" dirty="0" smtClean="0">
                <a:latin typeface="+mj-lt"/>
                <a:cs typeface="Calibri" pitchFamily="34" charset="0"/>
              </a:rPr>
              <a:t> haydutlarının saldırısından korunmak için yedi samurayla anlaşması konu alınmaktadır. </a:t>
            </a:r>
          </a:p>
          <a:p>
            <a:pPr algn="just">
              <a:buNone/>
            </a:pPr>
            <a:r>
              <a:rPr lang="tr-TR" sz="2200" b="1" dirty="0" smtClean="0">
                <a:latin typeface="+mj-lt"/>
                <a:cs typeface="Calibri" pitchFamily="34" charset="0"/>
              </a:rPr>
              <a:t>      </a:t>
            </a:r>
            <a:r>
              <a:rPr lang="tr-TR" sz="2200" b="1" i="1" dirty="0" smtClean="0">
                <a:latin typeface="+mj-lt"/>
                <a:cs typeface="Calibri" pitchFamily="34" charset="0"/>
              </a:rPr>
              <a:t> </a:t>
            </a:r>
            <a:r>
              <a:rPr lang="tr-TR" sz="2200" b="1" i="1" dirty="0" err="1" smtClean="0">
                <a:latin typeface="+mj-lt"/>
                <a:cs typeface="Calibri" pitchFamily="34" charset="0"/>
              </a:rPr>
              <a:t>Ran</a:t>
            </a:r>
            <a:r>
              <a:rPr lang="tr-TR" sz="2200" b="1" i="1" dirty="0" smtClean="0">
                <a:latin typeface="+mj-lt"/>
                <a:cs typeface="Calibri" pitchFamily="34" charset="0"/>
              </a:rPr>
              <a:t> </a:t>
            </a:r>
            <a:r>
              <a:rPr lang="tr-TR" sz="2200" b="1" dirty="0" smtClean="0">
                <a:latin typeface="+mj-lt"/>
                <a:cs typeface="Calibri" pitchFamily="34" charset="0"/>
              </a:rPr>
              <a:t>(1985): </a:t>
            </a:r>
            <a:r>
              <a:rPr lang="tr-TR" sz="2200" dirty="0" err="1" smtClean="0">
                <a:latin typeface="+mj-lt"/>
                <a:cs typeface="Calibri" pitchFamily="34" charset="0"/>
              </a:rPr>
              <a:t>Shakespeare’in</a:t>
            </a:r>
            <a:r>
              <a:rPr lang="tr-TR" sz="2200" dirty="0" smtClean="0">
                <a:latin typeface="+mj-lt"/>
                <a:cs typeface="Calibri" pitchFamily="34" charset="0"/>
              </a:rPr>
              <a:t> </a:t>
            </a:r>
            <a:r>
              <a:rPr lang="tr-TR" sz="2200" i="1" dirty="0" smtClean="0">
                <a:latin typeface="+mj-lt"/>
                <a:cs typeface="Calibri" pitchFamily="34" charset="0"/>
              </a:rPr>
              <a:t>Kral </a:t>
            </a:r>
            <a:r>
              <a:rPr lang="tr-TR" sz="2200" i="1" dirty="0" err="1" smtClean="0">
                <a:latin typeface="+mj-lt"/>
                <a:cs typeface="Calibri" pitchFamily="34" charset="0"/>
              </a:rPr>
              <a:t>Lear</a:t>
            </a:r>
            <a:r>
              <a:rPr lang="tr-TR" sz="2200" i="1" dirty="0" smtClean="0">
                <a:latin typeface="+mj-lt"/>
                <a:cs typeface="Calibri" pitchFamily="34" charset="0"/>
              </a:rPr>
              <a:t> </a:t>
            </a:r>
            <a:r>
              <a:rPr lang="tr-TR" sz="2200" dirty="0" smtClean="0">
                <a:latin typeface="+mj-lt"/>
                <a:cs typeface="Calibri" pitchFamily="34" charset="0"/>
              </a:rPr>
              <a:t>adlı oyununun bir uyarlamasıdır. Topraklarını üç oğlu arasında paylaştıran </a:t>
            </a:r>
            <a:r>
              <a:rPr lang="tr-TR" sz="2200" dirty="0" err="1" smtClean="0">
                <a:latin typeface="+mj-lt"/>
                <a:cs typeface="Calibri" pitchFamily="34" charset="0"/>
              </a:rPr>
              <a:t>Hiderato’nun</a:t>
            </a:r>
            <a:r>
              <a:rPr lang="tr-TR" sz="2200" dirty="0" smtClean="0">
                <a:latin typeface="+mj-lt"/>
                <a:cs typeface="Calibri" pitchFamily="34" charset="0"/>
              </a:rPr>
              <a:t> tahttan çekilmesiyle yaşanan savaşlar ve krallığının çöküşü anlatılmaktadır. </a:t>
            </a:r>
            <a:endParaRPr lang="tr-TR" sz="2200" i="1" dirty="0" smtClean="0">
              <a:latin typeface="+mj-lt"/>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400" b="1" dirty="0" smtClean="0">
                <a:latin typeface="Calibri" pitchFamily="34" charset="0"/>
                <a:cs typeface="Calibri" pitchFamily="34" charset="0"/>
              </a:rPr>
              <a:t>Japonya’da Yeni Dalga</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980728"/>
            <a:ext cx="8229600" cy="5145435"/>
          </a:xfrm>
        </p:spPr>
        <p:txBody>
          <a:bodyPr>
            <a:noAutofit/>
          </a:bodyPr>
          <a:lstStyle/>
          <a:p>
            <a:pPr algn="just"/>
            <a:r>
              <a:rPr lang="tr-TR" sz="2200" dirty="0" smtClean="0">
                <a:latin typeface="+mj-lt"/>
                <a:cs typeface="Calibri" pitchFamily="34" charset="0"/>
              </a:rPr>
              <a:t>1950’lerin sonundan 1970’lere uzanan bir zaman dilimi içerisinde Japon yeni dalgası politik öğrenci hareketlerinin bir parçası </a:t>
            </a:r>
            <a:r>
              <a:rPr lang="tr-TR" sz="2200" dirty="0" smtClean="0">
                <a:latin typeface="+mj-lt"/>
                <a:cs typeface="Calibri" pitchFamily="34" charset="0"/>
              </a:rPr>
              <a:t>olarak ortaya çıkmıştır. Japonya’da </a:t>
            </a:r>
            <a:r>
              <a:rPr lang="tr-TR" sz="2200" dirty="0" smtClean="0">
                <a:latin typeface="+mj-lt"/>
                <a:cs typeface="Calibri" pitchFamily="34" charset="0"/>
              </a:rPr>
              <a:t>öğrenciler emperyalist olarak nitelendirdikleri Amerika’nın, 1952 yılında ülkeden ayrılsa da alınan ekonomik ve siyasi kararlara etki etmesini eleştirmişlerdir.</a:t>
            </a:r>
          </a:p>
          <a:p>
            <a:pPr algn="just"/>
            <a:r>
              <a:rPr lang="tr-TR" sz="2200" dirty="0" smtClean="0">
                <a:latin typeface="+mj-lt"/>
                <a:cs typeface="Calibri" pitchFamily="34" charset="0"/>
              </a:rPr>
              <a:t>Japon yeni dalgası yoksulluk, yolsuzluk ve adaletsizlik karşısında filmlerini biçimlendirmiştir. Eski kuşak yönetmenleri uyum idealine bağlılıkları nedeniyle eleştiren yönetmenler, otorite figürlerine tepkiyle işçilere, gençlere ve kadınlara ise sempatiyle yaklaşmıştır. </a:t>
            </a:r>
            <a:endParaRPr lang="tr-TR" sz="2200" dirty="0" smtClean="0">
              <a:latin typeface="+mj-lt"/>
              <a:cs typeface="Calibri" pitchFamily="34" charset="0"/>
            </a:endParaRPr>
          </a:p>
          <a:p>
            <a:pPr algn="just"/>
            <a:r>
              <a:rPr lang="tr-TR" sz="2200" dirty="0" smtClean="0">
                <a:latin typeface="+mj-lt"/>
                <a:cs typeface="Calibri" pitchFamily="34" charset="0"/>
              </a:rPr>
              <a:t>Ancak </a:t>
            </a:r>
            <a:r>
              <a:rPr lang="tr-TR" sz="2200" dirty="0" smtClean="0">
                <a:latin typeface="+mj-lt"/>
                <a:cs typeface="Calibri" pitchFamily="34" charset="0"/>
              </a:rPr>
              <a:t>bu filmler Fransız ya da İngiliz yeni dalga filmlerinin aksine stüdyoda çekilmiş; televizyonla rekabet etmek isteyen büyük stüdyolar tarafından desteklenmiştir.</a:t>
            </a:r>
          </a:p>
          <a:p>
            <a:pPr algn="just"/>
            <a:r>
              <a:rPr lang="tr-TR" sz="2200" dirty="0" err="1" smtClean="0">
                <a:latin typeface="+mj-lt"/>
                <a:cs typeface="Calibri" pitchFamily="34" charset="0"/>
              </a:rPr>
              <a:t>Nagisa</a:t>
            </a:r>
            <a:r>
              <a:rPr lang="tr-TR" sz="2200" dirty="0" smtClean="0">
                <a:latin typeface="+mj-lt"/>
                <a:cs typeface="Calibri" pitchFamily="34" charset="0"/>
              </a:rPr>
              <a:t> </a:t>
            </a:r>
            <a:r>
              <a:rPr lang="tr-TR" sz="2200" dirty="0" err="1" smtClean="0">
                <a:latin typeface="+mj-lt"/>
                <a:cs typeface="Calibri" pitchFamily="34" charset="0"/>
              </a:rPr>
              <a:t>Oshima</a:t>
            </a:r>
            <a:r>
              <a:rPr lang="tr-TR" sz="2200" dirty="0" smtClean="0">
                <a:latin typeface="+mj-lt"/>
                <a:cs typeface="Calibri" pitchFamily="34" charset="0"/>
              </a:rPr>
              <a:t> ve </a:t>
            </a:r>
            <a:r>
              <a:rPr lang="tr-TR" sz="2200" dirty="0" err="1" smtClean="0">
                <a:latin typeface="+mj-lt"/>
                <a:cs typeface="Calibri" pitchFamily="34" charset="0"/>
              </a:rPr>
              <a:t>Shohei</a:t>
            </a:r>
            <a:r>
              <a:rPr lang="tr-TR" sz="2200" dirty="0" smtClean="0">
                <a:latin typeface="+mj-lt"/>
                <a:cs typeface="Calibri" pitchFamily="34" charset="0"/>
              </a:rPr>
              <a:t> </a:t>
            </a:r>
            <a:r>
              <a:rPr lang="tr-TR" sz="2200" dirty="0" err="1" smtClean="0">
                <a:latin typeface="+mj-lt"/>
                <a:cs typeface="Calibri" pitchFamily="34" charset="0"/>
              </a:rPr>
              <a:t>Imamura</a:t>
            </a:r>
            <a:r>
              <a:rPr lang="tr-TR" sz="2200" dirty="0" smtClean="0">
                <a:latin typeface="+mj-lt"/>
                <a:cs typeface="Calibri" pitchFamily="34" charset="0"/>
              </a:rPr>
              <a:t> gibi yönetmenlerin çektiği bu filmlerin büyük bir kısmı acımasız gençlik filmlerinden oluşmaktadır.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55576" y="692696"/>
            <a:ext cx="7416824" cy="2677656"/>
          </a:xfrm>
          <a:prstGeom prst="rect">
            <a:avLst/>
          </a:prstGeom>
        </p:spPr>
        <p:txBody>
          <a:bodyPr wrap="square">
            <a:spAutoFit/>
          </a:bodyPr>
          <a:lstStyle/>
          <a:p>
            <a:pPr algn="ctr"/>
            <a:r>
              <a:rPr lang="tr-TR" sz="2800" b="1" smtClean="0">
                <a:latin typeface="+mj-lt"/>
                <a:cs typeface="Times New Roman" pitchFamily="18" charset="0"/>
              </a:rPr>
              <a:t>KAYNAKÇA</a:t>
            </a:r>
            <a:endParaRPr lang="tr-TR" sz="2800" b="1" dirty="0" smtClean="0">
              <a:latin typeface="+mj-lt"/>
              <a:cs typeface="Times New Roman" pitchFamily="18" charset="0"/>
            </a:endParaRPr>
          </a:p>
          <a:p>
            <a:pPr algn="just"/>
            <a:r>
              <a:rPr lang="tr-TR" sz="2800" b="1" dirty="0" smtClean="0">
                <a:latin typeface="+mj-lt"/>
                <a:sym typeface="Wingdings"/>
              </a:rPr>
              <a:t></a:t>
            </a:r>
            <a:r>
              <a:rPr lang="tr-TR" sz="2800" dirty="0" err="1" smtClean="0">
                <a:latin typeface="+mj-lt"/>
              </a:rPr>
              <a:t>Nochimson</a:t>
            </a:r>
            <a:r>
              <a:rPr lang="tr-TR" sz="2800" dirty="0" smtClean="0">
                <a:latin typeface="+mj-lt"/>
              </a:rPr>
              <a:t>, M. P. (2013). </a:t>
            </a:r>
            <a:r>
              <a:rPr lang="tr-TR" sz="2800" dirty="0" err="1" smtClean="0">
                <a:latin typeface="+mj-lt"/>
              </a:rPr>
              <a:t>aponya</a:t>
            </a:r>
            <a:r>
              <a:rPr lang="tr-TR" sz="2800" dirty="0" smtClean="0">
                <a:latin typeface="+mj-lt"/>
              </a:rPr>
              <a:t>: Feodalizmi ve </a:t>
            </a:r>
            <a:r>
              <a:rPr lang="tr-TR" sz="2800" dirty="0" err="1" smtClean="0">
                <a:latin typeface="+mj-lt"/>
              </a:rPr>
              <a:t>Modernizmi</a:t>
            </a:r>
            <a:r>
              <a:rPr lang="tr-TR" sz="2800" dirty="0" smtClean="0">
                <a:latin typeface="+mj-lt"/>
              </a:rPr>
              <a:t> </a:t>
            </a:r>
            <a:r>
              <a:rPr lang="tr-TR" sz="2800" dirty="0" smtClean="0">
                <a:latin typeface="+mj-lt"/>
              </a:rPr>
              <a:t>Göstermek. </a:t>
            </a:r>
            <a:r>
              <a:rPr lang="tr-TR" sz="2800" i="1" dirty="0" smtClean="0">
                <a:latin typeface="+mj-lt"/>
              </a:rPr>
              <a:t>Bir </a:t>
            </a:r>
            <a:r>
              <a:rPr lang="tr-TR" sz="2800" i="1" dirty="0" smtClean="0">
                <a:latin typeface="+mj-lt"/>
              </a:rPr>
              <a:t>Dünya Sinema</a:t>
            </a:r>
            <a:r>
              <a:rPr lang="tr-TR" sz="2800" dirty="0" smtClean="0">
                <a:latin typeface="+mj-lt"/>
              </a:rPr>
              <a:t> (Ö. Yaren, </a:t>
            </a:r>
            <a:r>
              <a:rPr lang="tr-TR" sz="2800" dirty="0" err="1" smtClean="0">
                <a:latin typeface="+mj-lt"/>
              </a:rPr>
              <a:t>Çev</a:t>
            </a:r>
            <a:r>
              <a:rPr lang="tr-TR" sz="2800" dirty="0" smtClean="0">
                <a:latin typeface="+mj-lt"/>
              </a:rPr>
              <a:t>.). Ankara: De Ki. 195-235.</a:t>
            </a:r>
          </a:p>
          <a:p>
            <a:pPr algn="just"/>
            <a:r>
              <a:rPr lang="tr-TR" sz="2800" b="1" dirty="0" smtClean="0">
                <a:latin typeface="+mj-lt"/>
                <a:sym typeface="Wingdings"/>
              </a:rPr>
              <a:t></a:t>
            </a:r>
            <a:r>
              <a:rPr lang="tr-TR" sz="2800" dirty="0" smtClean="0">
                <a:latin typeface="+mj-lt"/>
                <a:sym typeface="Wingdings"/>
              </a:rPr>
              <a:t> </a:t>
            </a:r>
            <a:r>
              <a:rPr lang="tr-TR" sz="2800" dirty="0" err="1" smtClean="0">
                <a:latin typeface="+mj-lt"/>
                <a:cs typeface="Times New Roman" pitchFamily="18" charset="0"/>
              </a:rPr>
              <a:t>Abisel</a:t>
            </a:r>
            <a:r>
              <a:rPr lang="tr-TR" sz="2800" dirty="0" smtClean="0">
                <a:latin typeface="+mj-lt"/>
                <a:cs typeface="Times New Roman" pitchFamily="18" charset="0"/>
              </a:rPr>
              <a:t>, Nilgün (2006). Sessiz Sinema. Ankara: De Ki. 77-81.</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2027</TotalTime>
  <Words>955</Words>
  <Application>Microsoft Office PowerPoint</Application>
  <PresentationFormat>Ekran Gösterisi (4:3)</PresentationFormat>
  <Paragraphs>51</Paragraphs>
  <Slides>8</Slides>
  <Notes>1</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     Japonya Tarihine Kısa Bir Bakış ve  Erken Dönem Japon Sineması</vt:lpstr>
      <vt:lpstr>    Japonya Tarihine Kısa Bir Bakış ve Erken Dönem Japon Sineması </vt:lpstr>
      <vt:lpstr>Erken Dönem Japon Sineması</vt:lpstr>
      <vt:lpstr> 1926-1945 Arası Japon Sineması</vt:lpstr>
      <vt:lpstr>Slayt 5</vt:lpstr>
      <vt:lpstr>Akira Kurosawa Sinemasının Temel Özellikleri</vt:lpstr>
      <vt:lpstr>Japonya’da Yeni Dalga</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208</cp:revision>
  <dcterms:created xsi:type="dcterms:W3CDTF">2018-10-25T18:01:29Z</dcterms:created>
  <dcterms:modified xsi:type="dcterms:W3CDTF">2020-05-11T23:42:01Z</dcterms:modified>
</cp:coreProperties>
</file>