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43" autoAdjust="0"/>
    <p:restoredTop sz="94660"/>
  </p:normalViewPr>
  <p:slideViewPr>
    <p:cSldViewPr snapToGrid="0">
      <p:cViewPr varScale="1">
        <p:scale>
          <a:sx n="92" d="100"/>
          <a:sy n="92" d="100"/>
        </p:scale>
        <p:origin x="51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877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38706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8738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90906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22746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310409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1C82C1-3921-4DF0-B70D-53A4605A853E}"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437307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1C82C1-3921-4DF0-B70D-53A4605A853E}"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57651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1C82C1-3921-4DF0-B70D-53A4605A853E}"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18587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70863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31300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C82C1-3921-4DF0-B70D-53A4605A853E}"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A0D10-C004-4FBD-A355-10E6DB7A5B16}" type="slidenum">
              <a:rPr lang="tr-TR" smtClean="0"/>
              <a:t>‹#›</a:t>
            </a:fld>
            <a:endParaRPr lang="tr-TR"/>
          </a:p>
        </p:txBody>
      </p:sp>
    </p:spTree>
    <p:extLst>
      <p:ext uri="{BB962C8B-B14F-4D97-AF65-F5344CB8AC3E}">
        <p14:creationId xmlns:p14="http://schemas.microsoft.com/office/powerpoint/2010/main" val="2714611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en.wikipedia.org/wiki/John_Lyons_(linguist)" TargetMode="External"/><Relationship Id="rId3" Type="http://schemas.openxmlformats.org/officeDocument/2006/relationships/hyperlink" Target="https://en.wikipedia.org/wiki/Linguistics" TargetMode="External"/><Relationship Id="rId7" Type="http://schemas.openxmlformats.org/officeDocument/2006/relationships/hyperlink" Target="https://en.wikipedia.org/wiki/Prescription_(linguistics)" TargetMode="External"/><Relationship Id="rId2" Type="http://schemas.openxmlformats.org/officeDocument/2006/relationships/hyperlink" Target="https://en.wikipedia.org/wiki/Language" TargetMode="External"/><Relationship Id="rId1" Type="http://schemas.openxmlformats.org/officeDocument/2006/relationships/slideLayout" Target="../slideLayouts/slideLayout2.xml"/><Relationship Id="rId6" Type="http://schemas.openxmlformats.org/officeDocument/2006/relationships/hyperlink" Target="https://en.wikipedia.org/wiki/Evolutionary_linguistics" TargetMode="External"/><Relationship Id="rId5" Type="http://schemas.openxmlformats.org/officeDocument/2006/relationships/hyperlink" Target="https://en.wikipedia.org/wiki/Sociolinguistics" TargetMode="External"/><Relationship Id="rId4" Type="http://schemas.openxmlformats.org/officeDocument/2006/relationships/hyperlink" Target="https://en.wikipedia.org/wiki/Historical_linguistics" TargetMode="External"/><Relationship Id="rId9" Type="http://schemas.openxmlformats.org/officeDocument/2006/relationships/hyperlink" Target="https://en.wikipedia.org/wiki/Language_change" TargetMode="External"/></Relationships>
</file>

<file path=ppt/slides/_rels/slide10.xml.rels><?xml version="1.0" encoding="UTF-8" standalone="yes"?>
<Relationships xmlns="http://schemas.openxmlformats.org/package/2006/relationships"><Relationship Id="rId8" Type="http://schemas.openxmlformats.org/officeDocument/2006/relationships/hyperlink" Target="https://en.wikipedia.org/wiki/Antoine_Meillet" TargetMode="External"/><Relationship Id="rId13" Type="http://schemas.openxmlformats.org/officeDocument/2006/relationships/hyperlink" Target="https://en.wikipedia.org/wiki/Linguistics" TargetMode="External"/><Relationship Id="rId18" Type="http://schemas.openxmlformats.org/officeDocument/2006/relationships/hyperlink" Target="https://en.wikipedia.org/w/index.php?title=Christian_Lehmann&amp;action=edit&amp;redlink=1" TargetMode="External"/><Relationship Id="rId3" Type="http://schemas.openxmlformats.org/officeDocument/2006/relationships/hyperlink" Target="https://en.wikipedia.org/wiki/Wilhelm_von_Humboldt" TargetMode="External"/><Relationship Id="rId21" Type="http://schemas.openxmlformats.org/officeDocument/2006/relationships/hyperlink" Target="https://en.wikipedia.org/w/index.php?title=Mechthild_Reh&amp;action=edit&amp;redlink=1" TargetMode="External"/><Relationship Id="rId7" Type="http://schemas.openxmlformats.org/officeDocument/2006/relationships/hyperlink" Target="https://en.wikipedia.org/wiki/Uniformitarian" TargetMode="External"/><Relationship Id="rId12" Type="http://schemas.openxmlformats.org/officeDocument/2006/relationships/hyperlink" Target="https://en.wikipedia.org/wiki/Wikipedia:Citation_needed" TargetMode="External"/><Relationship Id="rId17" Type="http://schemas.openxmlformats.org/officeDocument/2006/relationships/hyperlink" Target="https://en.wikipedia.org/wiki/Linguistic_universals" TargetMode="External"/><Relationship Id="rId2" Type="http://schemas.openxmlformats.org/officeDocument/2006/relationships/hyperlink" Target="https://en.wikipedia.org/wiki/Franz_Bopp" TargetMode="External"/><Relationship Id="rId16" Type="http://schemas.openxmlformats.org/officeDocument/2006/relationships/hyperlink" Target="https://en.wikipedia.org/wiki/Discourse_analysis" TargetMode="External"/><Relationship Id="rId20" Type="http://schemas.openxmlformats.org/officeDocument/2006/relationships/hyperlink" Target="https://en.wikipedia.org/wiki/Bernd_Heine" TargetMode="External"/><Relationship Id="rId1" Type="http://schemas.openxmlformats.org/officeDocument/2006/relationships/slideLayout" Target="../slideLayouts/slideLayout2.xml"/><Relationship Id="rId6" Type="http://schemas.openxmlformats.org/officeDocument/2006/relationships/hyperlink" Target="https://en.wikipedia.org/wiki/Karl_Brugmann" TargetMode="External"/><Relationship Id="rId11" Type="http://schemas.openxmlformats.org/officeDocument/2006/relationships/hyperlink" Target="https://en.wikipedia.org/wiki/Structural_linguistics" TargetMode="External"/><Relationship Id="rId5" Type="http://schemas.openxmlformats.org/officeDocument/2006/relationships/hyperlink" Target="https://en.wikipedia.org/wiki/Neo-grammarians" TargetMode="External"/><Relationship Id="rId15" Type="http://schemas.openxmlformats.org/officeDocument/2006/relationships/hyperlink" Target="https://en.wikipedia.org/wiki/Indo-European_studies" TargetMode="External"/><Relationship Id="rId23" Type="http://schemas.openxmlformats.org/officeDocument/2006/relationships/hyperlink" Target="https://en.wikipedia.org/wiki/Descriptive" TargetMode="External"/><Relationship Id="rId10" Type="http://schemas.openxmlformats.org/officeDocument/2006/relationships/hyperlink" Target="https://en.wikipedia.org/wiki/Wikipedia:Attribution_needed" TargetMode="External"/><Relationship Id="rId19" Type="http://schemas.openxmlformats.org/officeDocument/2006/relationships/hyperlink" Target="https://en.wikipedia.org/wiki/Grammaticality" TargetMode="External"/><Relationship Id="rId4" Type="http://schemas.openxmlformats.org/officeDocument/2006/relationships/hyperlink" Target="https://en.wikipedia.org/wiki/Georg_von_der_Gabelentz" TargetMode="External"/><Relationship Id="rId9" Type="http://schemas.openxmlformats.org/officeDocument/2006/relationships/hyperlink" Target="https://en.wikipedia.org/wiki/Grammaticalization#cite_note-5" TargetMode="External"/><Relationship Id="rId14" Type="http://schemas.openxmlformats.org/officeDocument/2006/relationships/hyperlink" Target="https://en.wikipedia.org/wiki/Synchronic_analysis" TargetMode="External"/><Relationship Id="rId22" Type="http://schemas.openxmlformats.org/officeDocument/2006/relationships/hyperlink" Target="https://en.wikipedia.org/wiki/African_languag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Standard_language" TargetMode="External"/><Relationship Id="rId13" Type="http://schemas.openxmlformats.org/officeDocument/2006/relationships/hyperlink" Target="https://en.wikipedia.org/wiki/Substratum" TargetMode="External"/><Relationship Id="rId18" Type="http://schemas.openxmlformats.org/officeDocument/2006/relationships/hyperlink" Target="https://en.wikipedia.org/wiki/Variety_(linguistics)" TargetMode="External"/><Relationship Id="rId3" Type="http://schemas.openxmlformats.org/officeDocument/2006/relationships/hyperlink" Target="https://en.wikipedia.org/wiki/Vowel_reduction" TargetMode="External"/><Relationship Id="rId7" Type="http://schemas.openxmlformats.org/officeDocument/2006/relationships/hyperlink" Target="https://en.wikipedia.org/wiki/Sound_change" TargetMode="External"/><Relationship Id="rId12" Type="http://schemas.openxmlformats.org/officeDocument/2006/relationships/hyperlink" Target="https://en.wikipedia.org/wiki/Culture" TargetMode="External"/><Relationship Id="rId17" Type="http://schemas.openxmlformats.org/officeDocument/2006/relationships/hyperlink" Target="https://en.wikipedia.org/wiki/Guy_Deutscher_(linguist)" TargetMode="External"/><Relationship Id="rId2" Type="http://schemas.openxmlformats.org/officeDocument/2006/relationships/hyperlink" Target="https://en.wikipedia.org/wiki/Principle_of_least_effort" TargetMode="External"/><Relationship Id="rId16" Type="http://schemas.openxmlformats.org/officeDocument/2006/relationships/hyperlink" Target="https://en.wikipedia.org/wiki/Received_Pronunciation" TargetMode="External"/><Relationship Id="rId1" Type="http://schemas.openxmlformats.org/officeDocument/2006/relationships/slideLayout" Target="../slideLayouts/slideLayout2.xml"/><Relationship Id="rId6" Type="http://schemas.openxmlformats.org/officeDocument/2006/relationships/hyperlink" Target="https://en.wikipedia.org/wiki/Elision" TargetMode="External"/><Relationship Id="rId11" Type="http://schemas.openxmlformats.org/officeDocument/2006/relationships/hyperlink" Target="https://en.wikipedia.org/wiki/Language_change#cite_note-Cambridge-7" TargetMode="External"/><Relationship Id="rId5" Type="http://schemas.openxmlformats.org/officeDocument/2006/relationships/hyperlink" Target="https://en.wikipedia.org/wiki/Lenition" TargetMode="External"/><Relationship Id="rId15" Type="http://schemas.openxmlformats.org/officeDocument/2006/relationships/hyperlink" Target="https://en.wikipedia.org/wiki/Rhoticity_in_English" TargetMode="External"/><Relationship Id="rId10" Type="http://schemas.openxmlformats.org/officeDocument/2006/relationships/hyperlink" Target="https://en.wikipedia.org/wiki/Language_contact" TargetMode="External"/><Relationship Id="rId19" Type="http://schemas.openxmlformats.org/officeDocument/2006/relationships/hyperlink" Target="https://en.wikipedia.org/wiki/Language_change" TargetMode="External"/><Relationship Id="rId4" Type="http://schemas.openxmlformats.org/officeDocument/2006/relationships/hyperlink" Target="https://en.wikipedia.org/wiki/Cluster_reduction" TargetMode="External"/><Relationship Id="rId9" Type="http://schemas.openxmlformats.org/officeDocument/2006/relationships/hyperlink" Target="https://en.wikipedia.org/wiki/Analogy#Linguistics" TargetMode="External"/><Relationship Id="rId14" Type="http://schemas.openxmlformats.org/officeDocument/2006/relationships/hyperlink" Target="https://en.wikipedia.org/wiki/Social_prestige"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Lexicographer" TargetMode="External"/><Relationship Id="rId3" Type="http://schemas.openxmlformats.org/officeDocument/2006/relationships/hyperlink" Target="https://en.wikipedia.org/wiki/Onomasiology" TargetMode="External"/><Relationship Id="rId7" Type="http://schemas.openxmlformats.org/officeDocument/2006/relationships/hyperlink" Target="https://en.wikipedia.org/wiki/Changes_to_Old_English_vocabulary" TargetMode="External"/><Relationship Id="rId2" Type="http://schemas.openxmlformats.org/officeDocument/2006/relationships/hyperlink" Target="https://en.wikipedia.org/wiki/Historical_linguistics" TargetMode="External"/><Relationship Id="rId1" Type="http://schemas.openxmlformats.org/officeDocument/2006/relationships/slideLayout" Target="../slideLayouts/slideLayout2.xml"/><Relationship Id="rId6" Type="http://schemas.openxmlformats.org/officeDocument/2006/relationships/hyperlink" Target="https://en.wikipedia.org/wiki/Loanword" TargetMode="External"/><Relationship Id="rId5" Type="http://schemas.openxmlformats.org/officeDocument/2006/relationships/hyperlink" Target="https://en.wikipedia.org/wiki/History_of_the_English_language" TargetMode="External"/><Relationship Id="rId4" Type="http://schemas.openxmlformats.org/officeDocument/2006/relationships/hyperlink" Target="https://en.wikipedia.org/wiki/English_language" TargetMode="External"/><Relationship Id="rId9" Type="http://schemas.openxmlformats.org/officeDocument/2006/relationships/hyperlink" Target="https://en.wikipedia.org/wiki/Language_chang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Language_change#cite_note-14" TargetMode="External"/><Relationship Id="rId13" Type="http://schemas.openxmlformats.org/officeDocument/2006/relationships/hyperlink" Target="https://en.wikipedia.org/wiki/Ferdinand_de_Saussure" TargetMode="External"/><Relationship Id="rId3" Type="http://schemas.openxmlformats.org/officeDocument/2006/relationships/hyperlink" Target="https://en.wikipedia.org/wiki/Phonological_change" TargetMode="External"/><Relationship Id="rId7" Type="http://schemas.openxmlformats.org/officeDocument/2006/relationships/hyperlink" Target="https://en.wikipedia.org/wiki/Martha%27s_Vineyard" TargetMode="External"/><Relationship Id="rId12" Type="http://schemas.openxmlformats.org/officeDocument/2006/relationships/hyperlink" Target="https://en.wikipedia.org/wiki/Sound_recording_and_reproduction" TargetMode="External"/><Relationship Id="rId2" Type="http://schemas.openxmlformats.org/officeDocument/2006/relationships/hyperlink" Target="https://en.wikipedia.org/wiki/Sound_change" TargetMode="External"/><Relationship Id="rId16" Type="http://schemas.openxmlformats.org/officeDocument/2006/relationships/hyperlink" Target="https://en.wikipedia.org/wiki/Language_change" TargetMode="External"/><Relationship Id="rId1" Type="http://schemas.openxmlformats.org/officeDocument/2006/relationships/slideLayout" Target="../slideLayouts/slideLayout2.xml"/><Relationship Id="rId6" Type="http://schemas.openxmlformats.org/officeDocument/2006/relationships/hyperlink" Target="https://en.wikipedia.org/wiki/Pronunciation" TargetMode="External"/><Relationship Id="rId11" Type="http://schemas.openxmlformats.org/officeDocument/2006/relationships/hyperlink" Target="https://en.wikipedia.org/wiki/Language_policy" TargetMode="External"/><Relationship Id="rId5" Type="http://schemas.openxmlformats.org/officeDocument/2006/relationships/hyperlink" Target="https://en.wikipedia.org/wiki/William_Labov" TargetMode="External"/><Relationship Id="rId15" Type="http://schemas.openxmlformats.org/officeDocument/2006/relationships/hyperlink" Target="https://en.wikipedia.org/wiki/Proto-Indo-European_language" TargetMode="External"/><Relationship Id="rId10" Type="http://schemas.openxmlformats.org/officeDocument/2006/relationships/hyperlink" Target="https://en.wikipedia.org/wiki/Regional_accents" TargetMode="External"/><Relationship Id="rId4" Type="http://schemas.openxmlformats.org/officeDocument/2006/relationships/hyperlink" Target="https://en.wikipedia.org/wiki/Phonology" TargetMode="External"/><Relationship Id="rId9" Type="http://schemas.openxmlformats.org/officeDocument/2006/relationships/hyperlink" Target="https://en.wikipedia.org/wiki/Received_pronunciation" TargetMode="External"/><Relationship Id="rId14" Type="http://schemas.openxmlformats.org/officeDocument/2006/relationships/hyperlink" Target="https://en.wikipedia.org/wiki/Laryngeal_theory"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Literacy" TargetMode="External"/><Relationship Id="rId2" Type="http://schemas.openxmlformats.org/officeDocument/2006/relationships/hyperlink" Target="https://en.wikipedia.org/wiki/Spelli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Valence_(psychology)" TargetMode="External"/><Relationship Id="rId2" Type="http://schemas.openxmlformats.org/officeDocument/2006/relationships/hyperlink" Target="https://en.wikipedia.org/wiki/Pejoration" TargetMode="External"/><Relationship Id="rId1" Type="http://schemas.openxmlformats.org/officeDocument/2006/relationships/slideLayout" Target="../slideLayouts/slideLayout2.xml"/><Relationship Id="rId5" Type="http://schemas.openxmlformats.org/officeDocument/2006/relationships/hyperlink" Target="https://en.wikipedia.org/wiki/Canid" TargetMode="External"/><Relationship Id="rId4" Type="http://schemas.openxmlformats.org/officeDocument/2006/relationships/hyperlink" Target="https://en.wikipedia.org/wiki/Old_English"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Heterogeneity" TargetMode="External"/><Relationship Id="rId2" Type="http://schemas.openxmlformats.org/officeDocument/2006/relationships/hyperlink" Target="https://en.wikipedia.org/wiki/Sociolinguistics" TargetMode="External"/><Relationship Id="rId1" Type="http://schemas.openxmlformats.org/officeDocument/2006/relationships/slideLayout" Target="../slideLayouts/slideLayout2.xml"/><Relationship Id="rId4" Type="http://schemas.openxmlformats.org/officeDocument/2006/relationships/hyperlink" Target="https://en.wikipedia.org/wiki/Linguistic_prescription"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Syntax" TargetMode="External"/><Relationship Id="rId2" Type="http://schemas.openxmlformats.org/officeDocument/2006/relationships/hyperlink" Target="https://en.wikipedia.org/wiki/Syntactic_change" TargetMode="External"/><Relationship Id="rId1" Type="http://schemas.openxmlformats.org/officeDocument/2006/relationships/slideLayout" Target="../slideLayouts/slideLayout2.xml"/><Relationship Id="rId6" Type="http://schemas.openxmlformats.org/officeDocument/2006/relationships/hyperlink" Target="https://en.wikipedia.org/wiki/Relexification" TargetMode="External"/><Relationship Id="rId5" Type="http://schemas.openxmlformats.org/officeDocument/2006/relationships/hyperlink" Target="https://en.wikipedia.org/wiki/Creolization" TargetMode="External"/><Relationship Id="rId4" Type="http://schemas.openxmlformats.org/officeDocument/2006/relationships/hyperlink" Target="https://en.wikipedia.org/wiki/Natural_language"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en.wikipedia.org/wiki/Function_word" TargetMode="External"/><Relationship Id="rId13" Type="http://schemas.openxmlformats.org/officeDocument/2006/relationships/hyperlink" Target="https://en.wikipedia.org/wiki/Modern_English" TargetMode="External"/><Relationship Id="rId18" Type="http://schemas.openxmlformats.org/officeDocument/2006/relationships/hyperlink" Target="https://en.wikipedia.org/wiki/Lexical_word" TargetMode="External"/><Relationship Id="rId3" Type="http://schemas.openxmlformats.org/officeDocument/2006/relationships/hyperlink" Target="https://en.wikipedia.org/wiki/Language_change" TargetMode="External"/><Relationship Id="rId21" Type="http://schemas.openxmlformats.org/officeDocument/2006/relationships/hyperlink" Target="https://en.wikipedia.org/wiki/Sentence_connectives" TargetMode="External"/><Relationship Id="rId7" Type="http://schemas.openxmlformats.org/officeDocument/2006/relationships/hyperlink" Target="https://en.wikipedia.org/wiki/Preposition" TargetMode="External"/><Relationship Id="rId12" Type="http://schemas.openxmlformats.org/officeDocument/2006/relationships/hyperlink" Target="https://en.wikipedia.org/wiki/Old_English" TargetMode="External"/><Relationship Id="rId17" Type="http://schemas.openxmlformats.org/officeDocument/2006/relationships/hyperlink" Target="https://en.wikipedia.org/wiki/Lexical_items" TargetMode="External"/><Relationship Id="rId2" Type="http://schemas.openxmlformats.org/officeDocument/2006/relationships/hyperlink" Target="https://en.wikipedia.org/wiki/Historical_linguistics" TargetMode="External"/><Relationship Id="rId16" Type="http://schemas.openxmlformats.org/officeDocument/2006/relationships/hyperlink" Target="https://en.wikipedia.org/wiki/Grammaticalization#cite_note-1" TargetMode="External"/><Relationship Id="rId20" Type="http://schemas.openxmlformats.org/officeDocument/2006/relationships/hyperlink" Target="https://en.wikipedia.org/wiki/Marker_(linguistics)" TargetMode="External"/><Relationship Id="rId1" Type="http://schemas.openxmlformats.org/officeDocument/2006/relationships/slideLayout" Target="../slideLayouts/slideLayout2.xml"/><Relationship Id="rId6" Type="http://schemas.openxmlformats.org/officeDocument/2006/relationships/hyperlink" Target="https://en.wikipedia.org/wiki/Affix" TargetMode="External"/><Relationship Id="rId11" Type="http://schemas.openxmlformats.org/officeDocument/2006/relationships/hyperlink" Target="https://en.wikipedia.org/wiki/Content_word" TargetMode="External"/><Relationship Id="rId5" Type="http://schemas.openxmlformats.org/officeDocument/2006/relationships/hyperlink" Target="https://en.wikipedia.org/wiki/Verb" TargetMode="External"/><Relationship Id="rId15" Type="http://schemas.openxmlformats.org/officeDocument/2006/relationships/hyperlink" Target="https://en.wikipedia.org/wiki/Evidentiality" TargetMode="External"/><Relationship Id="rId10" Type="http://schemas.openxmlformats.org/officeDocument/2006/relationships/hyperlink" Target="https://en.wikipedia.org/wiki/Inflection" TargetMode="External"/><Relationship Id="rId19" Type="http://schemas.openxmlformats.org/officeDocument/2006/relationships/hyperlink" Target="https://en.wikipedia.org/wiki/Auxiliary_verb" TargetMode="External"/><Relationship Id="rId4" Type="http://schemas.openxmlformats.org/officeDocument/2006/relationships/hyperlink" Target="https://en.wikipedia.org/wiki/Noun" TargetMode="External"/><Relationship Id="rId9" Type="http://schemas.openxmlformats.org/officeDocument/2006/relationships/hyperlink" Target="https://en.wikipedia.org/wiki/Bound_morpheme" TargetMode="External"/><Relationship Id="rId14" Type="http://schemas.openxmlformats.org/officeDocument/2006/relationships/hyperlink" Target="https://en.wikipedia.org/wiki/Future_t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199" y="365126"/>
            <a:ext cx="11170227" cy="923348"/>
          </a:xfrm>
        </p:spPr>
        <p:txBody>
          <a:bodyPr/>
          <a:lstStyle/>
          <a:p>
            <a:pPr algn="ctr"/>
            <a:r>
              <a:rPr lang="tr-TR" b="1" dirty="0" smtClean="0">
                <a:solidFill>
                  <a:srgbClr val="C00000"/>
                </a:solidFill>
              </a:rPr>
              <a:t>Language </a:t>
            </a:r>
            <a:r>
              <a:rPr lang="tr-TR" b="1" dirty="0" err="1" smtClean="0">
                <a:solidFill>
                  <a:srgbClr val="C00000"/>
                </a:solidFill>
              </a:rPr>
              <a:t>Change</a:t>
            </a:r>
            <a:r>
              <a:rPr lang="tr-TR" b="1" dirty="0" smtClean="0">
                <a:solidFill>
                  <a:srgbClr val="C00000"/>
                </a:solidFill>
              </a:rPr>
              <a:t> (LC)</a:t>
            </a:r>
            <a:endParaRPr lang="tr-TR" b="1" dirty="0">
              <a:solidFill>
                <a:srgbClr val="C00000"/>
              </a:solidFill>
            </a:endParaRPr>
          </a:p>
        </p:txBody>
      </p:sp>
      <p:sp>
        <p:nvSpPr>
          <p:cNvPr id="3" name="İçerik Yer Tutucusu 2"/>
          <p:cNvSpPr>
            <a:spLocks noGrp="1"/>
          </p:cNvSpPr>
          <p:nvPr>
            <p:ph idx="1"/>
          </p:nvPr>
        </p:nvSpPr>
        <p:spPr>
          <a:xfrm>
            <a:off x="457199" y="1825625"/>
            <a:ext cx="11170227" cy="4741430"/>
          </a:xfrm>
        </p:spPr>
        <p:txBody>
          <a:bodyPr>
            <a:normAutofit lnSpcReduction="10000"/>
          </a:bodyPr>
          <a:lstStyle/>
          <a:p>
            <a:pPr marL="0" indent="0">
              <a:buNone/>
            </a:pPr>
            <a:r>
              <a:rPr lang="en-US" b="1" dirty="0"/>
              <a:t>Language change</a:t>
            </a:r>
            <a:r>
              <a:rPr lang="en-US" dirty="0"/>
              <a:t> is variation over time in a </a:t>
            </a:r>
            <a:r>
              <a:rPr lang="en-US" dirty="0">
                <a:hlinkClick r:id="rId2" tooltip="Language"/>
              </a:rPr>
              <a:t>language</a:t>
            </a:r>
            <a:r>
              <a:rPr lang="en-US" dirty="0"/>
              <a:t>'s features. It is studied in several subfields of </a:t>
            </a:r>
            <a:r>
              <a:rPr lang="en-US" dirty="0">
                <a:hlinkClick r:id="rId3" tooltip="Linguistics"/>
              </a:rPr>
              <a:t>linguistics</a:t>
            </a:r>
            <a:r>
              <a:rPr lang="en-US" dirty="0"/>
              <a:t>: </a:t>
            </a:r>
            <a:r>
              <a:rPr lang="en-US" dirty="0">
                <a:hlinkClick r:id="rId4" tooltip="Historical linguistics"/>
              </a:rPr>
              <a:t>historical linguistics</a:t>
            </a:r>
            <a:r>
              <a:rPr lang="en-US" dirty="0"/>
              <a:t>, </a:t>
            </a:r>
            <a:r>
              <a:rPr lang="en-US" dirty="0">
                <a:hlinkClick r:id="rId5" tooltip="Sociolinguistics"/>
              </a:rPr>
              <a:t>sociolinguistics</a:t>
            </a:r>
            <a:r>
              <a:rPr lang="en-US" dirty="0"/>
              <a:t>, and </a:t>
            </a:r>
            <a:r>
              <a:rPr lang="en-US" dirty="0">
                <a:hlinkClick r:id="rId6" tooltip="Evolutionary linguistics"/>
              </a:rPr>
              <a:t>evolutionary linguistics</a:t>
            </a:r>
            <a:r>
              <a:rPr lang="en-US" dirty="0"/>
              <a:t>. Some commentators use the label </a:t>
            </a:r>
            <a:r>
              <a:rPr lang="en-US" b="1" dirty="0"/>
              <a:t>corruption</a:t>
            </a:r>
            <a:r>
              <a:rPr lang="en-US" dirty="0"/>
              <a:t> to suggest that language change constitutes a degradation in the quality of a language, especially when the change originates from human error or is a </a:t>
            </a:r>
            <a:r>
              <a:rPr lang="en-US" dirty="0">
                <a:hlinkClick r:id="rId7" tooltip="Prescription (linguistics)"/>
              </a:rPr>
              <a:t>prescriptively</a:t>
            </a:r>
            <a:r>
              <a:rPr lang="en-US" dirty="0"/>
              <a:t> discouraged </a:t>
            </a:r>
            <a:r>
              <a:rPr lang="en-US" dirty="0" smtClean="0"/>
              <a:t>usage.</a:t>
            </a:r>
            <a:r>
              <a:rPr lang="tr-TR" baseline="30000" dirty="0"/>
              <a:t> </a:t>
            </a:r>
            <a:r>
              <a:rPr lang="en-US" dirty="0" smtClean="0"/>
              <a:t>Modern</a:t>
            </a:r>
            <a:r>
              <a:rPr lang="en-US" dirty="0"/>
              <a:t> </a:t>
            </a:r>
            <a:r>
              <a:rPr lang="en-US" dirty="0">
                <a:hlinkClick r:id="rId3" tooltip="Linguistics"/>
              </a:rPr>
              <a:t>linguistics</a:t>
            </a:r>
            <a:r>
              <a:rPr lang="en-US" dirty="0"/>
              <a:t> typically does not support this concept, since from a scientific point of view such innovations cannot be judged in terms of good or bad</a:t>
            </a:r>
            <a:r>
              <a:rPr lang="en-US" dirty="0" smtClean="0"/>
              <a:t>.</a:t>
            </a:r>
            <a:r>
              <a:rPr lang="en-US" dirty="0"/>
              <a:t> </a:t>
            </a:r>
            <a:r>
              <a:rPr lang="en-US" dirty="0">
                <a:hlinkClick r:id="rId8" tooltip="John Lyons (linguist)"/>
              </a:rPr>
              <a:t>John Lyons</a:t>
            </a:r>
            <a:r>
              <a:rPr lang="en-US" dirty="0"/>
              <a:t> notes that "any standard of evaluation applied to language-change must be based upon a recognition of the various functions a language 'is called upon' to fulfil in the society which uses </a:t>
            </a:r>
            <a:r>
              <a:rPr lang="en-US" dirty="0" smtClean="0"/>
              <a:t>it«</a:t>
            </a:r>
            <a:endParaRPr lang="tr-TR" dirty="0" smtClean="0"/>
          </a:p>
          <a:p>
            <a:pPr marL="0" indent="0">
              <a:buNone/>
            </a:pPr>
            <a:r>
              <a:rPr lang="tr-TR" dirty="0">
                <a:hlinkClick r:id="rId9"/>
              </a:rPr>
              <a:t>https://en.wikipedia.org/wiki/Language_change</a:t>
            </a:r>
            <a:endParaRPr lang="tr-TR" dirty="0"/>
          </a:p>
        </p:txBody>
      </p:sp>
    </p:spTree>
    <p:extLst>
      <p:ext uri="{BB962C8B-B14F-4D97-AF65-F5344CB8AC3E}">
        <p14:creationId xmlns:p14="http://schemas.microsoft.com/office/powerpoint/2010/main" val="78971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a:xfrm>
            <a:off x="415636" y="1298864"/>
            <a:ext cx="11378046" cy="5247409"/>
          </a:xfrm>
        </p:spPr>
        <p:txBody>
          <a:bodyPr>
            <a:normAutofit fontScale="55000" lnSpcReduction="20000"/>
          </a:bodyPr>
          <a:lstStyle/>
          <a:p>
            <a:pPr marL="0" indent="0">
              <a:buNone/>
            </a:pPr>
            <a:r>
              <a:rPr lang="en-US" dirty="0"/>
              <a:t>The concept </a:t>
            </a:r>
            <a:r>
              <a:rPr lang="en-US" b="1" dirty="0" err="1"/>
              <a:t>grammaticalization</a:t>
            </a:r>
            <a:r>
              <a:rPr lang="en-US" b="1" dirty="0"/>
              <a:t> </a:t>
            </a:r>
            <a:r>
              <a:rPr lang="en-US" dirty="0" smtClean="0"/>
              <a:t>was </a:t>
            </a:r>
            <a:r>
              <a:rPr lang="en-US" dirty="0"/>
              <a:t>developed in the works of </a:t>
            </a:r>
            <a:r>
              <a:rPr lang="en-US" dirty="0">
                <a:hlinkClick r:id="rId2" tooltip="Franz Bopp"/>
              </a:rPr>
              <a:t>Bopp</a:t>
            </a:r>
            <a:r>
              <a:rPr lang="en-US" dirty="0"/>
              <a:t> (1816), Schlegel (1818), </a:t>
            </a:r>
            <a:r>
              <a:rPr lang="en-US" dirty="0">
                <a:hlinkClick r:id="rId3" tooltip="Wilhelm von Humboldt"/>
              </a:rPr>
              <a:t>Humboldt</a:t>
            </a:r>
            <a:r>
              <a:rPr lang="en-US" dirty="0"/>
              <a:t> (1825) and </a:t>
            </a:r>
            <a:r>
              <a:rPr lang="en-US" dirty="0" err="1">
                <a:hlinkClick r:id="rId4" tooltip="Georg von der Gabelentz"/>
              </a:rPr>
              <a:t>Gabelentz</a:t>
            </a:r>
            <a:r>
              <a:rPr lang="en-US" dirty="0"/>
              <a:t> (1891). Humboldt, for instance, came up with the idea of evolutionary language. He suggested that in all languages grammatical structures evolved out of a language stage in which there were only words for concrete objects and ideas. In order to successfully communicate these ideas, grammatical structures slowly came into existence. Grammar slowly developed through four different stages, each in which the grammatical structure would be more developed. Though </a:t>
            </a:r>
            <a:r>
              <a:rPr lang="en-US" dirty="0">
                <a:hlinkClick r:id="rId5" tooltip="Neo-grammarians"/>
              </a:rPr>
              <a:t>neo-grammarians</a:t>
            </a:r>
            <a:r>
              <a:rPr lang="en-US" dirty="0"/>
              <a:t> like </a:t>
            </a:r>
            <a:r>
              <a:rPr lang="en-US" dirty="0" err="1">
                <a:hlinkClick r:id="rId6" tooltip="Karl Brugmann"/>
              </a:rPr>
              <a:t>Brugmann</a:t>
            </a:r>
            <a:r>
              <a:rPr lang="en-US" dirty="0"/>
              <a:t> rejected the separation of language into distinct "stages" in </a:t>
            </a:r>
            <a:r>
              <a:rPr lang="en-US" dirty="0" err="1"/>
              <a:t>favour</a:t>
            </a:r>
            <a:r>
              <a:rPr lang="en-US" dirty="0"/>
              <a:t> of </a:t>
            </a:r>
            <a:r>
              <a:rPr lang="en-US" dirty="0">
                <a:hlinkClick r:id="rId7" tooltip="Uniformitarian"/>
              </a:rPr>
              <a:t>uniformitarian</a:t>
            </a:r>
            <a:r>
              <a:rPr lang="en-US" dirty="0"/>
              <a:t> </a:t>
            </a:r>
            <a:r>
              <a:rPr lang="en-US" dirty="0" err="1" smtClean="0"/>
              <a:t>assumptions,they</a:t>
            </a:r>
            <a:r>
              <a:rPr lang="en-US" dirty="0" smtClean="0"/>
              <a:t> </a:t>
            </a:r>
            <a:r>
              <a:rPr lang="en-US" dirty="0"/>
              <a:t>were positively inclined towards some of these earlier linguists' hypotheses</a:t>
            </a:r>
            <a:r>
              <a:rPr lang="en-US" dirty="0" smtClean="0"/>
              <a:t>.</a:t>
            </a:r>
            <a:endParaRPr lang="en-US" dirty="0"/>
          </a:p>
          <a:p>
            <a:pPr marL="0" indent="0">
              <a:buNone/>
            </a:pPr>
            <a:r>
              <a:rPr lang="en-US" dirty="0"/>
              <a:t>The term "</a:t>
            </a:r>
            <a:r>
              <a:rPr lang="en-US" dirty="0" err="1"/>
              <a:t>grammaticalization</a:t>
            </a:r>
            <a:r>
              <a:rPr lang="en-US" dirty="0"/>
              <a:t>" in the modern sense was coined by the French linguist </a:t>
            </a:r>
            <a:r>
              <a:rPr lang="en-US" dirty="0">
                <a:hlinkClick r:id="rId8" tooltip="Antoine Meillet"/>
              </a:rPr>
              <a:t>Antoine </a:t>
            </a:r>
            <a:r>
              <a:rPr lang="en-US" dirty="0" err="1">
                <a:hlinkClick r:id="rId8" tooltip="Antoine Meillet"/>
              </a:rPr>
              <a:t>Meillet</a:t>
            </a:r>
            <a:r>
              <a:rPr lang="en-US" dirty="0"/>
              <a:t> in his </a:t>
            </a:r>
            <a:r>
              <a:rPr lang="en-US" i="1" dirty="0" err="1"/>
              <a:t>L'évolution</a:t>
            </a:r>
            <a:r>
              <a:rPr lang="en-US" i="1" dirty="0"/>
              <a:t> des </a:t>
            </a:r>
            <a:r>
              <a:rPr lang="en-US" i="1" dirty="0" err="1"/>
              <a:t>formes</a:t>
            </a:r>
            <a:r>
              <a:rPr lang="en-US" i="1" dirty="0"/>
              <a:t> </a:t>
            </a:r>
            <a:r>
              <a:rPr lang="en-US" i="1" dirty="0" err="1"/>
              <a:t>grammaticales</a:t>
            </a:r>
            <a:r>
              <a:rPr lang="en-US" dirty="0"/>
              <a:t> (1912). </a:t>
            </a:r>
            <a:r>
              <a:rPr lang="en-US" dirty="0" err="1"/>
              <a:t>Meillet's</a:t>
            </a:r>
            <a:r>
              <a:rPr lang="en-US" dirty="0"/>
              <a:t> definition was "the attribution of grammatical character to an erstwhile autonomous word".</a:t>
            </a:r>
            <a:r>
              <a:rPr lang="en-US" baseline="30000" dirty="0">
                <a:hlinkClick r:id="rId9"/>
              </a:rPr>
              <a:t>[5]</a:t>
            </a:r>
            <a:r>
              <a:rPr lang="en-US" dirty="0"/>
              <a:t> </a:t>
            </a:r>
            <a:r>
              <a:rPr lang="en-US" dirty="0" err="1"/>
              <a:t>Meillet</a:t>
            </a:r>
            <a:r>
              <a:rPr lang="en-US" dirty="0"/>
              <a:t> showed that what was at issue was not the origins of grammatical forms but their transformations. He was thus able to present a notion of the creation of grammatical forms as a legitimate study for linguistics. Later studies in the field have further developed and altered </a:t>
            </a:r>
            <a:r>
              <a:rPr lang="en-US" dirty="0" err="1"/>
              <a:t>Meillet's</a:t>
            </a:r>
            <a:r>
              <a:rPr lang="en-US" dirty="0"/>
              <a:t> ideas and have introduced many other examples of </a:t>
            </a:r>
            <a:r>
              <a:rPr lang="en-US" dirty="0" err="1"/>
              <a:t>grammaticalization</a:t>
            </a:r>
            <a:r>
              <a:rPr lang="en-US" dirty="0"/>
              <a:t>.</a:t>
            </a:r>
          </a:p>
          <a:p>
            <a:pPr marL="0" indent="0">
              <a:buNone/>
            </a:pPr>
            <a:r>
              <a:rPr lang="en-US" dirty="0"/>
              <a:t>During the second half of the twentieth century, the study of grammatical change over time became somewhat unfashionable,</a:t>
            </a:r>
            <a:r>
              <a:rPr lang="en-US" baseline="30000" dirty="0"/>
              <a:t>[</a:t>
            </a:r>
            <a:r>
              <a:rPr lang="en-US" i="1" baseline="30000" dirty="0">
                <a:hlinkClick r:id="rId10" tooltip="Wikipedia:Attribution needed"/>
              </a:rPr>
              <a:t>attribution needed</a:t>
            </a:r>
            <a:r>
              <a:rPr lang="en-US" baseline="30000" dirty="0"/>
              <a:t>]</a:t>
            </a:r>
            <a:r>
              <a:rPr lang="en-US" dirty="0"/>
              <a:t> in contrast to </a:t>
            </a:r>
            <a:r>
              <a:rPr lang="en-US" dirty="0" err="1">
                <a:hlinkClick r:id="rId11" tooltip="Structural linguistics"/>
              </a:rPr>
              <a:t>structuralist</a:t>
            </a:r>
            <a:r>
              <a:rPr lang="en-US" dirty="0"/>
              <a:t> ideas of language change in which </a:t>
            </a:r>
            <a:r>
              <a:rPr lang="en-US" dirty="0" err="1"/>
              <a:t>grammaticalization</a:t>
            </a:r>
            <a:r>
              <a:rPr lang="en-US" dirty="0"/>
              <a:t> did not play a role.</a:t>
            </a:r>
            <a:r>
              <a:rPr lang="en-US" baseline="30000" dirty="0"/>
              <a:t>[</a:t>
            </a:r>
            <a:r>
              <a:rPr lang="en-US" i="1" baseline="30000" dirty="0">
                <a:hlinkClick r:id="rId12" tooltip="Wikipedia:Citation needed"/>
              </a:rPr>
              <a:t>citation needed</a:t>
            </a:r>
            <a:r>
              <a:rPr lang="en-US" baseline="30000" dirty="0"/>
              <a:t>]</a:t>
            </a:r>
            <a:r>
              <a:rPr lang="en-US" dirty="0"/>
              <a:t> The field of </a:t>
            </a:r>
            <a:r>
              <a:rPr lang="en-US" dirty="0">
                <a:hlinkClick r:id="rId13" tooltip="Linguistics"/>
              </a:rPr>
              <a:t>linguistics</a:t>
            </a:r>
            <a:r>
              <a:rPr lang="en-US" dirty="0"/>
              <a:t> at the time was strongly concerned with </a:t>
            </a:r>
            <a:r>
              <a:rPr lang="en-US" dirty="0">
                <a:hlinkClick r:id="rId14" tooltip="Synchronic analysis"/>
              </a:rPr>
              <a:t>synchronic</a:t>
            </a:r>
            <a:r>
              <a:rPr lang="en-US" dirty="0"/>
              <a:t> studies of language change, which marginalized historical approaches such as </a:t>
            </a:r>
            <a:r>
              <a:rPr lang="en-US" dirty="0" err="1"/>
              <a:t>grammaticalization</a:t>
            </a:r>
            <a:r>
              <a:rPr lang="en-US" dirty="0"/>
              <a:t>. It did however, mostly in </a:t>
            </a:r>
            <a:r>
              <a:rPr lang="en-US" dirty="0">
                <a:hlinkClick r:id="rId15" tooltip="Indo-European studies"/>
              </a:rPr>
              <a:t>Indo-European studies</a:t>
            </a:r>
            <a:r>
              <a:rPr lang="en-US" dirty="0"/>
              <a:t>, remain an instrument for explaining language change.</a:t>
            </a:r>
          </a:p>
          <a:p>
            <a:pPr marL="0" indent="0">
              <a:buNone/>
            </a:pPr>
            <a:r>
              <a:rPr lang="en-US" dirty="0"/>
              <a:t>It was not until the 1970s, with the growth of interest in </a:t>
            </a:r>
            <a:r>
              <a:rPr lang="en-US" dirty="0">
                <a:hlinkClick r:id="rId16" tooltip="Discourse analysis"/>
              </a:rPr>
              <a:t>discourse analysis</a:t>
            </a:r>
            <a:r>
              <a:rPr lang="en-US" dirty="0"/>
              <a:t> and </a:t>
            </a:r>
            <a:r>
              <a:rPr lang="en-US" dirty="0">
                <a:hlinkClick r:id="rId17" tooltip="Linguistic universals"/>
              </a:rPr>
              <a:t>linguistic universals</a:t>
            </a:r>
            <a:r>
              <a:rPr lang="en-US" dirty="0"/>
              <a:t>, that the interest for </a:t>
            </a:r>
            <a:r>
              <a:rPr lang="en-US" dirty="0" err="1"/>
              <a:t>grammaticalization</a:t>
            </a:r>
            <a:r>
              <a:rPr lang="en-US" dirty="0"/>
              <a:t> in linguistic studies began to grow again. A greatly influential work in the domain was </a:t>
            </a:r>
            <a:r>
              <a:rPr lang="en-US" dirty="0">
                <a:hlinkClick r:id="rId18" tooltip="Christian Lehmann (page does not exist)"/>
              </a:rPr>
              <a:t>Christian Lehmann</a:t>
            </a:r>
            <a:r>
              <a:rPr lang="en-US" dirty="0"/>
              <a:t>'s </a:t>
            </a:r>
            <a:r>
              <a:rPr lang="en-US" i="1" dirty="0"/>
              <a:t>Thoughts on </a:t>
            </a:r>
            <a:r>
              <a:rPr lang="en-US" i="1" dirty="0" err="1"/>
              <a:t>Grammaticalization</a:t>
            </a:r>
            <a:r>
              <a:rPr lang="en-US" dirty="0"/>
              <a:t> (1982). This was the first work to emphasize the continuity of research from the earliest period to the present, and it provided a survey of the major work in the field. Lehmann also invented a set of 'parameters', a method along which </a:t>
            </a:r>
            <a:r>
              <a:rPr lang="en-US" dirty="0">
                <a:hlinkClick r:id="rId19" tooltip="Grammaticality"/>
              </a:rPr>
              <a:t>grammaticality</a:t>
            </a:r>
            <a:r>
              <a:rPr lang="en-US" dirty="0"/>
              <a:t> could be measured both synchronically and diachronically</a:t>
            </a:r>
            <a:r>
              <a:rPr lang="en-US" dirty="0" smtClean="0"/>
              <a:t>.</a:t>
            </a:r>
            <a:endParaRPr lang="en-US" dirty="0"/>
          </a:p>
          <a:p>
            <a:pPr marL="0" indent="0">
              <a:buNone/>
            </a:pPr>
            <a:r>
              <a:rPr lang="en-US" dirty="0"/>
              <a:t>Another important work was </a:t>
            </a:r>
            <a:r>
              <a:rPr lang="en-US" dirty="0">
                <a:hlinkClick r:id="rId20" tooltip="Bernd Heine"/>
              </a:rPr>
              <a:t>Heine</a:t>
            </a:r>
            <a:r>
              <a:rPr lang="en-US" dirty="0"/>
              <a:t> and </a:t>
            </a:r>
            <a:r>
              <a:rPr lang="en-US" dirty="0" err="1">
                <a:hlinkClick r:id="rId21" tooltip="Mechthild Reh (page does not exist)"/>
              </a:rPr>
              <a:t>Reh's</a:t>
            </a:r>
            <a:r>
              <a:rPr lang="en-US" dirty="0"/>
              <a:t> </a:t>
            </a:r>
            <a:r>
              <a:rPr lang="en-US" i="1" dirty="0" err="1"/>
              <a:t>Grammaticalization</a:t>
            </a:r>
            <a:r>
              <a:rPr lang="en-US" i="1" dirty="0"/>
              <a:t> and Reanalysis in African Languages</a:t>
            </a:r>
            <a:r>
              <a:rPr lang="en-US" dirty="0"/>
              <a:t> (1984). This work </a:t>
            </a:r>
            <a:r>
              <a:rPr lang="en-US" dirty="0" err="1"/>
              <a:t>focussed</a:t>
            </a:r>
            <a:r>
              <a:rPr lang="en-US" dirty="0"/>
              <a:t> on </a:t>
            </a:r>
            <a:r>
              <a:rPr lang="en-US" dirty="0">
                <a:hlinkClick r:id="rId22" tooltip="African languages"/>
              </a:rPr>
              <a:t>African languages</a:t>
            </a:r>
            <a:r>
              <a:rPr lang="en-US" dirty="0"/>
              <a:t> synchronically from the point of view of </a:t>
            </a:r>
            <a:r>
              <a:rPr lang="en-US" dirty="0" err="1"/>
              <a:t>grammaticalization</a:t>
            </a:r>
            <a:r>
              <a:rPr lang="en-US" dirty="0"/>
              <a:t>. They saw </a:t>
            </a:r>
            <a:r>
              <a:rPr lang="en-US" dirty="0" err="1"/>
              <a:t>grammaticalization</a:t>
            </a:r>
            <a:r>
              <a:rPr lang="en-US" dirty="0"/>
              <a:t> as an important tool for describing the workings of languages and their universal aspects and it provided an exhaustive list of the pathways of </a:t>
            </a:r>
            <a:r>
              <a:rPr lang="en-US" dirty="0" err="1"/>
              <a:t>grammaticalization</a:t>
            </a:r>
            <a:r>
              <a:rPr lang="en-US" dirty="0"/>
              <a:t>.</a:t>
            </a:r>
          </a:p>
          <a:p>
            <a:pPr marL="0" indent="0">
              <a:buNone/>
            </a:pPr>
            <a:r>
              <a:rPr lang="en-US" dirty="0"/>
              <a:t>The great number of studies on </a:t>
            </a:r>
            <a:r>
              <a:rPr lang="en-US" dirty="0" err="1"/>
              <a:t>grammaticalization</a:t>
            </a:r>
            <a:r>
              <a:rPr lang="en-US" dirty="0"/>
              <a:t> in the last decade show </a:t>
            </a:r>
            <a:r>
              <a:rPr lang="en-US" dirty="0" err="1"/>
              <a:t>grammaticalization</a:t>
            </a:r>
            <a:r>
              <a:rPr lang="en-US" dirty="0"/>
              <a:t> remains a popular item and is regarded as an important field within linguistic studies in general. Among recent publications there is a wide range of </a:t>
            </a:r>
            <a:r>
              <a:rPr lang="en-US" dirty="0">
                <a:hlinkClick r:id="rId23" tooltip="Descriptive"/>
              </a:rPr>
              <a:t>descriptive</a:t>
            </a:r>
            <a:r>
              <a:rPr lang="en-US" dirty="0"/>
              <a:t> studies trying to come up with umbrella definitions and exhaustive lists, while others tend to focus more on its nature and significance, questioning the opportunities and boundaries of </a:t>
            </a:r>
            <a:r>
              <a:rPr lang="en-US" dirty="0" err="1"/>
              <a:t>grammaticalization</a:t>
            </a:r>
            <a:r>
              <a:rPr lang="en-US" dirty="0"/>
              <a:t>. An important and popular topic which is still debated is the question of </a:t>
            </a:r>
            <a:r>
              <a:rPr lang="en-US" dirty="0" err="1"/>
              <a:t>unidirectionality</a:t>
            </a:r>
            <a:r>
              <a:rPr lang="en-US" dirty="0"/>
              <a:t>.</a:t>
            </a:r>
          </a:p>
          <a:p>
            <a:endParaRPr lang="tr-TR" dirty="0"/>
          </a:p>
        </p:txBody>
      </p:sp>
    </p:spTree>
    <p:extLst>
      <p:ext uri="{BB962C8B-B14F-4D97-AF65-F5344CB8AC3E}">
        <p14:creationId xmlns:p14="http://schemas.microsoft.com/office/powerpoint/2010/main" val="149452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5245" y="365126"/>
            <a:ext cx="10948555" cy="725920"/>
          </a:xfrm>
        </p:spPr>
        <p:txBody>
          <a:bodyPr/>
          <a:lstStyle/>
          <a:p>
            <a:pPr algn="ctr"/>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a:xfrm>
            <a:off x="405245" y="1288472"/>
            <a:ext cx="11533910" cy="5091545"/>
          </a:xfrm>
        </p:spPr>
        <p:txBody>
          <a:bodyPr>
            <a:normAutofit fontScale="85000" lnSpcReduction="20000"/>
          </a:bodyPr>
          <a:lstStyle/>
          <a:p>
            <a:pPr marL="0" indent="0">
              <a:buNone/>
            </a:pPr>
            <a:r>
              <a:rPr lang="en-US" dirty="0" err="1"/>
              <a:t>Altintas</a:t>
            </a:r>
            <a:r>
              <a:rPr lang="en-US" dirty="0"/>
              <a:t>, Can, and Patton (2007) introduce a systematic approach to language change quantification by studying unconsciously-used language features in time-separated parallel translations. For this purpose, they use objective style markers such as vocabulary richness and lengths of words, word stems and suffixes, and employ statistical methods to measure their changes over time</a:t>
            </a:r>
            <a:r>
              <a:rPr lang="en-US" dirty="0" smtClean="0"/>
              <a:t>.</a:t>
            </a:r>
            <a:endParaRPr lang="tr-TR" dirty="0" smtClean="0"/>
          </a:p>
          <a:p>
            <a:pPr marL="0" indent="0">
              <a:buNone/>
            </a:pPr>
            <a:r>
              <a:rPr lang="tr-TR" dirty="0" smtClean="0"/>
              <a:t>L</a:t>
            </a:r>
            <a:r>
              <a:rPr lang="en-US" dirty="0" err="1" smtClean="0"/>
              <a:t>anguages</a:t>
            </a:r>
            <a:r>
              <a:rPr lang="en-US" dirty="0" smtClean="0"/>
              <a:t> </a:t>
            </a:r>
            <a:r>
              <a:rPr lang="en-US" dirty="0"/>
              <a:t>perceived to be "higher status" </a:t>
            </a:r>
            <a:r>
              <a:rPr lang="en-US" dirty="0" err="1"/>
              <a:t>stabilise</a:t>
            </a:r>
            <a:r>
              <a:rPr lang="en-US" dirty="0"/>
              <a:t> or spread at the expense of other languages perceived by their own speakers to be "lower-status".</a:t>
            </a:r>
          </a:p>
          <a:p>
            <a:pPr marL="0" indent="0">
              <a:buNone/>
            </a:pPr>
            <a:r>
              <a:rPr lang="en-US" dirty="0"/>
              <a:t>Historical examples are the early Welsh and Lutheran Bible translations, leading to the liturgical languages Welsh and High German thriving today, unlike other Celtic or German variants</a:t>
            </a:r>
            <a:r>
              <a:rPr lang="en-US" dirty="0" smtClean="0"/>
              <a:t>.</a:t>
            </a:r>
            <a:endParaRPr lang="en-US" dirty="0"/>
          </a:p>
          <a:p>
            <a:pPr marL="0" indent="0">
              <a:buNone/>
            </a:pPr>
            <a:r>
              <a:rPr lang="en-US" dirty="0"/>
              <a:t>For prehistory, Forster and Renfrew (2011</a:t>
            </a:r>
            <a:r>
              <a:rPr lang="en-US" dirty="0" smtClean="0"/>
              <a:t>)</a:t>
            </a:r>
            <a:r>
              <a:rPr lang="en-US" dirty="0"/>
              <a:t> argue that in some cases there is a correlation of language change with intrusive male Y chromosomes but not with female </a:t>
            </a:r>
            <a:r>
              <a:rPr lang="en-US" dirty="0" err="1"/>
              <a:t>mtDNA</a:t>
            </a:r>
            <a:r>
              <a:rPr lang="en-US" dirty="0"/>
              <a:t>. They then speculate that technological innovation (transition from hunting-gathering to agriculture, or from stone to metal tools) or military prowess (as in the abduction of British women by Vikings to Iceland) causes immigration of at least some males, and perceived status change. Then, in mixed-language marriages with these males, prehistoric women would often have chosen to transmit the "higher-status" spouse's language to their children, yielding the language/Y-chromosome correlation seen today.</a:t>
            </a:r>
          </a:p>
          <a:p>
            <a:pPr marL="0" indent="0">
              <a:buNone/>
            </a:pPr>
            <a:endParaRPr lang="tr-TR" dirty="0"/>
          </a:p>
        </p:txBody>
      </p:sp>
    </p:spTree>
    <p:extLst>
      <p:ext uri="{BB962C8B-B14F-4D97-AF65-F5344CB8AC3E}">
        <p14:creationId xmlns:p14="http://schemas.microsoft.com/office/powerpoint/2010/main" val="592531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2509" y="365125"/>
            <a:ext cx="11378046" cy="819439"/>
          </a:xfrm>
        </p:spPr>
        <p:txBody>
          <a:bodyPr/>
          <a:lstStyle/>
          <a:p>
            <a:pPr algn="ctr"/>
            <a:r>
              <a:rPr lang="tr-TR" b="1" dirty="0" err="1" smtClean="0">
                <a:solidFill>
                  <a:srgbClr val="C00000"/>
                </a:solidFill>
              </a:rPr>
              <a:t>Causes</a:t>
            </a:r>
            <a:r>
              <a:rPr lang="tr-TR" b="1" dirty="0" smtClean="0">
                <a:solidFill>
                  <a:srgbClr val="C00000"/>
                </a:solidFill>
              </a:rPr>
              <a:t> of LC</a:t>
            </a:r>
            <a:endParaRPr lang="tr-TR" b="1" dirty="0">
              <a:solidFill>
                <a:srgbClr val="C00000"/>
              </a:solidFill>
            </a:endParaRPr>
          </a:p>
        </p:txBody>
      </p:sp>
      <p:sp>
        <p:nvSpPr>
          <p:cNvPr id="3" name="İçerik Yer Tutucusu 2"/>
          <p:cNvSpPr>
            <a:spLocks noGrp="1"/>
          </p:cNvSpPr>
          <p:nvPr>
            <p:ph idx="1"/>
          </p:nvPr>
        </p:nvSpPr>
        <p:spPr>
          <a:xfrm>
            <a:off x="332509" y="1350818"/>
            <a:ext cx="11378046" cy="5309755"/>
          </a:xfrm>
        </p:spPr>
        <p:txBody>
          <a:bodyPr>
            <a:normAutofit fontScale="47500" lnSpcReduction="20000"/>
          </a:bodyPr>
          <a:lstStyle/>
          <a:p>
            <a:r>
              <a:rPr lang="en-US" dirty="0"/>
              <a:t>Economy: Speech communities tend to change their utterances to be as efficient and effective (with as little effort) as possible, while still reaching communicative goals. Purposeful speaking therefore involves a trade-off of costs and benefits.</a:t>
            </a:r>
          </a:p>
          <a:p>
            <a:pPr lvl="1"/>
            <a:r>
              <a:rPr lang="en-US" dirty="0"/>
              <a:t>The </a:t>
            </a:r>
            <a:r>
              <a:rPr lang="en-US" dirty="0">
                <a:hlinkClick r:id="rId2" tooltip="Principle of least effort"/>
              </a:rPr>
              <a:t>principle of least effort</a:t>
            </a:r>
            <a:r>
              <a:rPr lang="en-US" dirty="0"/>
              <a:t> tends to result in phonetic reduction of speech forms. See </a:t>
            </a:r>
            <a:r>
              <a:rPr lang="en-US" dirty="0">
                <a:hlinkClick r:id="rId3" tooltip="Vowel reduction"/>
              </a:rPr>
              <a:t>vowel reduction</a:t>
            </a:r>
            <a:r>
              <a:rPr lang="en-US" dirty="0"/>
              <a:t>, </a:t>
            </a:r>
            <a:r>
              <a:rPr lang="en-US" dirty="0">
                <a:hlinkClick r:id="rId4" tooltip="Cluster reduction"/>
              </a:rPr>
              <a:t>cluster reduction</a:t>
            </a:r>
            <a:r>
              <a:rPr lang="en-US" dirty="0"/>
              <a:t>, </a:t>
            </a:r>
            <a:r>
              <a:rPr lang="en-US" dirty="0">
                <a:hlinkClick r:id="rId5" tooltip="Lenition"/>
              </a:rPr>
              <a:t>lenition</a:t>
            </a:r>
            <a:r>
              <a:rPr lang="en-US" dirty="0"/>
              <a:t>, and </a:t>
            </a:r>
            <a:r>
              <a:rPr lang="en-US" dirty="0">
                <a:hlinkClick r:id="rId6" tooltip="Elision"/>
              </a:rPr>
              <a:t>elision</a:t>
            </a:r>
            <a:r>
              <a:rPr lang="en-US" dirty="0"/>
              <a:t>. After some time a change may become widely accepted (it becomes a regular </a:t>
            </a:r>
            <a:r>
              <a:rPr lang="en-US" dirty="0">
                <a:hlinkClick r:id="rId7" tooltip="Sound change"/>
              </a:rPr>
              <a:t>sound change</a:t>
            </a:r>
            <a:r>
              <a:rPr lang="en-US" dirty="0"/>
              <a:t>) and may end up treated as </a:t>
            </a:r>
            <a:r>
              <a:rPr lang="en-US" dirty="0">
                <a:hlinkClick r:id="rId8" tooltip="Standard language"/>
              </a:rPr>
              <a:t>standard</a:t>
            </a:r>
            <a:r>
              <a:rPr lang="en-US" dirty="0"/>
              <a:t>. For instance: </a:t>
            </a:r>
            <a:r>
              <a:rPr lang="en-US" i="1" dirty="0"/>
              <a:t>going to</a:t>
            </a:r>
            <a:r>
              <a:rPr lang="en-US" dirty="0"/>
              <a:t> [ˈ</a:t>
            </a:r>
            <a:r>
              <a:rPr lang="en-US" dirty="0" err="1"/>
              <a:t>ɡoʊ.ɪŋ.tʊ</a:t>
            </a:r>
            <a:r>
              <a:rPr lang="en-US" dirty="0"/>
              <a:t>] → </a:t>
            </a:r>
            <a:r>
              <a:rPr lang="en-US" i="1" dirty="0" err="1"/>
              <a:t>gonna</a:t>
            </a:r>
            <a:r>
              <a:rPr lang="en-US" dirty="0"/>
              <a:t> [ˈ</a:t>
            </a:r>
            <a:r>
              <a:rPr lang="en-US" dirty="0" err="1"/>
              <a:t>ɡɔnə</a:t>
            </a:r>
            <a:r>
              <a:rPr lang="en-US" dirty="0"/>
              <a:t>] or [ˈ</a:t>
            </a:r>
            <a:r>
              <a:rPr lang="en-US" dirty="0" err="1"/>
              <a:t>ɡʌnə</a:t>
            </a:r>
            <a:r>
              <a:rPr lang="en-US" dirty="0"/>
              <a:t>], with examples of both vowel reduction [ʊ] → [ə] and elision [</a:t>
            </a:r>
            <a:r>
              <a:rPr lang="en-US" dirty="0" err="1"/>
              <a:t>nt</a:t>
            </a:r>
            <a:r>
              <a:rPr lang="en-US" dirty="0"/>
              <a:t>] → [n], [</a:t>
            </a:r>
            <a:r>
              <a:rPr lang="en-US" dirty="0" err="1"/>
              <a:t>oʊ.ɪ</a:t>
            </a:r>
            <a:r>
              <a:rPr lang="en-US" dirty="0"/>
              <a:t>] → [ʌ].</a:t>
            </a:r>
          </a:p>
          <a:p>
            <a:r>
              <a:rPr lang="en-US" dirty="0"/>
              <a:t>Expressiveness: Common or overused language tends to lose its emotional or rhetorical intensity over time; therefore, new words and constructions are continuously employed to revive that </a:t>
            </a:r>
            <a:r>
              <a:rPr lang="en-US" dirty="0" smtClean="0"/>
              <a:t>intensity</a:t>
            </a:r>
            <a:r>
              <a:rPr lang="en-US" baseline="30000" dirty="0" smtClean="0"/>
              <a:t>[</a:t>
            </a:r>
            <a:endParaRPr lang="en-US" dirty="0"/>
          </a:p>
          <a:p>
            <a:r>
              <a:rPr lang="en-US" dirty="0">
                <a:hlinkClick r:id="rId9" tooltip="Analogy"/>
              </a:rPr>
              <a:t>Analogy</a:t>
            </a:r>
            <a:r>
              <a:rPr lang="en-US" dirty="0"/>
              <a:t>: Over time, speech communities unconsciously apply patterns of rules in certain words, sounds, etc. to unrelated other words, sounds, etc.</a:t>
            </a:r>
          </a:p>
          <a:p>
            <a:r>
              <a:rPr lang="en-US" dirty="0">
                <a:hlinkClick r:id="rId10" tooltip="Language contact"/>
              </a:rPr>
              <a:t>Language contact</a:t>
            </a:r>
            <a:r>
              <a:rPr lang="en-US" dirty="0"/>
              <a:t>: Words and constructions are borrowed from one language into another</a:t>
            </a:r>
            <a:r>
              <a:rPr lang="en-US" dirty="0" smtClean="0"/>
              <a:t>.</a:t>
            </a:r>
            <a:endParaRPr lang="en-US" dirty="0"/>
          </a:p>
          <a:p>
            <a:r>
              <a:rPr lang="en-US" dirty="0"/>
              <a:t>Geographic separation: When people with one language move away from each other, the language will gradually diverge into separate dialects, due to different experiences.</a:t>
            </a:r>
            <a:r>
              <a:rPr lang="en-US" baseline="30000" dirty="0">
                <a:hlinkClick r:id="rId11"/>
              </a:rPr>
              <a:t>[7]</a:t>
            </a:r>
            <a:endParaRPr lang="en-US" dirty="0"/>
          </a:p>
          <a:p>
            <a:r>
              <a:rPr lang="en-US" dirty="0">
                <a:hlinkClick r:id="rId12" tooltip="Culture"/>
              </a:rPr>
              <a:t>Cultural environment</a:t>
            </a:r>
            <a:r>
              <a:rPr lang="en-US" dirty="0"/>
              <a:t>: As a culture evolves, new places, situations, and objects inevitably enter its language, whether or not the culture encounters different people.</a:t>
            </a:r>
          </a:p>
          <a:p>
            <a:r>
              <a:rPr lang="en-US" dirty="0"/>
              <a:t>Migration/Movement: Speech communities, moving into a region with a new or more complex linguistic situation, will influence, and be influenced by, language change; they sometimes even end up with entirely new languages, such as pidgins and creoles</a:t>
            </a:r>
            <a:r>
              <a:rPr lang="en-US" dirty="0" smtClean="0"/>
              <a:t>.</a:t>
            </a:r>
            <a:endParaRPr lang="en-US" dirty="0"/>
          </a:p>
          <a:p>
            <a:r>
              <a:rPr lang="en-US" dirty="0"/>
              <a:t>Imperfect learning: According to one view, children regularly learn the adult forms imperfectly, and the changed forms then turn into a new standard. Alternatively, imperfect learning occurs regularly in one part of society, such as an immigrant group, where the minority language forms a </a:t>
            </a:r>
            <a:r>
              <a:rPr lang="en-US" dirty="0">
                <a:hlinkClick r:id="rId13" tooltip="Substratum"/>
              </a:rPr>
              <a:t>substratum</a:t>
            </a:r>
            <a:r>
              <a:rPr lang="en-US" dirty="0"/>
              <a:t>, and the changed forms can ultimately influence majority usage</a:t>
            </a:r>
            <a:r>
              <a:rPr lang="en-US" dirty="0" smtClean="0"/>
              <a:t>.</a:t>
            </a:r>
            <a:endParaRPr lang="en-US" dirty="0"/>
          </a:p>
          <a:p>
            <a:r>
              <a:rPr lang="en-US" dirty="0"/>
              <a:t>Social prestige: Language may not only change towards features that have more </a:t>
            </a:r>
            <a:r>
              <a:rPr lang="en-US" dirty="0">
                <a:hlinkClick r:id="rId14" tooltip="Social prestige"/>
              </a:rPr>
              <a:t>social prestige</a:t>
            </a:r>
            <a:r>
              <a:rPr lang="en-US" dirty="0"/>
              <a:t>, but also away from ones with negative </a:t>
            </a:r>
            <a:r>
              <a:rPr lang="en-US"/>
              <a:t>prestige</a:t>
            </a:r>
            <a:r>
              <a:rPr lang="en-US" smtClean="0"/>
              <a:t>,</a:t>
            </a:r>
            <a:r>
              <a:rPr lang="en-US" dirty="0"/>
              <a:t> as in the case of the </a:t>
            </a:r>
            <a:r>
              <a:rPr lang="en-US" dirty="0">
                <a:hlinkClick r:id="rId15" tooltip="Rhoticity in English"/>
              </a:rPr>
              <a:t>loss of rhoticity</a:t>
            </a:r>
            <a:r>
              <a:rPr lang="en-US" dirty="0"/>
              <a:t> in the British </a:t>
            </a:r>
            <a:r>
              <a:rPr lang="en-US" dirty="0">
                <a:hlinkClick r:id="rId16" tooltip="Received Pronunciation"/>
              </a:rPr>
              <a:t>Received Pronunciation</a:t>
            </a:r>
            <a:r>
              <a:rPr lang="en-US" dirty="0"/>
              <a:t> </a:t>
            </a:r>
            <a:r>
              <a:rPr lang="en-US"/>
              <a:t>accent</a:t>
            </a:r>
            <a:r>
              <a:rPr lang="en-US" smtClean="0"/>
              <a:t>.</a:t>
            </a:r>
            <a:r>
              <a:rPr lang="en-US" dirty="0"/>
              <a:t> Such movements can go back and forth</a:t>
            </a:r>
            <a:r>
              <a:rPr lang="en-US" dirty="0" smtClean="0"/>
              <a:t>.</a:t>
            </a:r>
            <a:r>
              <a:rPr lang="en-US" baseline="30000" dirty="0" smtClean="0"/>
              <a:t>[</a:t>
            </a:r>
            <a:endParaRPr lang="en-US" dirty="0"/>
          </a:p>
          <a:p>
            <a:r>
              <a:rPr lang="en-US" dirty="0"/>
              <a:t>According to </a:t>
            </a:r>
            <a:r>
              <a:rPr lang="en-US" dirty="0">
                <a:hlinkClick r:id="rId17" tooltip="Guy Deutscher (linguist)"/>
              </a:rPr>
              <a:t>Guy </a:t>
            </a:r>
            <a:r>
              <a:rPr lang="en-US" dirty="0" err="1">
                <a:hlinkClick r:id="rId17" tooltip="Guy Deutscher (linguist)"/>
              </a:rPr>
              <a:t>Deutscher</a:t>
            </a:r>
            <a:r>
              <a:rPr lang="en-US" dirty="0"/>
              <a:t>, the tricky question is "Why are changes not brought up short and stopped in their tracks? At first sight, there seem to be all the reasons in the world why society should never let the changes through." He sees the reason for tolerating change in the fact that we already are used to "</a:t>
            </a:r>
            <a:r>
              <a:rPr lang="en-US" dirty="0">
                <a:hlinkClick r:id="rId18" tooltip="Variety (linguistics)"/>
              </a:rPr>
              <a:t>synchronic variation</a:t>
            </a:r>
            <a:r>
              <a:rPr lang="en-US" dirty="0"/>
              <a:t>", to the extent that we are hardly aware of it. For example, when we hear the word "wicked", we automatically interpret it as either "evil" or "wonderful", depending on whether it is uttered by an elderly lady or a teenager. </a:t>
            </a:r>
            <a:r>
              <a:rPr lang="en-US" dirty="0" err="1"/>
              <a:t>Deutscher</a:t>
            </a:r>
            <a:r>
              <a:rPr lang="en-US" dirty="0"/>
              <a:t> speculates that "[</a:t>
            </a:r>
            <a:r>
              <a:rPr lang="en-US" dirty="0" err="1"/>
              <a:t>i</a:t>
            </a:r>
            <a:r>
              <a:rPr lang="en-US" dirty="0"/>
              <a:t>]n a hundred years' time, when the original meaning of 'wicked' has all but been forgotten, people may wonder how it was ever possible for a word meaning 'evil' to change its sense to 'wonderful' so quickly</a:t>
            </a:r>
            <a:r>
              <a:rPr lang="en-US" dirty="0" smtClean="0"/>
              <a:t>.«</a:t>
            </a:r>
            <a:endParaRPr lang="tr-TR" dirty="0" smtClean="0"/>
          </a:p>
          <a:p>
            <a:r>
              <a:rPr lang="tr-TR" dirty="0">
                <a:hlinkClick r:id="rId19"/>
              </a:rPr>
              <a:t>https://en.wikipedia.org/wiki/Language_change</a:t>
            </a:r>
            <a:endParaRPr lang="en-US" dirty="0"/>
          </a:p>
          <a:p>
            <a:endParaRPr lang="tr-TR" dirty="0"/>
          </a:p>
        </p:txBody>
      </p:sp>
    </p:spTree>
    <p:extLst>
      <p:ext uri="{BB962C8B-B14F-4D97-AF65-F5344CB8AC3E}">
        <p14:creationId xmlns:p14="http://schemas.microsoft.com/office/powerpoint/2010/main" val="16502376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67484"/>
          </a:xfrm>
        </p:spPr>
        <p:txBody>
          <a:bodyPr/>
          <a:lstStyle/>
          <a:p>
            <a:pPr algn="ctr"/>
            <a:r>
              <a:rPr lang="tr-TR" b="1" dirty="0" err="1" smtClean="0">
                <a:solidFill>
                  <a:srgbClr val="C00000"/>
                </a:solidFill>
              </a:rPr>
              <a:t>Types</a:t>
            </a:r>
            <a:r>
              <a:rPr lang="tr-TR" b="1" dirty="0" smtClean="0">
                <a:solidFill>
                  <a:srgbClr val="C00000"/>
                </a:solidFill>
              </a:rPr>
              <a:t> of LC</a:t>
            </a:r>
            <a:endParaRPr lang="tr-TR" b="1" dirty="0">
              <a:solidFill>
                <a:srgbClr val="C00000"/>
              </a:solidFill>
            </a:endParaRPr>
          </a:p>
        </p:txBody>
      </p:sp>
      <p:sp>
        <p:nvSpPr>
          <p:cNvPr id="3" name="İçerik Yer Tutucusu 2"/>
          <p:cNvSpPr>
            <a:spLocks noGrp="1"/>
          </p:cNvSpPr>
          <p:nvPr>
            <p:ph idx="1"/>
          </p:nvPr>
        </p:nvSpPr>
        <p:spPr>
          <a:xfrm>
            <a:off x="592281" y="1246909"/>
            <a:ext cx="11263745" cy="5351318"/>
          </a:xfrm>
        </p:spPr>
        <p:txBody>
          <a:bodyPr>
            <a:normAutofit fontScale="77500" lnSpcReduction="20000"/>
          </a:bodyPr>
          <a:lstStyle/>
          <a:p>
            <a:pPr marL="0" indent="0">
              <a:buNone/>
            </a:pPr>
            <a:r>
              <a:rPr lang="en-US" dirty="0"/>
              <a:t>All languages change continually</a:t>
            </a:r>
            <a:r>
              <a:rPr lang="en-US" dirty="0" smtClean="0"/>
              <a:t>,</a:t>
            </a:r>
            <a:r>
              <a:rPr lang="en-US" dirty="0"/>
              <a:t> and do so in many and varied ways.</a:t>
            </a:r>
          </a:p>
          <a:p>
            <a:pPr marL="0" indent="0">
              <a:buNone/>
            </a:pPr>
            <a:r>
              <a:rPr lang="en-US" dirty="0"/>
              <a:t>Marcel Cohen details various types of language change under the overall headings of the </a:t>
            </a:r>
            <a:r>
              <a:rPr lang="en-US" b="1" dirty="0"/>
              <a:t>external </a:t>
            </a:r>
            <a:r>
              <a:rPr lang="en-US" b="1" dirty="0" smtClean="0"/>
              <a:t>evolution</a:t>
            </a:r>
            <a:r>
              <a:rPr lang="en-US" dirty="0"/>
              <a:t> and </a:t>
            </a:r>
            <a:r>
              <a:rPr lang="en-US" b="1" dirty="0"/>
              <a:t>internal evolution</a:t>
            </a:r>
            <a:r>
              <a:rPr lang="en-US" dirty="0"/>
              <a:t> of </a:t>
            </a:r>
            <a:r>
              <a:rPr lang="en-US" dirty="0" smtClean="0"/>
              <a:t>languages</a:t>
            </a:r>
            <a:r>
              <a:rPr lang="tr-TR" dirty="0" smtClean="0"/>
              <a:t>.</a:t>
            </a:r>
          </a:p>
          <a:p>
            <a:pPr marL="0" indent="0">
              <a:buNone/>
            </a:pPr>
            <a:r>
              <a:rPr lang="en-US" b="1" dirty="0"/>
              <a:t>Lexical </a:t>
            </a:r>
            <a:r>
              <a:rPr lang="en-US" b="1" dirty="0" smtClean="0"/>
              <a:t>changes</a:t>
            </a:r>
            <a:endParaRPr lang="en-US" b="1" dirty="0"/>
          </a:p>
          <a:p>
            <a:pPr marL="0" indent="0">
              <a:buNone/>
            </a:pPr>
            <a:r>
              <a:rPr lang="en-US" dirty="0"/>
              <a:t>The study of lexical changes forms the </a:t>
            </a:r>
            <a:r>
              <a:rPr lang="en-US" dirty="0">
                <a:hlinkClick r:id="rId2" tooltip="Historical linguistics"/>
              </a:rPr>
              <a:t>diachronic</a:t>
            </a:r>
            <a:r>
              <a:rPr lang="en-US" dirty="0"/>
              <a:t> portion of the science of </a:t>
            </a:r>
            <a:r>
              <a:rPr lang="en-US" dirty="0">
                <a:hlinkClick r:id="rId3" tooltip="Onomasiology"/>
              </a:rPr>
              <a:t>onomasiology</a:t>
            </a:r>
            <a:r>
              <a:rPr lang="en-US" dirty="0"/>
              <a:t>.</a:t>
            </a:r>
          </a:p>
          <a:p>
            <a:pPr marL="0" indent="0">
              <a:buNone/>
            </a:pPr>
            <a:r>
              <a:rPr lang="en-US" dirty="0"/>
              <a:t>The ongoing influx of new words into the </a:t>
            </a:r>
            <a:r>
              <a:rPr lang="en-US" dirty="0">
                <a:hlinkClick r:id="rId4" tooltip="English language"/>
              </a:rPr>
              <a:t>English language</a:t>
            </a:r>
            <a:r>
              <a:rPr lang="en-US" dirty="0"/>
              <a:t> (for example) helps make it a rich field for investigation into language change, despite the difficulty of defining precisely and accurately the vocabulary available to speakers of English. Throughout </a:t>
            </a:r>
            <a:r>
              <a:rPr lang="en-US" dirty="0">
                <a:hlinkClick r:id="rId5" tooltip="History of the English language"/>
              </a:rPr>
              <a:t>its history</a:t>
            </a:r>
            <a:r>
              <a:rPr lang="en-US" dirty="0"/>
              <a:t> English has not only </a:t>
            </a:r>
            <a:r>
              <a:rPr lang="en-US" dirty="0">
                <a:hlinkClick r:id="rId6" tooltip="Loanword"/>
              </a:rPr>
              <a:t>borrowed words</a:t>
            </a:r>
            <a:r>
              <a:rPr lang="en-US" dirty="0"/>
              <a:t> from other languages but has re-combined and recycled them to create new meanings, whilst </a:t>
            </a:r>
            <a:r>
              <a:rPr lang="en-US" dirty="0">
                <a:hlinkClick r:id="rId7" tooltip="Changes to Old English vocabulary"/>
              </a:rPr>
              <a:t>losing some old words</a:t>
            </a:r>
            <a:r>
              <a:rPr lang="en-US" dirty="0"/>
              <a:t>.</a:t>
            </a:r>
          </a:p>
          <a:p>
            <a:pPr marL="0" indent="0">
              <a:buNone/>
            </a:pPr>
            <a:r>
              <a:rPr lang="en-US" dirty="0">
                <a:hlinkClick r:id="rId8" tooltip="Lexicographer"/>
              </a:rPr>
              <a:t>Dictionary-writers</a:t>
            </a:r>
            <a:r>
              <a:rPr lang="en-US" dirty="0"/>
              <a:t> try to keep track of the changes in languages by recording (and, ideally, dating) the appearance in a language of new words, or of new usages for existing words. By the same token, they may tag some words eventually as "archaic" or "obsolete".</a:t>
            </a:r>
          </a:p>
          <a:p>
            <a:pPr marL="0" indent="0">
              <a:buNone/>
            </a:pPr>
            <a:r>
              <a:rPr lang="en-US" dirty="0"/>
              <a:t>In the English language, there occurred a shift from common words (e.g. house) towards the use of rarer words (e.g. building), but on a marginal level. Within over 300 years, the relative frequency of words in samples of English and American newspapers decreased only about three units within a possible theoretical range of 208 units that is 1-2</a:t>
            </a:r>
            <a:r>
              <a:rPr lang="en-US" dirty="0" smtClean="0"/>
              <a:t>%.</a:t>
            </a:r>
            <a:endParaRPr lang="tr-TR" dirty="0" smtClean="0"/>
          </a:p>
          <a:p>
            <a:pPr marL="0" indent="0">
              <a:buNone/>
            </a:pPr>
            <a:r>
              <a:rPr lang="tr-TR" dirty="0">
                <a:hlinkClick r:id="rId9"/>
              </a:rPr>
              <a:t>https://en.wikipedia.org/wiki/Language_change</a:t>
            </a:r>
            <a:endParaRPr lang="en-US" dirty="0"/>
          </a:p>
          <a:p>
            <a:pPr marL="0" indent="0">
              <a:buNone/>
            </a:pPr>
            <a:endParaRPr lang="en-US" dirty="0"/>
          </a:p>
          <a:p>
            <a:pPr marL="0" indent="0">
              <a:buNone/>
            </a:pPr>
            <a:endParaRPr lang="en-US" dirty="0"/>
          </a:p>
          <a:p>
            <a:endParaRPr lang="tr-TR" dirty="0"/>
          </a:p>
        </p:txBody>
      </p:sp>
    </p:spTree>
    <p:extLst>
      <p:ext uri="{BB962C8B-B14F-4D97-AF65-F5344CB8AC3E}">
        <p14:creationId xmlns:p14="http://schemas.microsoft.com/office/powerpoint/2010/main" val="3312296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73966"/>
          </a:xfrm>
        </p:spPr>
        <p:txBody>
          <a:bodyPr>
            <a:normAutofit fontScale="90000"/>
          </a:bodyPr>
          <a:lstStyle/>
          <a:p>
            <a:pPr algn="ctr"/>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a:xfrm>
            <a:off x="838200" y="1184564"/>
            <a:ext cx="10515600" cy="4992399"/>
          </a:xfrm>
        </p:spPr>
        <p:txBody>
          <a:bodyPr>
            <a:normAutofit fontScale="77500" lnSpcReduction="20000"/>
          </a:bodyPr>
          <a:lstStyle/>
          <a:p>
            <a:pPr marL="0" indent="0">
              <a:buNone/>
            </a:pPr>
            <a:r>
              <a:rPr lang="en-US" b="1" dirty="0"/>
              <a:t>Phonetic and phonological </a:t>
            </a:r>
            <a:r>
              <a:rPr lang="en-US" b="1" dirty="0" smtClean="0"/>
              <a:t>changes</a:t>
            </a:r>
            <a:endParaRPr lang="en-US" b="1" dirty="0"/>
          </a:p>
          <a:p>
            <a:pPr marL="0" indent="0">
              <a:buNone/>
            </a:pPr>
            <a:r>
              <a:rPr lang="en-US" i="1" dirty="0"/>
              <a:t>Main articles: </a:t>
            </a:r>
            <a:r>
              <a:rPr lang="en-US" i="1" dirty="0">
                <a:hlinkClick r:id="rId2" tooltip="Sound change"/>
              </a:rPr>
              <a:t>Sound change</a:t>
            </a:r>
            <a:r>
              <a:rPr lang="en-US" i="1" dirty="0"/>
              <a:t> and </a:t>
            </a:r>
            <a:r>
              <a:rPr lang="en-US" i="1" dirty="0">
                <a:hlinkClick r:id="rId3" tooltip="Phonological change"/>
              </a:rPr>
              <a:t>Phonological change</a:t>
            </a:r>
            <a:endParaRPr lang="en-US" i="1" dirty="0"/>
          </a:p>
          <a:p>
            <a:pPr marL="0" indent="0">
              <a:buNone/>
            </a:pPr>
            <a:r>
              <a:rPr lang="en-US" dirty="0"/>
              <a:t>The concept of </a:t>
            </a:r>
            <a:r>
              <a:rPr lang="en-US" dirty="0">
                <a:hlinkClick r:id="rId2" tooltip="Sound change"/>
              </a:rPr>
              <a:t>sound change</a:t>
            </a:r>
            <a:r>
              <a:rPr lang="en-US" dirty="0"/>
              <a:t> covers both phonetic and </a:t>
            </a:r>
            <a:r>
              <a:rPr lang="en-US" dirty="0">
                <a:hlinkClick r:id="rId4" tooltip="Phonology"/>
              </a:rPr>
              <a:t>phonological</a:t>
            </a:r>
            <a:r>
              <a:rPr lang="en-US" dirty="0"/>
              <a:t> developments.</a:t>
            </a:r>
          </a:p>
          <a:p>
            <a:pPr marL="0" indent="0">
              <a:buNone/>
            </a:pPr>
            <a:r>
              <a:rPr lang="en-US" dirty="0"/>
              <a:t>The sociolinguist </a:t>
            </a:r>
            <a:r>
              <a:rPr lang="en-US" dirty="0">
                <a:hlinkClick r:id="rId5" tooltip="William Labov"/>
              </a:rPr>
              <a:t>William </a:t>
            </a:r>
            <a:r>
              <a:rPr lang="en-US" dirty="0" err="1">
                <a:hlinkClick r:id="rId5" tooltip="William Labov"/>
              </a:rPr>
              <a:t>Labov</a:t>
            </a:r>
            <a:r>
              <a:rPr lang="en-US" dirty="0"/>
              <a:t> recorded the change in </a:t>
            </a:r>
            <a:r>
              <a:rPr lang="en-US" dirty="0">
                <a:hlinkClick r:id="rId6" tooltip="Pronunciation"/>
              </a:rPr>
              <a:t>pronunciation</a:t>
            </a:r>
            <a:r>
              <a:rPr lang="en-US" dirty="0"/>
              <a:t> in a relatively short period in the American resort of </a:t>
            </a:r>
            <a:r>
              <a:rPr lang="en-US" dirty="0">
                <a:hlinkClick r:id="rId7" tooltip="Martha's Vineyard"/>
              </a:rPr>
              <a:t>Martha's Vineyard</a:t>
            </a:r>
            <a:r>
              <a:rPr lang="en-US" dirty="0"/>
              <a:t> and showed how this resulted from social tensions and processes.</a:t>
            </a:r>
            <a:r>
              <a:rPr lang="en-US" baseline="30000" dirty="0">
                <a:hlinkClick r:id="rId8"/>
              </a:rPr>
              <a:t>[14]</a:t>
            </a:r>
            <a:r>
              <a:rPr lang="en-US" dirty="0"/>
              <a:t> Even in the relatively short time that broadcast media have recorded their work, one can observe the difference between the </a:t>
            </a:r>
            <a:r>
              <a:rPr lang="en-US" dirty="0">
                <a:hlinkClick r:id="rId9" tooltip="Received pronunciation"/>
              </a:rPr>
              <a:t>pronunciation</a:t>
            </a:r>
            <a:r>
              <a:rPr lang="en-US" dirty="0"/>
              <a:t> of the newsreaders of the 1940s and the 1950s and the pronunciation of today. The greater acceptance and </a:t>
            </a:r>
            <a:r>
              <a:rPr lang="en-US" dirty="0" err="1"/>
              <a:t>fashionability</a:t>
            </a:r>
            <a:r>
              <a:rPr lang="en-US" dirty="0"/>
              <a:t> of </a:t>
            </a:r>
            <a:r>
              <a:rPr lang="en-US" dirty="0">
                <a:hlinkClick r:id="rId10" tooltip="Regional accents"/>
              </a:rPr>
              <a:t>regional accents</a:t>
            </a:r>
            <a:r>
              <a:rPr lang="en-US" dirty="0"/>
              <a:t> in media </a:t>
            </a:r>
            <a:r>
              <a:rPr lang="en-US" dirty="0" smtClean="0"/>
              <a:t>may</a:t>
            </a:r>
            <a:r>
              <a:rPr lang="en-US" dirty="0"/>
              <a:t> also reflect a more democratic, less formal society — compare the widespread adoption of </a:t>
            </a:r>
            <a:r>
              <a:rPr lang="en-US" dirty="0">
                <a:hlinkClick r:id="rId11" tooltip="Language policy"/>
              </a:rPr>
              <a:t>language policies</a:t>
            </a:r>
            <a:r>
              <a:rPr lang="en-US" dirty="0"/>
              <a:t>.</a:t>
            </a:r>
          </a:p>
          <a:p>
            <a:pPr marL="0" indent="0">
              <a:buNone/>
            </a:pPr>
            <a:r>
              <a:rPr lang="en-US" dirty="0"/>
              <a:t>The mapping and recording of small-scale phonological changes poses difficulties, especially as the practical technology of </a:t>
            </a:r>
            <a:r>
              <a:rPr lang="en-US" dirty="0">
                <a:hlinkClick r:id="rId12" tooltip="Sound recording and reproduction"/>
              </a:rPr>
              <a:t>sound recording</a:t>
            </a:r>
            <a:r>
              <a:rPr lang="en-US" dirty="0"/>
              <a:t> dates only from the 19th century. Written texts provide the main (indirect) evidence of how language sounds have changed over the centuries. But note </a:t>
            </a:r>
            <a:r>
              <a:rPr lang="en-US" dirty="0">
                <a:hlinkClick r:id="rId13" tooltip="Ferdinand de Saussure"/>
              </a:rPr>
              <a:t>Ferdinand de Saussure</a:t>
            </a:r>
            <a:r>
              <a:rPr lang="en-US" dirty="0"/>
              <a:t>'s work on postulating the existence and disappearance of </a:t>
            </a:r>
            <a:r>
              <a:rPr lang="en-US" dirty="0">
                <a:hlinkClick r:id="rId14" tooltip="Laryngeal theory"/>
              </a:rPr>
              <a:t>laryngeals</a:t>
            </a:r>
            <a:r>
              <a:rPr lang="en-US" dirty="0"/>
              <a:t> in </a:t>
            </a:r>
            <a:r>
              <a:rPr lang="en-US" dirty="0">
                <a:hlinkClick r:id="rId15" tooltip="Proto-Indo-European language"/>
              </a:rPr>
              <a:t>Proto-Indo-European</a:t>
            </a:r>
            <a:r>
              <a:rPr lang="en-US" dirty="0"/>
              <a:t> as an example of other methods of detecting/reconstructing sound-changes within historical linguistics. Poetic devices such as rhyme and rhythm may provide clues to previous phonological habits</a:t>
            </a:r>
            <a:r>
              <a:rPr lang="en-US" dirty="0" smtClean="0"/>
              <a:t>.</a:t>
            </a:r>
            <a:endParaRPr lang="tr-TR" dirty="0" smtClean="0"/>
          </a:p>
          <a:p>
            <a:pPr marL="0" indent="0">
              <a:buNone/>
            </a:pPr>
            <a:r>
              <a:rPr lang="tr-TR" dirty="0">
                <a:hlinkClick r:id="rId16"/>
              </a:rPr>
              <a:t>https://en.wikipedia.org/wiki/Language_change</a:t>
            </a:r>
            <a:endParaRPr lang="en-US" dirty="0"/>
          </a:p>
          <a:p>
            <a:pPr marL="0" indent="0">
              <a:buNone/>
            </a:pPr>
            <a:endParaRPr lang="en-US" dirty="0"/>
          </a:p>
          <a:p>
            <a:endParaRPr lang="tr-TR" dirty="0"/>
          </a:p>
        </p:txBody>
      </p:sp>
    </p:spTree>
    <p:extLst>
      <p:ext uri="{BB962C8B-B14F-4D97-AF65-F5344CB8AC3E}">
        <p14:creationId xmlns:p14="http://schemas.microsoft.com/office/powerpoint/2010/main" val="1666652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22011"/>
          </a:xfrm>
        </p:spPr>
        <p:txBody>
          <a:bodyPr>
            <a:normAutofit fontScale="90000"/>
          </a:bodyPr>
          <a:lstStyle/>
          <a:p>
            <a:pPr algn="ctr"/>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a:xfrm>
            <a:off x="405245" y="987137"/>
            <a:ext cx="11565081" cy="4405746"/>
          </a:xfrm>
        </p:spPr>
        <p:txBody>
          <a:bodyPr>
            <a:normAutofit/>
          </a:bodyPr>
          <a:lstStyle/>
          <a:p>
            <a:pPr marL="0" indent="0">
              <a:buNone/>
            </a:pPr>
            <a:r>
              <a:rPr lang="en-US" sz="3200" b="1" dirty="0"/>
              <a:t>Spelling </a:t>
            </a:r>
            <a:r>
              <a:rPr lang="en-US" sz="3200" b="1" dirty="0" smtClean="0"/>
              <a:t>changes</a:t>
            </a:r>
            <a:endParaRPr lang="en-US" sz="3200" b="1" dirty="0"/>
          </a:p>
          <a:p>
            <a:pPr marL="0" indent="0">
              <a:buNone/>
            </a:pPr>
            <a:r>
              <a:rPr lang="en-US" sz="3200" dirty="0" err="1"/>
              <a:t>Standardisation</a:t>
            </a:r>
            <a:r>
              <a:rPr lang="en-US" sz="3200" dirty="0"/>
              <a:t> of </a:t>
            </a:r>
            <a:r>
              <a:rPr lang="en-US" sz="3200" dirty="0">
                <a:hlinkClick r:id="rId2" tooltip="Spelling"/>
              </a:rPr>
              <a:t>spelling</a:t>
            </a:r>
            <a:r>
              <a:rPr lang="en-US" sz="3200" dirty="0"/>
              <a:t> originated centuries </a:t>
            </a:r>
            <a:r>
              <a:rPr lang="en-US" sz="3200" dirty="0" smtClean="0"/>
              <a:t>ago.</a:t>
            </a:r>
            <a:r>
              <a:rPr lang="tr-TR" sz="3200" baseline="30000" dirty="0"/>
              <a:t> </a:t>
            </a:r>
            <a:r>
              <a:rPr lang="en-US" sz="3200" dirty="0" smtClean="0"/>
              <a:t>Differences </a:t>
            </a:r>
            <a:r>
              <a:rPr lang="en-US" sz="3200" dirty="0"/>
              <a:t>in spelling often catch the eye of a reader of a text from a previous century. The pre-print era had fewer </a:t>
            </a:r>
            <a:r>
              <a:rPr lang="en-US" sz="3200" dirty="0">
                <a:hlinkClick r:id="rId3" tooltip="Literacy"/>
              </a:rPr>
              <a:t>literate</a:t>
            </a:r>
            <a:r>
              <a:rPr lang="en-US" sz="3200" dirty="0"/>
              <a:t> people: languages lacked fixed systems of orthography, and the handwritten manuscripts that survive often show words spelled according to regional pronunciation and to personal preference.</a:t>
            </a:r>
          </a:p>
          <a:p>
            <a:endParaRPr lang="tr-TR" sz="3200" dirty="0"/>
          </a:p>
        </p:txBody>
      </p:sp>
    </p:spTree>
    <p:extLst>
      <p:ext uri="{BB962C8B-B14F-4D97-AF65-F5344CB8AC3E}">
        <p14:creationId xmlns:p14="http://schemas.microsoft.com/office/powerpoint/2010/main" val="2634371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63575"/>
          </a:xfrm>
        </p:spPr>
        <p:txBody>
          <a:bodyPr>
            <a:normAutofit fontScale="90000"/>
          </a:bodyPr>
          <a:lstStyle/>
          <a:p>
            <a:pPr algn="ctr"/>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a:xfrm>
            <a:off x="446809" y="1413164"/>
            <a:ext cx="11232573" cy="4987636"/>
          </a:xfrm>
        </p:spPr>
        <p:txBody>
          <a:bodyPr>
            <a:normAutofit fontScale="70000" lnSpcReduction="20000"/>
          </a:bodyPr>
          <a:lstStyle/>
          <a:p>
            <a:pPr marL="0" indent="0">
              <a:buNone/>
            </a:pPr>
            <a:r>
              <a:rPr lang="en-US" b="1" dirty="0"/>
              <a:t>Semantic </a:t>
            </a:r>
            <a:r>
              <a:rPr lang="en-US" b="1" dirty="0" smtClean="0"/>
              <a:t>changes</a:t>
            </a:r>
            <a:endParaRPr lang="en-US" i="1" dirty="0"/>
          </a:p>
          <a:p>
            <a:pPr marL="0" indent="0">
              <a:buNone/>
            </a:pPr>
            <a:r>
              <a:rPr lang="en-US" dirty="0"/>
              <a:t>Semantic changes are shifts in the meanings of existing words. Basic types of semantic change include:</a:t>
            </a:r>
          </a:p>
          <a:p>
            <a:pPr marL="0" indent="0">
              <a:buNone/>
            </a:pPr>
            <a:r>
              <a:rPr lang="en-US" dirty="0">
                <a:hlinkClick r:id="rId2" tooltip="Pejoration"/>
              </a:rPr>
              <a:t>pejoration</a:t>
            </a:r>
            <a:r>
              <a:rPr lang="en-US" dirty="0"/>
              <a:t>, in which a term's connotations become more negative</a:t>
            </a:r>
          </a:p>
          <a:p>
            <a:pPr marL="0" indent="0">
              <a:buNone/>
            </a:pPr>
            <a:r>
              <a:rPr lang="en-US" dirty="0"/>
              <a:t>amelioration, in which a term's connotations become more positive</a:t>
            </a:r>
          </a:p>
          <a:p>
            <a:pPr marL="0" indent="0">
              <a:buNone/>
            </a:pPr>
            <a:r>
              <a:rPr lang="en-US" dirty="0"/>
              <a:t>broadening, in which a term acquires additional potential uses</a:t>
            </a:r>
          </a:p>
          <a:p>
            <a:pPr marL="0" indent="0">
              <a:buNone/>
            </a:pPr>
            <a:r>
              <a:rPr lang="en-US" dirty="0"/>
              <a:t>narrowing, in which a term's potential uses are restricted</a:t>
            </a:r>
          </a:p>
          <a:p>
            <a:pPr marL="0" indent="0">
              <a:buNone/>
            </a:pPr>
            <a:r>
              <a:rPr lang="en-US" dirty="0"/>
              <a:t>After a word enters a language, its meaning can change as through a shift in the </a:t>
            </a:r>
            <a:r>
              <a:rPr lang="en-US" dirty="0">
                <a:hlinkClick r:id="rId3" tooltip="Valence (psychology)"/>
              </a:rPr>
              <a:t>valence</a:t>
            </a:r>
            <a:r>
              <a:rPr lang="en-US" dirty="0"/>
              <a:t> of its connotations. As an example, when "villain" entered English it meant 'peasant' or 'farmhand', but acquired the connotation 'low-born' or 'scoundrel', and today only the negative use survives. Thus 'villain' has undergone </a:t>
            </a:r>
            <a:r>
              <a:rPr lang="en-US" dirty="0">
                <a:hlinkClick r:id="rId2" tooltip="Pejoration"/>
              </a:rPr>
              <a:t>pejoration</a:t>
            </a:r>
            <a:r>
              <a:rPr lang="en-US" dirty="0"/>
              <a:t>. Conversely, the word "wicked" is undergoing amelioration in colloquial contexts, shifting from its original sense of 'evil', to the much more positive one as of 2009 of 'brilliant'.</a:t>
            </a:r>
          </a:p>
          <a:p>
            <a:pPr marL="0" indent="0">
              <a:buNone/>
            </a:pPr>
            <a:r>
              <a:rPr lang="en-US" dirty="0"/>
              <a:t>Words' meanings may also change in terms of the breadth of their semantic domain. Narrowing a word limits its alternative meanings, whereas broadening associates new meanings with it. For example, "hound" (</a:t>
            </a:r>
            <a:r>
              <a:rPr lang="en-US" dirty="0">
                <a:hlinkClick r:id="rId4" tooltip="Old English"/>
              </a:rPr>
              <a:t>Old English</a:t>
            </a:r>
            <a:r>
              <a:rPr lang="en-US" dirty="0"/>
              <a:t> </a:t>
            </a:r>
            <a:r>
              <a:rPr lang="en-US" i="1" dirty="0" err="1"/>
              <a:t>hund</a:t>
            </a:r>
            <a:r>
              <a:rPr lang="en-US" dirty="0"/>
              <a:t>) once referred to any dog, whereas in modern English it denotes only a particular type of </a:t>
            </a:r>
            <a:r>
              <a:rPr lang="en-US" dirty="0">
                <a:hlinkClick r:id="rId5" tooltip="Canid"/>
              </a:rPr>
              <a:t>canid</a:t>
            </a:r>
            <a:r>
              <a:rPr lang="en-US" dirty="0"/>
              <a:t>. On the other hand, the word "dog" has been broadened from its Old English root '</a:t>
            </a:r>
            <a:r>
              <a:rPr lang="en-US" dirty="0" err="1"/>
              <a:t>dogge</a:t>
            </a:r>
            <a:r>
              <a:rPr lang="en-US" dirty="0"/>
              <a:t>', the name of a particular breed, to become the general term for all canines</a:t>
            </a:r>
            <a:r>
              <a:rPr lang="en-US" dirty="0" smtClean="0"/>
              <a:t>.</a:t>
            </a:r>
            <a:endParaRPr lang="en-US" dirty="0"/>
          </a:p>
          <a:p>
            <a:endParaRPr lang="tr-TR" dirty="0"/>
          </a:p>
        </p:txBody>
      </p:sp>
    </p:spTree>
    <p:extLst>
      <p:ext uri="{BB962C8B-B14F-4D97-AF65-F5344CB8AC3E}">
        <p14:creationId xmlns:p14="http://schemas.microsoft.com/office/powerpoint/2010/main" val="3876531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7035" y="365125"/>
            <a:ext cx="11824855" cy="985693"/>
          </a:xfrm>
        </p:spPr>
        <p:txBody>
          <a:bodyPr/>
          <a:lstStyle/>
          <a:p>
            <a:pPr algn="ctr"/>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a:xfrm>
            <a:off x="187035" y="1825625"/>
            <a:ext cx="11824855" cy="4679084"/>
          </a:xfrm>
        </p:spPr>
        <p:txBody>
          <a:bodyPr>
            <a:normAutofit fontScale="62500" lnSpcReduction="20000"/>
          </a:bodyPr>
          <a:lstStyle/>
          <a:p>
            <a:pPr marL="0" indent="0">
              <a:buNone/>
            </a:pPr>
            <a:r>
              <a:rPr lang="en-US" dirty="0"/>
              <a:t>The </a:t>
            </a:r>
            <a:r>
              <a:rPr lang="en-US" dirty="0">
                <a:hlinkClick r:id="rId2" tooltip="Sociolinguistics"/>
              </a:rPr>
              <a:t>sociolinguist</a:t>
            </a:r>
            <a:r>
              <a:rPr lang="en-US" dirty="0"/>
              <a:t> Jennifer Coates, following William </a:t>
            </a:r>
            <a:r>
              <a:rPr lang="en-US" dirty="0" err="1"/>
              <a:t>Labov</a:t>
            </a:r>
            <a:r>
              <a:rPr lang="en-US" dirty="0"/>
              <a:t>, describes linguistic change as occurring in the context of linguistic </a:t>
            </a:r>
            <a:r>
              <a:rPr lang="en-US" dirty="0">
                <a:hlinkClick r:id="rId3" tooltip="Heterogeneity"/>
              </a:rPr>
              <a:t>heterogeneity</a:t>
            </a:r>
            <a:r>
              <a:rPr lang="en-US" dirty="0"/>
              <a:t>. She explains that "[l]</a:t>
            </a:r>
            <a:r>
              <a:rPr lang="en-US" dirty="0" err="1"/>
              <a:t>inguistic</a:t>
            </a:r>
            <a:r>
              <a:rPr lang="en-US" dirty="0"/>
              <a:t> change can be said to have taken place when a new linguistic form, used by some sub-group within a speech community, is adopted by other members of that community and accepted as the norm</a:t>
            </a:r>
            <a:r>
              <a:rPr lang="en-US" dirty="0" smtClean="0"/>
              <a:t>."</a:t>
            </a:r>
            <a:endParaRPr lang="en-US" dirty="0"/>
          </a:p>
          <a:p>
            <a:pPr marL="0" indent="0">
              <a:buNone/>
            </a:pPr>
            <a:r>
              <a:rPr lang="en-US" dirty="0"/>
              <a:t>Can and Patton (2010) provide a quantitative analysis of twentieth century Turkish literature using forty novels of forty authors. Using weighted least squares regression and a sliding window approach, they show that, as time passes, words, in terms of both tokens (in text) and types (in vocabulary), have become longer. They indicate that the increase in word lengths with time can be attributed to the government-initiated language "reform" of the 20th century. This reform aimed at replacing foreign words used in Turkish, especially Arabic- and Persian-based words (since they were in majority when the reform was initiated in early 1930s), with newly coined pure Turkish neologisms created by adding suffixes to Turkish word stems (Lewis, 1999).</a:t>
            </a:r>
          </a:p>
          <a:p>
            <a:pPr marL="0" indent="0">
              <a:buNone/>
            </a:pPr>
            <a:r>
              <a:rPr lang="en-US" dirty="0"/>
              <a:t>Can and Patton (2010), based on their observations of the change of a specific word use (more specifically in newer works the preference of </a:t>
            </a:r>
            <a:r>
              <a:rPr lang="en-US" i="1" dirty="0" err="1"/>
              <a:t>ama</a:t>
            </a:r>
            <a:r>
              <a:rPr lang="en-US" dirty="0"/>
              <a:t> over </a:t>
            </a:r>
            <a:r>
              <a:rPr lang="en-US" i="1" dirty="0" err="1"/>
              <a:t>fakat</a:t>
            </a:r>
            <a:r>
              <a:rPr lang="en-US" dirty="0"/>
              <a:t>, both borrowed from Arabic and meaning 'but', and their inverse usage correlation is statistically significant), also speculate that the word length increase can influence the common word choice preferences of authors.</a:t>
            </a:r>
          </a:p>
          <a:p>
            <a:pPr marL="0" indent="0">
              <a:buNone/>
            </a:pPr>
            <a:r>
              <a:rPr lang="en-US" dirty="0" err="1"/>
              <a:t>Kadochnikov</a:t>
            </a:r>
            <a:r>
              <a:rPr lang="en-US" dirty="0"/>
              <a:t> (2016) analyzes the political and economic logic behind the development of the Russian language. Ever since the emergence of the unified Russian state in XV-XVI centuries the government played key role in standardizing the Russian language and developing its </a:t>
            </a:r>
            <a:r>
              <a:rPr lang="en-US" dirty="0">
                <a:hlinkClick r:id="rId4" tooltip="Linguistic prescription"/>
              </a:rPr>
              <a:t>prescriptive norms</a:t>
            </a:r>
            <a:r>
              <a:rPr lang="en-US" dirty="0"/>
              <a:t> with the fundamental goal of ensuring that it can be </a:t>
            </a:r>
            <a:r>
              <a:rPr lang="en-US" dirty="0" err="1"/>
              <a:t>effciently</a:t>
            </a:r>
            <a:r>
              <a:rPr lang="en-US" dirty="0"/>
              <a:t> used as a practical tool in all sorts of legal, judicial, </a:t>
            </a:r>
            <a:r>
              <a:rPr lang="en-US" dirty="0" err="1"/>
              <a:t>adimistrative</a:t>
            </a:r>
            <a:r>
              <a:rPr lang="en-US" dirty="0"/>
              <a:t> and economic affairs throughout the country.</a:t>
            </a:r>
          </a:p>
          <a:p>
            <a:endParaRPr lang="tr-TR" dirty="0"/>
          </a:p>
        </p:txBody>
      </p:sp>
    </p:spTree>
    <p:extLst>
      <p:ext uri="{BB962C8B-B14F-4D97-AF65-F5344CB8AC3E}">
        <p14:creationId xmlns:p14="http://schemas.microsoft.com/office/powerpoint/2010/main" val="24017321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p:txBody>
          <a:bodyPr/>
          <a:lstStyle/>
          <a:p>
            <a:pPr marL="0" indent="0">
              <a:buNone/>
            </a:pPr>
            <a:r>
              <a:rPr lang="en-US" b="1" dirty="0"/>
              <a:t>Syntactic </a:t>
            </a:r>
            <a:r>
              <a:rPr lang="en-US" b="1" dirty="0" smtClean="0"/>
              <a:t>change</a:t>
            </a:r>
            <a:endParaRPr lang="en-US" i="1" dirty="0"/>
          </a:p>
          <a:p>
            <a:pPr marL="0" indent="0">
              <a:buNone/>
            </a:pPr>
            <a:r>
              <a:rPr lang="en-US" dirty="0">
                <a:hlinkClick r:id="rId2" tooltip="Syntactic change"/>
              </a:rPr>
              <a:t>Syntactic change</a:t>
            </a:r>
            <a:r>
              <a:rPr lang="en-US" dirty="0"/>
              <a:t> is the evolution of the </a:t>
            </a:r>
            <a:r>
              <a:rPr lang="en-US" dirty="0">
                <a:hlinkClick r:id="rId3" tooltip="Syntax"/>
              </a:rPr>
              <a:t>syntactic</a:t>
            </a:r>
            <a:r>
              <a:rPr lang="en-US" dirty="0"/>
              <a:t> structure of a </a:t>
            </a:r>
            <a:r>
              <a:rPr lang="en-US" dirty="0">
                <a:hlinkClick r:id="rId4" tooltip="Natural language"/>
              </a:rPr>
              <a:t>natural language</a:t>
            </a:r>
            <a:r>
              <a:rPr lang="en-US" dirty="0"/>
              <a:t>.</a:t>
            </a:r>
          </a:p>
          <a:p>
            <a:pPr marL="0" indent="0">
              <a:buNone/>
            </a:pPr>
            <a:r>
              <a:rPr lang="en-US" dirty="0"/>
              <a:t>Over time, syntactic change is the greatest modifier of a particular </a:t>
            </a:r>
            <a:r>
              <a:rPr lang="en-US" dirty="0" smtClean="0"/>
              <a:t>language.</a:t>
            </a:r>
            <a:r>
              <a:rPr lang="tr-TR" baseline="30000" dirty="0"/>
              <a:t> </a:t>
            </a:r>
            <a:r>
              <a:rPr lang="en-US" dirty="0" smtClean="0"/>
              <a:t>Massive </a:t>
            </a:r>
            <a:r>
              <a:rPr lang="en-US" dirty="0"/>
              <a:t>changes – attributable either to </a:t>
            </a:r>
            <a:r>
              <a:rPr lang="en-US" dirty="0">
                <a:hlinkClick r:id="rId5" tooltip="Creolization"/>
              </a:rPr>
              <a:t>creolization</a:t>
            </a:r>
            <a:r>
              <a:rPr lang="en-US" dirty="0"/>
              <a:t> or to </a:t>
            </a:r>
            <a:r>
              <a:rPr lang="en-US" dirty="0" err="1">
                <a:hlinkClick r:id="rId6" tooltip="Relexification"/>
              </a:rPr>
              <a:t>relexification</a:t>
            </a:r>
            <a:r>
              <a:rPr lang="en-US" dirty="0"/>
              <a:t> – may occur both in syntax and in vocabulary. Syntactic change can also be purely language-internal, whether independent within the syntactic component or the eventual result of phonological or morphological </a:t>
            </a:r>
            <a:r>
              <a:rPr lang="en-US" dirty="0" smtClean="0"/>
              <a:t>change</a:t>
            </a:r>
            <a:r>
              <a:rPr lang="tr-TR" dirty="0" smtClean="0"/>
              <a:t>.</a:t>
            </a:r>
            <a:endParaRPr lang="en-US" dirty="0"/>
          </a:p>
          <a:p>
            <a:endParaRPr lang="tr-TR" dirty="0"/>
          </a:p>
        </p:txBody>
      </p:sp>
    </p:spTree>
    <p:extLst>
      <p:ext uri="{BB962C8B-B14F-4D97-AF65-F5344CB8AC3E}">
        <p14:creationId xmlns:p14="http://schemas.microsoft.com/office/powerpoint/2010/main" val="3423121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73966"/>
          </a:xfrm>
        </p:spPr>
        <p:txBody>
          <a:bodyPr>
            <a:normAutofit fontScale="90000"/>
          </a:bodyPr>
          <a:lstStyle/>
          <a:p>
            <a:pPr algn="ctr"/>
            <a:r>
              <a:rPr lang="tr-TR" b="1" dirty="0" err="1">
                <a:solidFill>
                  <a:srgbClr val="C00000"/>
                </a:solidFill>
              </a:rPr>
              <a:t>Types</a:t>
            </a:r>
            <a:r>
              <a:rPr lang="tr-TR" b="1" dirty="0">
                <a:solidFill>
                  <a:srgbClr val="C00000"/>
                </a:solidFill>
              </a:rPr>
              <a:t> of LC</a:t>
            </a:r>
            <a:endParaRPr lang="tr-TR" dirty="0"/>
          </a:p>
        </p:txBody>
      </p:sp>
      <p:sp>
        <p:nvSpPr>
          <p:cNvPr id="3" name="İçerik Yer Tutucusu 2"/>
          <p:cNvSpPr>
            <a:spLocks noGrp="1"/>
          </p:cNvSpPr>
          <p:nvPr>
            <p:ph idx="1"/>
          </p:nvPr>
        </p:nvSpPr>
        <p:spPr>
          <a:xfrm>
            <a:off x="529937" y="1236518"/>
            <a:ext cx="11294918" cy="5278582"/>
          </a:xfrm>
        </p:spPr>
        <p:txBody>
          <a:bodyPr>
            <a:normAutofit fontScale="70000" lnSpcReduction="20000"/>
          </a:bodyPr>
          <a:lstStyle/>
          <a:p>
            <a:pPr marL="0" indent="0">
              <a:buNone/>
            </a:pPr>
            <a:r>
              <a:rPr lang="en-US" dirty="0"/>
              <a:t>In </a:t>
            </a:r>
            <a:r>
              <a:rPr lang="en-US" dirty="0">
                <a:hlinkClick r:id="rId2" tooltip="Historical linguistics"/>
              </a:rPr>
              <a:t>historical linguistics</a:t>
            </a:r>
            <a:r>
              <a:rPr lang="en-US" dirty="0"/>
              <a:t> and </a:t>
            </a:r>
            <a:r>
              <a:rPr lang="en-US" dirty="0">
                <a:hlinkClick r:id="rId3" tooltip="Language change"/>
              </a:rPr>
              <a:t>language change</a:t>
            </a:r>
            <a:r>
              <a:rPr lang="en-US" dirty="0"/>
              <a:t>, </a:t>
            </a:r>
            <a:r>
              <a:rPr lang="en-US" b="1" dirty="0" err="1"/>
              <a:t>grammaticalization</a:t>
            </a:r>
            <a:r>
              <a:rPr lang="en-US" dirty="0"/>
              <a:t> (also known as </a:t>
            </a:r>
            <a:r>
              <a:rPr lang="en-US" b="1" dirty="0" err="1"/>
              <a:t>grammatization</a:t>
            </a:r>
            <a:r>
              <a:rPr lang="en-US" dirty="0"/>
              <a:t> or </a:t>
            </a:r>
            <a:r>
              <a:rPr lang="en-US" b="1" dirty="0" err="1"/>
              <a:t>grammaticization</a:t>
            </a:r>
            <a:r>
              <a:rPr lang="en-US" dirty="0"/>
              <a:t>) is a process of language change by which words representing objects and actions (i.e. </a:t>
            </a:r>
            <a:r>
              <a:rPr lang="en-US" dirty="0">
                <a:hlinkClick r:id="rId4" tooltip="Noun"/>
              </a:rPr>
              <a:t>nouns</a:t>
            </a:r>
            <a:r>
              <a:rPr lang="en-US" dirty="0"/>
              <a:t> and </a:t>
            </a:r>
            <a:r>
              <a:rPr lang="en-US" dirty="0">
                <a:hlinkClick r:id="rId5" tooltip="Verb"/>
              </a:rPr>
              <a:t>verbs</a:t>
            </a:r>
            <a:r>
              <a:rPr lang="en-US" dirty="0"/>
              <a:t>) become grammatical markers (</a:t>
            </a:r>
            <a:r>
              <a:rPr lang="en-US" dirty="0">
                <a:hlinkClick r:id="rId6" tooltip="Affix"/>
              </a:rPr>
              <a:t>affixes</a:t>
            </a:r>
            <a:r>
              <a:rPr lang="en-US" dirty="0"/>
              <a:t>, </a:t>
            </a:r>
            <a:r>
              <a:rPr lang="en-US" dirty="0">
                <a:hlinkClick r:id="rId7" tooltip="Preposition"/>
              </a:rPr>
              <a:t>prepositions</a:t>
            </a:r>
            <a:r>
              <a:rPr lang="en-US" dirty="0"/>
              <a:t>, etc.). Thus it creates new </a:t>
            </a:r>
            <a:r>
              <a:rPr lang="en-US" dirty="0">
                <a:hlinkClick r:id="rId8" tooltip="Function word"/>
              </a:rPr>
              <a:t>function words</a:t>
            </a:r>
            <a:r>
              <a:rPr lang="en-US" dirty="0"/>
              <a:t> by a process other than deriving them from existing </a:t>
            </a:r>
            <a:r>
              <a:rPr lang="en-US" dirty="0">
                <a:hlinkClick r:id="rId9" tooltip="Bound morpheme"/>
              </a:rPr>
              <a:t>bound</a:t>
            </a:r>
            <a:r>
              <a:rPr lang="en-US" dirty="0"/>
              <a:t>, </a:t>
            </a:r>
            <a:r>
              <a:rPr lang="en-US" dirty="0">
                <a:hlinkClick r:id="rId10" tooltip="Inflection"/>
              </a:rPr>
              <a:t>inflectional</a:t>
            </a:r>
            <a:r>
              <a:rPr lang="en-US" dirty="0"/>
              <a:t> constructions, instead deriving them from </a:t>
            </a:r>
            <a:r>
              <a:rPr lang="en-US" dirty="0">
                <a:hlinkClick r:id="rId11" tooltip="Content word"/>
              </a:rPr>
              <a:t>content words</a:t>
            </a:r>
            <a:r>
              <a:rPr lang="en-US" dirty="0"/>
              <a:t>. For example, the </a:t>
            </a:r>
            <a:r>
              <a:rPr lang="en-US" dirty="0">
                <a:hlinkClick r:id="rId12" tooltip="Old English"/>
              </a:rPr>
              <a:t>Old English</a:t>
            </a:r>
            <a:r>
              <a:rPr lang="en-US" dirty="0"/>
              <a:t> verb </a:t>
            </a:r>
            <a:r>
              <a:rPr lang="en-US" i="1" dirty="0" err="1"/>
              <a:t>willan</a:t>
            </a:r>
            <a:r>
              <a:rPr lang="en-US" dirty="0"/>
              <a:t> 'to want', 'to wish' has become the </a:t>
            </a:r>
            <a:r>
              <a:rPr lang="en-US" dirty="0">
                <a:hlinkClick r:id="rId13" tooltip="Modern English"/>
              </a:rPr>
              <a:t>Modern English</a:t>
            </a:r>
            <a:r>
              <a:rPr lang="en-US" dirty="0"/>
              <a:t> auxiliary verb </a:t>
            </a:r>
            <a:r>
              <a:rPr lang="en-US" i="1" dirty="0"/>
              <a:t>will</a:t>
            </a:r>
            <a:r>
              <a:rPr lang="en-US" dirty="0"/>
              <a:t>, which expresses intention or simply </a:t>
            </a:r>
            <a:r>
              <a:rPr lang="en-US" dirty="0">
                <a:hlinkClick r:id="rId14" tooltip="Future tense"/>
              </a:rPr>
              <a:t>futurity</a:t>
            </a:r>
            <a:r>
              <a:rPr lang="en-US" dirty="0"/>
              <a:t>. Some concepts are often </a:t>
            </a:r>
            <a:r>
              <a:rPr lang="en-US" dirty="0" err="1"/>
              <a:t>grammaticalized</a:t>
            </a:r>
            <a:r>
              <a:rPr lang="en-US" dirty="0"/>
              <a:t>, while others, such as </a:t>
            </a:r>
            <a:r>
              <a:rPr lang="en-US" dirty="0" err="1">
                <a:hlinkClick r:id="rId15" tooltip="Evidentiality"/>
              </a:rPr>
              <a:t>evidentiality</a:t>
            </a:r>
            <a:r>
              <a:rPr lang="en-US" dirty="0"/>
              <a:t>, are not so much.</a:t>
            </a:r>
            <a:r>
              <a:rPr lang="en-US" baseline="30000" dirty="0">
                <a:hlinkClick r:id="rId16"/>
              </a:rPr>
              <a:t>[1]</a:t>
            </a:r>
            <a:endParaRPr lang="en-US" dirty="0"/>
          </a:p>
          <a:p>
            <a:pPr marL="0" indent="0">
              <a:buNone/>
            </a:pPr>
            <a:r>
              <a:rPr lang="en-US" dirty="0"/>
              <a:t>For an understanding of this process, a distinction needs to be made between </a:t>
            </a:r>
            <a:r>
              <a:rPr lang="en-US" dirty="0">
                <a:hlinkClick r:id="rId17" tooltip="Lexical items"/>
              </a:rPr>
              <a:t>lexical items</a:t>
            </a:r>
            <a:r>
              <a:rPr lang="en-US" dirty="0"/>
              <a:t>, or content words, which carry specific lexical meaning, and grammatical items, or function words, with little or no lexical meaning, which serve to express grammatical relationships between the different words in an utterance. </a:t>
            </a:r>
            <a:r>
              <a:rPr lang="en-US" dirty="0" err="1"/>
              <a:t>Grammaticalization</a:t>
            </a:r>
            <a:r>
              <a:rPr lang="en-US" dirty="0"/>
              <a:t> has been defined as "the change whereby lexical items and constructions come in certain linguistic contexts to serve grammatical functions, and, once </a:t>
            </a:r>
            <a:r>
              <a:rPr lang="en-US" dirty="0" err="1"/>
              <a:t>grammaticalized</a:t>
            </a:r>
            <a:r>
              <a:rPr lang="en-US" dirty="0"/>
              <a:t>, continue to develop new grammatical functions</a:t>
            </a:r>
            <a:r>
              <a:rPr lang="en-US" dirty="0" smtClean="0"/>
              <a:t>".</a:t>
            </a:r>
            <a:r>
              <a:rPr lang="tr-TR" baseline="30000" dirty="0"/>
              <a:t> </a:t>
            </a:r>
            <a:r>
              <a:rPr lang="en-US" dirty="0" smtClean="0"/>
              <a:t>Simply </a:t>
            </a:r>
            <a:r>
              <a:rPr lang="en-US" dirty="0"/>
              <a:t>put, </a:t>
            </a:r>
            <a:r>
              <a:rPr lang="en-US" dirty="0" err="1"/>
              <a:t>grammaticalization</a:t>
            </a:r>
            <a:r>
              <a:rPr lang="en-US" dirty="0"/>
              <a:t> is the process in which a </a:t>
            </a:r>
            <a:r>
              <a:rPr lang="en-US" dirty="0">
                <a:hlinkClick r:id="rId18" tooltip="Lexical word"/>
              </a:rPr>
              <a:t>lexical word</a:t>
            </a:r>
            <a:r>
              <a:rPr lang="en-US" dirty="0"/>
              <a:t> or a word cluster loses some or all of its lexical meaning and starts to fulfil a more grammatical function. Where </a:t>
            </a:r>
            <a:r>
              <a:rPr lang="en-US" dirty="0" err="1"/>
              <a:t>grammaticalization</a:t>
            </a:r>
            <a:r>
              <a:rPr lang="en-US" dirty="0"/>
              <a:t> takes place, nouns and verbs which carry certain lexical meaning develop over time into grammatical items such as </a:t>
            </a:r>
            <a:r>
              <a:rPr lang="en-US" dirty="0">
                <a:hlinkClick r:id="rId19" tooltip="Auxiliary verb"/>
              </a:rPr>
              <a:t>auxiliaries</a:t>
            </a:r>
            <a:r>
              <a:rPr lang="en-US" dirty="0"/>
              <a:t>, </a:t>
            </a:r>
            <a:r>
              <a:rPr lang="en-US" dirty="0">
                <a:hlinkClick r:id="rId20" tooltip="Marker (linguistics)"/>
              </a:rPr>
              <a:t>case markers</a:t>
            </a:r>
            <a:r>
              <a:rPr lang="en-US" dirty="0"/>
              <a:t>, inflections, and </a:t>
            </a:r>
            <a:r>
              <a:rPr lang="en-US" dirty="0">
                <a:hlinkClick r:id="rId21" tooltip="Sentence connectives"/>
              </a:rPr>
              <a:t>sentence connectives</a:t>
            </a:r>
            <a:r>
              <a:rPr lang="en-US" dirty="0"/>
              <a:t>.</a:t>
            </a:r>
          </a:p>
          <a:p>
            <a:pPr marL="0" indent="0">
              <a:buNone/>
            </a:pPr>
            <a:r>
              <a:rPr lang="en-US" dirty="0"/>
              <a:t>A well-known example of </a:t>
            </a:r>
            <a:r>
              <a:rPr lang="en-US" dirty="0" err="1"/>
              <a:t>grammaticalization</a:t>
            </a:r>
            <a:r>
              <a:rPr lang="en-US" dirty="0"/>
              <a:t> is that of the process in which the lexical cluster </a:t>
            </a:r>
            <a:r>
              <a:rPr lang="en-US" i="1" dirty="0"/>
              <a:t>let us</a:t>
            </a:r>
            <a:r>
              <a:rPr lang="en-US" dirty="0"/>
              <a:t>, for example in "let us eat", is reduced to </a:t>
            </a:r>
            <a:r>
              <a:rPr lang="en-US" i="1" dirty="0"/>
              <a:t>let's</a:t>
            </a:r>
            <a:r>
              <a:rPr lang="en-US" dirty="0"/>
              <a:t> as in "let's you and me fight". Here, the phrase has lost its lexical meaning of "allow us" and has become an auxiliary introducing a suggestion, the pronoun 'us' reduced first to a suffix and then to an unanalyzed phoneme.</a:t>
            </a:r>
          </a:p>
          <a:p>
            <a:endParaRPr lang="tr-TR" dirty="0"/>
          </a:p>
        </p:txBody>
      </p:sp>
    </p:spTree>
    <p:extLst>
      <p:ext uri="{BB962C8B-B14F-4D97-AF65-F5344CB8AC3E}">
        <p14:creationId xmlns:p14="http://schemas.microsoft.com/office/powerpoint/2010/main" val="17023339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315</Words>
  <Application>Microsoft Office PowerPoint</Application>
  <PresentationFormat>Geniş ekran</PresentationFormat>
  <Paragraphs>70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Language Change (LC)</vt:lpstr>
      <vt:lpstr>Causes of LC</vt:lpstr>
      <vt:lpstr>Types of LC</vt:lpstr>
      <vt:lpstr>Types of LC</vt:lpstr>
      <vt:lpstr>Types of LC</vt:lpstr>
      <vt:lpstr>Types of LC</vt:lpstr>
      <vt:lpstr>Types of LC</vt:lpstr>
      <vt:lpstr>Types of LC</vt:lpstr>
      <vt:lpstr>Types of LC</vt:lpstr>
      <vt:lpstr>Types of LC</vt:lpstr>
      <vt:lpstr>Types of LC</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Hafta14</dc:title>
  <dc:creator>MUSTAFA GÜLEÇ</dc:creator>
  <cp:lastModifiedBy>Mustafa Güleç</cp:lastModifiedBy>
  <cp:revision>22</cp:revision>
  <dcterms:created xsi:type="dcterms:W3CDTF">2018-02-22T10:18:44Z</dcterms:created>
  <dcterms:modified xsi:type="dcterms:W3CDTF">2020-02-07T17:16:27Z</dcterms:modified>
</cp:coreProperties>
</file>