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5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BAC7A9E-9F00-41C7-9CAE-FFE284C1481E}"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2613487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AC7A9E-9F00-41C7-9CAE-FFE284C1481E}"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74028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AC7A9E-9F00-41C7-9CAE-FFE284C1481E}"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219851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BAC7A9E-9F00-41C7-9CAE-FFE284C1481E}"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1536923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BAC7A9E-9F00-41C7-9CAE-FFE284C1481E}"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428185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BAC7A9E-9F00-41C7-9CAE-FFE284C1481E}"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344380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BAC7A9E-9F00-41C7-9CAE-FFE284C1481E}"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210821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BAC7A9E-9F00-41C7-9CAE-FFE284C1481E}"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320673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BAC7A9E-9F00-41C7-9CAE-FFE284C1481E}"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758807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BAC7A9E-9F00-41C7-9CAE-FFE284C1481E}"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697311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BAC7A9E-9F00-41C7-9CAE-FFE284C1481E}"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E6AF37-334D-4052-8878-B1B17C491485}" type="slidenum">
              <a:rPr lang="tr-TR" smtClean="0"/>
              <a:t>‹#›</a:t>
            </a:fld>
            <a:endParaRPr lang="tr-TR"/>
          </a:p>
        </p:txBody>
      </p:sp>
    </p:spTree>
    <p:extLst>
      <p:ext uri="{BB962C8B-B14F-4D97-AF65-F5344CB8AC3E}">
        <p14:creationId xmlns:p14="http://schemas.microsoft.com/office/powerpoint/2010/main" val="217856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C7A9E-9F00-41C7-9CAE-FFE284C1481E}"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6AF37-334D-4052-8878-B1B17C491485}" type="slidenum">
              <a:rPr lang="tr-TR" smtClean="0"/>
              <a:t>‹#›</a:t>
            </a:fld>
            <a:endParaRPr lang="tr-TR"/>
          </a:p>
        </p:txBody>
      </p:sp>
    </p:spTree>
    <p:extLst>
      <p:ext uri="{BB962C8B-B14F-4D97-AF65-F5344CB8AC3E}">
        <p14:creationId xmlns:p14="http://schemas.microsoft.com/office/powerpoint/2010/main" val="2908055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marL="484632" indent="0" fontAlgn="auto">
              <a:spcAft>
                <a:spcPts val="0"/>
              </a:spcAft>
              <a:defRPr/>
            </a:pPr>
            <a:r>
              <a:rPr lang="tr-TR" b="1">
                <a:solidFill>
                  <a:schemeClr val="tx1"/>
                </a:solidFill>
              </a:rPr>
              <a:t>TÜRK EĞİTİM SİSTEMİ ve OKUL YÖNETİMİ</a:t>
            </a:r>
          </a:p>
        </p:txBody>
      </p:sp>
      <p:sp>
        <p:nvSpPr>
          <p:cNvPr id="921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59C3272-A65B-4E3C-88A6-F180352C91BF}" type="slidenum">
              <a:rPr lang="tr-TR">
                <a:solidFill>
                  <a:srgbClr val="FFFFFF"/>
                </a:solidFill>
              </a:rPr>
              <a:pPr eaLnBrk="1" hangingPunct="1"/>
              <a:t>1</a:t>
            </a:fld>
            <a:endParaRPr lang="tr-TR">
              <a:solidFill>
                <a:srgbClr val="FFFFFF"/>
              </a:solidFill>
            </a:endParaRPr>
          </a:p>
        </p:txBody>
      </p:sp>
      <p:sp>
        <p:nvSpPr>
          <p:cNvPr id="922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rIns="9144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dirty="0" smtClean="0"/>
              <a:t>Prof. </a:t>
            </a:r>
            <a:r>
              <a:rPr lang="tr-TR" dirty="0"/>
              <a:t>Dr. Semiyha TUNCEL</a:t>
            </a:r>
          </a:p>
        </p:txBody>
      </p:sp>
    </p:spTree>
    <p:extLst>
      <p:ext uri="{BB962C8B-B14F-4D97-AF65-F5344CB8AC3E}">
        <p14:creationId xmlns:p14="http://schemas.microsoft.com/office/powerpoint/2010/main" val="4107298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250825" y="1700213"/>
            <a:ext cx="8448675" cy="3046412"/>
          </a:xfrm>
          <a:prstGeom prst="rect">
            <a:avLst/>
          </a:prstGeom>
          <a:solidFill>
            <a:srgbClr val="FFFF66"/>
          </a:solidFill>
          <a:ln w="9525">
            <a:noFill/>
            <a:miter lim="800000"/>
            <a:headEnd/>
            <a:tailEnd/>
          </a:ln>
          <a:effectLst/>
        </p:spPr>
        <p:txBody>
          <a:bodyPr>
            <a:spAutoFit/>
          </a:bodyPr>
          <a:lstStyle/>
          <a:p>
            <a:pPr eaLnBrk="0" hangingPunct="0">
              <a:defRPr/>
            </a:pPr>
            <a:r>
              <a:rPr lang="tr-TR" sz="2400" b="1" dirty="0">
                <a:solidFill>
                  <a:schemeClr val="accent1">
                    <a:lumMod val="50000"/>
                  </a:schemeClr>
                </a:solidFill>
                <a:latin typeface="Times New Roman" pitchFamily="18" charset="0"/>
              </a:rPr>
              <a:t>Katılımcı yönetim modeli</a:t>
            </a:r>
          </a:p>
          <a:p>
            <a:pPr eaLnBrk="0" hangingPunct="0">
              <a:defRPr/>
            </a:pPr>
            <a:endParaRPr lang="tr-TR" sz="2400" b="1" dirty="0">
              <a:solidFill>
                <a:schemeClr val="accent1">
                  <a:lumMod val="50000"/>
                </a:schemeClr>
              </a:solidFill>
              <a:latin typeface="Times New Roman" pitchFamily="18" charset="0"/>
            </a:endParaRPr>
          </a:p>
          <a:p>
            <a:pPr eaLnBrk="0" hangingPunct="0">
              <a:defRPr/>
            </a:pPr>
            <a:r>
              <a:rPr lang="tr-TR" sz="2400" b="1" dirty="0">
                <a:solidFill>
                  <a:schemeClr val="accent1">
                    <a:lumMod val="50000"/>
                  </a:schemeClr>
                </a:solidFill>
                <a:latin typeface="Times New Roman" pitchFamily="18" charset="0"/>
              </a:rPr>
              <a:t>Katılımcı yönetim</a:t>
            </a:r>
            <a:r>
              <a:rPr lang="tr-TR" sz="2400" dirty="0">
                <a:solidFill>
                  <a:schemeClr val="accent1">
                    <a:lumMod val="50000"/>
                  </a:schemeClr>
                </a:solidFill>
                <a:latin typeface="Times New Roman" pitchFamily="18" charset="0"/>
              </a:rPr>
              <a:t> geleneksel bürokratik modele bir ilavedir. </a:t>
            </a:r>
            <a:r>
              <a:rPr lang="tr-TR" sz="2400" b="1" dirty="0" err="1">
                <a:solidFill>
                  <a:schemeClr val="accent1">
                    <a:lumMod val="50000"/>
                  </a:schemeClr>
                </a:solidFill>
                <a:latin typeface="Times New Roman" pitchFamily="18" charset="0"/>
              </a:rPr>
              <a:t>İşgörenin</a:t>
            </a:r>
            <a:r>
              <a:rPr lang="tr-TR" sz="2400" dirty="0">
                <a:solidFill>
                  <a:schemeClr val="accent1">
                    <a:lumMod val="50000"/>
                  </a:schemeClr>
                </a:solidFill>
                <a:latin typeface="Times New Roman" pitchFamily="18" charset="0"/>
              </a:rPr>
              <a:t> (memur, çalışanlar)</a:t>
            </a:r>
            <a:r>
              <a:rPr lang="tr-TR" sz="2400" b="1" dirty="0">
                <a:solidFill>
                  <a:schemeClr val="accent1">
                    <a:lumMod val="50000"/>
                  </a:schemeClr>
                </a:solidFill>
                <a:latin typeface="Times New Roman" pitchFamily="18" charset="0"/>
              </a:rPr>
              <a:t> morali</a:t>
            </a:r>
            <a:r>
              <a:rPr lang="tr-TR" sz="2400" dirty="0">
                <a:solidFill>
                  <a:schemeClr val="accent1">
                    <a:lumMod val="50000"/>
                  </a:schemeClr>
                </a:solidFill>
                <a:latin typeface="Times New Roman" pitchFamily="18" charset="0"/>
              </a:rPr>
              <a:t> ve </a:t>
            </a:r>
            <a:r>
              <a:rPr lang="tr-TR" sz="2400" b="1" dirty="0">
                <a:solidFill>
                  <a:schemeClr val="accent1">
                    <a:lumMod val="50000"/>
                  </a:schemeClr>
                </a:solidFill>
                <a:latin typeface="Times New Roman" pitchFamily="18" charset="0"/>
              </a:rPr>
              <a:t>iş doyumuna</a:t>
            </a:r>
            <a:r>
              <a:rPr lang="tr-TR" sz="2400" dirty="0">
                <a:solidFill>
                  <a:schemeClr val="accent1">
                    <a:lumMod val="50000"/>
                  </a:schemeClr>
                </a:solidFill>
                <a:latin typeface="Times New Roman" pitchFamily="18" charset="0"/>
              </a:rPr>
              <a:t> çok özen gösterir. Katılımcı yönetim </a:t>
            </a:r>
            <a:r>
              <a:rPr lang="tr-TR" sz="2400" dirty="0" err="1">
                <a:solidFill>
                  <a:schemeClr val="accent1">
                    <a:lumMod val="50000"/>
                  </a:schemeClr>
                </a:solidFill>
                <a:latin typeface="Times New Roman" pitchFamily="18" charset="0"/>
              </a:rPr>
              <a:t>işgörenlerin</a:t>
            </a:r>
            <a:r>
              <a:rPr lang="tr-TR" sz="2400" dirty="0">
                <a:solidFill>
                  <a:schemeClr val="accent1">
                    <a:lumMod val="50000"/>
                  </a:schemeClr>
                </a:solidFill>
                <a:latin typeface="Times New Roman" pitchFamily="18" charset="0"/>
              </a:rPr>
              <a:t> güdülenmesi ve bu amaçla bir örgüt kurulmasını vurgular. Örgüt, karar verme süreçlerine </a:t>
            </a:r>
            <a:r>
              <a:rPr lang="tr-TR" sz="2400" dirty="0" err="1">
                <a:solidFill>
                  <a:schemeClr val="accent1">
                    <a:lumMod val="50000"/>
                  </a:schemeClr>
                </a:solidFill>
                <a:latin typeface="Times New Roman" pitchFamily="18" charset="0"/>
              </a:rPr>
              <a:t>işgörenleri</a:t>
            </a:r>
            <a:r>
              <a:rPr lang="tr-TR" sz="2400" dirty="0">
                <a:solidFill>
                  <a:schemeClr val="accent1">
                    <a:lumMod val="50000"/>
                  </a:schemeClr>
                </a:solidFill>
                <a:latin typeface="Times New Roman" pitchFamily="18" charset="0"/>
              </a:rPr>
              <a:t> de katarak hem işverenlerin hem de örgütün ihtiyaçlarına cevap vermek üzere yapılandırılmıştır</a:t>
            </a:r>
            <a:r>
              <a:rPr lang="tr-TR" sz="2400" dirty="0">
                <a:latin typeface="Times New Roman" pitchFamily="18" charset="0"/>
              </a:rPr>
              <a:t>. </a:t>
            </a:r>
          </a:p>
        </p:txBody>
      </p:sp>
      <p:sp>
        <p:nvSpPr>
          <p:cNvPr id="7168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A0C3B8A6-7B70-4352-9B98-BC0EF4341C61}" type="slidenum">
              <a:rPr lang="tr-TR"/>
              <a:pPr eaLnBrk="1" hangingPunct="1"/>
              <a:t>2</a:t>
            </a:fld>
            <a:endParaRPr lang="tr-TR"/>
          </a:p>
        </p:txBody>
      </p:sp>
      <p:sp>
        <p:nvSpPr>
          <p:cNvPr id="7168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529266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p:cNvSpPr txBox="1">
            <a:spLocks noChangeArrowheads="1"/>
          </p:cNvSpPr>
          <p:nvPr/>
        </p:nvSpPr>
        <p:spPr bwMode="auto">
          <a:xfrm>
            <a:off x="323850" y="404813"/>
            <a:ext cx="8153400" cy="5213350"/>
          </a:xfrm>
          <a:prstGeom prst="rect">
            <a:avLst/>
          </a:prstGeom>
          <a:solidFill>
            <a:srgbClr val="00FF00"/>
          </a:solidFill>
          <a:ln w="9525">
            <a:solidFill>
              <a:schemeClr val="tx1"/>
            </a:solidFill>
            <a:miter lim="800000"/>
            <a:headEnd/>
            <a:tailEnd/>
          </a:ln>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b="1">
                <a:latin typeface="Times New Roman" pitchFamily="18" charset="0"/>
              </a:rPr>
              <a:t>Alternatif örgüt modeli</a:t>
            </a:r>
          </a:p>
          <a:p>
            <a:endParaRPr lang="tr-TR" sz="2400" b="1">
              <a:latin typeface="Times New Roman" pitchFamily="18" charset="0"/>
            </a:endParaRPr>
          </a:p>
          <a:p>
            <a:r>
              <a:rPr lang="tr-TR" sz="2400" b="1">
                <a:latin typeface="Times New Roman" pitchFamily="18" charset="0"/>
              </a:rPr>
              <a:t>Sistem 4 örgütü</a:t>
            </a:r>
            <a:endParaRPr lang="tr-TR" sz="2400">
              <a:latin typeface="Times New Roman" pitchFamily="18" charset="0"/>
            </a:endParaRPr>
          </a:p>
          <a:p>
            <a:endParaRPr lang="tr-TR" sz="2400">
              <a:latin typeface="Times New Roman" pitchFamily="18" charset="0"/>
            </a:endParaRPr>
          </a:p>
          <a:p>
            <a:r>
              <a:rPr lang="tr-TR" sz="2400">
                <a:latin typeface="Times New Roman" pitchFamily="18" charset="0"/>
              </a:rPr>
              <a:t>Bir örgüt içinde geleneksel yönetim yapılarıyla işgören gruplarından oluşan topluluğun elinde tuttuğu güç arasında </a:t>
            </a:r>
            <a:r>
              <a:rPr lang="tr-TR" sz="2400" b="1">
                <a:latin typeface="Times New Roman" pitchFamily="18" charset="0"/>
              </a:rPr>
              <a:t>gerginlik </a:t>
            </a:r>
            <a:r>
              <a:rPr lang="tr-TR" sz="2400">
                <a:latin typeface="Times New Roman" pitchFamily="18" charset="0"/>
              </a:rPr>
              <a:t>oluşur. Bu gerginliği ele almak için bir örgütsel model önerilmiştir. Bu modele </a:t>
            </a:r>
            <a:r>
              <a:rPr lang="tr-TR" sz="2400" b="1">
                <a:latin typeface="Times New Roman" pitchFamily="18" charset="0"/>
              </a:rPr>
              <a:t>Sistem 4</a:t>
            </a:r>
            <a:r>
              <a:rPr lang="tr-TR" sz="2400">
                <a:latin typeface="Times New Roman" pitchFamily="18" charset="0"/>
              </a:rPr>
              <a:t> denir. </a:t>
            </a:r>
          </a:p>
          <a:p>
            <a:endParaRPr lang="tr-TR" sz="2400">
              <a:latin typeface="Times New Roman" pitchFamily="18" charset="0"/>
            </a:endParaRPr>
          </a:p>
          <a:p>
            <a:r>
              <a:rPr lang="tr-TR" sz="2400">
                <a:latin typeface="Times New Roman" pitchFamily="18" charset="0"/>
              </a:rPr>
              <a:t>Bu modelin varsayımı örgütsel örüntüsünün üç temel kavramını içerme derecesine göre örgüt optimal derecede etkin olur:</a:t>
            </a:r>
          </a:p>
          <a:p>
            <a:pPr>
              <a:buFontTx/>
              <a:buChar char="•"/>
            </a:pPr>
            <a:r>
              <a:rPr lang="tr-TR" sz="2400">
                <a:latin typeface="Times New Roman" pitchFamily="18" charset="0"/>
              </a:rPr>
              <a:t>örgütsel üyeler arasındaki destekleyici ilişkiler ilkesi</a:t>
            </a:r>
          </a:p>
          <a:p>
            <a:pPr>
              <a:buFontTx/>
              <a:buChar char="•"/>
            </a:pPr>
            <a:r>
              <a:rPr lang="tr-TR" sz="2400">
                <a:latin typeface="Times New Roman" pitchFamily="18" charset="0"/>
              </a:rPr>
              <a:t>grupla karar verme</a:t>
            </a:r>
          </a:p>
          <a:p>
            <a:pPr>
              <a:buFontTx/>
              <a:buChar char="•"/>
            </a:pPr>
            <a:r>
              <a:rPr lang="tr-TR" sz="2400">
                <a:latin typeface="Times New Roman" pitchFamily="18" charset="0"/>
              </a:rPr>
              <a:t>yüksek performans çalışma normları</a:t>
            </a:r>
          </a:p>
        </p:txBody>
      </p:sp>
      <p:sp>
        <p:nvSpPr>
          <p:cNvPr id="7270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5E71D9F3-245F-47A6-ABEA-3A028E5077DD}" type="slidenum">
              <a:rPr lang="tr-TR"/>
              <a:pPr eaLnBrk="1" hangingPunct="1"/>
              <a:t>3</a:t>
            </a:fld>
            <a:endParaRPr lang="tr-TR"/>
          </a:p>
        </p:txBody>
      </p:sp>
      <p:sp>
        <p:nvSpPr>
          <p:cNvPr id="72708"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2593096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179388" y="1268413"/>
            <a:ext cx="8715375" cy="4117975"/>
          </a:xfrm>
          <a:prstGeom prst="rect">
            <a:avLst/>
          </a:prstGeom>
          <a:solidFill>
            <a:schemeClr val="hlink"/>
          </a:solidFill>
          <a:ln w="9525">
            <a:solidFill>
              <a:schemeClr val="tx1"/>
            </a:solidFill>
            <a:miter lim="800000"/>
            <a:headEnd/>
            <a:tailEnd/>
          </a:ln>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b="1">
                <a:latin typeface="Times New Roman" pitchFamily="18" charset="0"/>
              </a:rPr>
              <a:t>Örgüt geliştirme</a:t>
            </a:r>
          </a:p>
          <a:p>
            <a:endParaRPr lang="tr-TR" sz="2400" b="1">
              <a:latin typeface="Times New Roman" pitchFamily="18" charset="0"/>
            </a:endParaRPr>
          </a:p>
          <a:p>
            <a:r>
              <a:rPr lang="tr-TR" sz="2400" b="1">
                <a:latin typeface="Times New Roman" pitchFamily="18" charset="0"/>
              </a:rPr>
              <a:t>Örgüt geliştirme</a:t>
            </a:r>
            <a:r>
              <a:rPr lang="tr-TR" sz="2400">
                <a:latin typeface="Times New Roman" pitchFamily="18" charset="0"/>
              </a:rPr>
              <a:t> </a:t>
            </a:r>
            <a:r>
              <a:rPr lang="tr-TR" sz="2400" b="1">
                <a:latin typeface="Times New Roman" pitchFamily="18" charset="0"/>
              </a:rPr>
              <a:t>nin temel amacı okulun kendi sorunlarını çözebilecek sürekli bir kapasiteyi sağlamasıdır</a:t>
            </a:r>
            <a:r>
              <a:rPr lang="tr-TR" sz="2400">
                <a:latin typeface="Times New Roman" pitchFamily="18" charset="0"/>
              </a:rPr>
              <a:t>. </a:t>
            </a:r>
            <a:r>
              <a:rPr lang="tr-TR" sz="2400" b="1">
                <a:latin typeface="Times New Roman" pitchFamily="18" charset="0"/>
              </a:rPr>
              <a:t>Örgüt geliştirme</a:t>
            </a:r>
            <a:r>
              <a:rPr lang="tr-TR" sz="2400">
                <a:latin typeface="Times New Roman" pitchFamily="18" charset="0"/>
              </a:rPr>
              <a:t> okulu çevresini kontrol eder ve bu çevreden gelen gelen girdileri kontrol etmek için eyleme geçer. Sorun çözen okul kaynaklarını, fikirlerini ve enerjisini bulur, sürdürür ve kullanır. Bir örgüt olarak gereksinimi olan becerilerin bilincindedir ve gerekli olduğu zaman bunları geliştirmek için gerekli olan adımları atar. Dönem dönem amaçlarını gözden geçirir,  kapasitesine ve durumlara uyması için onları değiştirir. </a:t>
            </a:r>
          </a:p>
        </p:txBody>
      </p:sp>
      <p:sp>
        <p:nvSpPr>
          <p:cNvPr id="7373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542E265-3A1A-4FC1-B566-1010721A5793}" type="slidenum">
              <a:rPr lang="tr-TR"/>
              <a:pPr eaLnBrk="1" hangingPunct="1"/>
              <a:t>4</a:t>
            </a:fld>
            <a:endParaRPr lang="tr-TR"/>
          </a:p>
        </p:txBody>
      </p:sp>
      <p:sp>
        <p:nvSpPr>
          <p:cNvPr id="73732"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969754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240</Words>
  <Application>Microsoft Office PowerPoint</Application>
  <PresentationFormat>Ekran Gösterisi (4:3)</PresentationFormat>
  <Paragraphs>25</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TÜRK EĞİTİM SİSTEMİ ve OKUL YÖNETİMİ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 ve OKUL YÖNETİMİ</dc:title>
  <dc:creator>Öğretmenlik</dc:creator>
  <cp:lastModifiedBy>Öğretmenlik</cp:lastModifiedBy>
  <cp:revision>1</cp:revision>
  <dcterms:created xsi:type="dcterms:W3CDTF">2017-11-30T07:26:59Z</dcterms:created>
  <dcterms:modified xsi:type="dcterms:W3CDTF">2017-11-30T07:27:27Z</dcterms:modified>
</cp:coreProperties>
</file>