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casesolutions.com/banyan-tree-23946" TargetMode="External"/><Relationship Id="rId2" Type="http://schemas.openxmlformats.org/officeDocument/2006/relationships/hyperlink" Target="https://www.thecasesolutions.com/horseshoes-global-supply-chains-and-an-emerging-chinese-threat-creating-remedies-one-idea-at-a-time-6797" TargetMode="Externa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46EF-9A46-4E25-BFCD-006EC8AE45E4}"/>
              </a:ext>
            </a:extLst>
          </p:cNvPr>
          <p:cNvSpPr>
            <a:spLocks noGrp="1"/>
          </p:cNvSpPr>
          <p:nvPr>
            <p:ph type="ctrTitle"/>
          </p:nvPr>
        </p:nvSpPr>
        <p:spPr/>
        <p:txBody>
          <a:bodyPr/>
          <a:lstStyle/>
          <a:p>
            <a:pPr algn="ctr"/>
            <a:r>
              <a:rPr lang="en-US" sz="3200" b="1" dirty="0">
                <a:solidFill>
                  <a:srgbClr val="FF0000"/>
                </a:solidFill>
              </a:rPr>
              <a:t>ENS 220 Business Management </a:t>
            </a:r>
            <a:br>
              <a:rPr lang="en-US" sz="3200" b="1" dirty="0">
                <a:solidFill>
                  <a:srgbClr val="FF0000"/>
                </a:solidFill>
              </a:rPr>
            </a:br>
            <a:r>
              <a:rPr lang="en-US" sz="3200" b="1" dirty="0">
                <a:solidFill>
                  <a:srgbClr val="FF0000"/>
                </a:solidFill>
              </a:rPr>
              <a:t>Computer Engineering </a:t>
            </a:r>
            <a:br>
              <a:rPr lang="en-US" sz="1600" dirty="0">
                <a:solidFill>
                  <a:srgbClr val="FF0000"/>
                </a:solidFill>
              </a:rPr>
            </a:br>
            <a:br>
              <a:rPr lang="en-US" sz="1600" dirty="0">
                <a:solidFill>
                  <a:srgbClr val="FF0000"/>
                </a:solidFill>
              </a:rPr>
            </a:br>
            <a:br>
              <a:rPr lang="en-US" sz="1600" dirty="0">
                <a:solidFill>
                  <a:srgbClr val="FF0000"/>
                </a:solidFill>
              </a:rPr>
            </a:br>
            <a:r>
              <a:rPr lang="en-US" sz="3200" dirty="0"/>
              <a:t>McDonald’s Corporation </a:t>
            </a:r>
            <a:br>
              <a:rPr lang="en-US" sz="3200" dirty="0"/>
            </a:br>
            <a:r>
              <a:rPr lang="en-US" sz="3200" dirty="0"/>
              <a:t>in </a:t>
            </a:r>
            <a:br>
              <a:rPr lang="en-US" sz="3200" dirty="0"/>
            </a:br>
            <a:r>
              <a:rPr lang="en-US" sz="3200" dirty="0"/>
              <a:t>Emerging Markets </a:t>
            </a:r>
          </a:p>
        </p:txBody>
      </p:sp>
      <p:sp>
        <p:nvSpPr>
          <p:cNvPr id="3" name="Subtitle 2">
            <a:extLst>
              <a:ext uri="{FF2B5EF4-FFF2-40B4-BE49-F238E27FC236}">
                <a16:creationId xmlns:a16="http://schemas.microsoft.com/office/drawing/2014/main" id="{2BDC5FE5-E27C-4E54-A0BC-A1DA2D80FB24}"/>
              </a:ext>
            </a:extLst>
          </p:cNvPr>
          <p:cNvSpPr>
            <a:spLocks noGrp="1"/>
          </p:cNvSpPr>
          <p:nvPr>
            <p:ph type="subTitle" idx="1"/>
          </p:nvPr>
        </p:nvSpPr>
        <p:spPr/>
        <p:txBody>
          <a:bodyPr/>
          <a:lstStyle/>
          <a:p>
            <a:pPr algn="ctr"/>
            <a:r>
              <a:rPr lang="en-US" dirty="0"/>
              <a:t>CASE</a:t>
            </a:r>
          </a:p>
        </p:txBody>
      </p:sp>
    </p:spTree>
    <p:extLst>
      <p:ext uri="{BB962C8B-B14F-4D97-AF65-F5344CB8AC3E}">
        <p14:creationId xmlns:p14="http://schemas.microsoft.com/office/powerpoint/2010/main" val="306430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D94D-AF4E-4F8F-A715-D8278ED6A7E5}"/>
              </a:ext>
            </a:extLst>
          </p:cNvPr>
          <p:cNvSpPr>
            <a:spLocks noGrp="1"/>
          </p:cNvSpPr>
          <p:nvPr>
            <p:ph type="title"/>
          </p:nvPr>
        </p:nvSpPr>
        <p:spPr/>
        <p:txBody>
          <a:bodyPr/>
          <a:lstStyle/>
          <a:p>
            <a:r>
              <a:rPr lang="en-US" sz="2400" dirty="0"/>
              <a:t>With 30,000 outlets in 121 countries </a:t>
            </a:r>
            <a:r>
              <a:rPr lang="en-US" sz="2400" dirty="0" err="1"/>
              <a:t>McDoanlds</a:t>
            </a:r>
            <a:r>
              <a:rPr lang="en-US" sz="2400" dirty="0"/>
              <a:t> has taken an aggressive growth strategy entering into risky emerging markets riding on the economic growth of the 1990s.</a:t>
            </a:r>
            <a:br>
              <a:rPr lang="en-US" sz="2400" dirty="0"/>
            </a:br>
            <a:endParaRPr lang="en-US" sz="2400" dirty="0"/>
          </a:p>
        </p:txBody>
      </p:sp>
      <p:pic>
        <p:nvPicPr>
          <p:cNvPr id="5" name="Content Placeholder 4">
            <a:extLst>
              <a:ext uri="{FF2B5EF4-FFF2-40B4-BE49-F238E27FC236}">
                <a16:creationId xmlns:a16="http://schemas.microsoft.com/office/drawing/2014/main" id="{4C1787D5-CB42-4506-B33A-BEAE9A65ED83}"/>
              </a:ext>
            </a:extLst>
          </p:cNvPr>
          <p:cNvPicPr>
            <a:picLocks noGrp="1" noChangeAspect="1"/>
          </p:cNvPicPr>
          <p:nvPr>
            <p:ph idx="1"/>
          </p:nvPr>
        </p:nvPicPr>
        <p:blipFill>
          <a:blip r:embed="rId2"/>
          <a:stretch>
            <a:fillRect/>
          </a:stretch>
        </p:blipFill>
        <p:spPr>
          <a:xfrm>
            <a:off x="1593909" y="2052638"/>
            <a:ext cx="7625592" cy="4195762"/>
          </a:xfrm>
        </p:spPr>
      </p:pic>
    </p:spTree>
    <p:extLst>
      <p:ext uri="{BB962C8B-B14F-4D97-AF65-F5344CB8AC3E}">
        <p14:creationId xmlns:p14="http://schemas.microsoft.com/office/powerpoint/2010/main" val="355262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960D-BEE5-46B3-A4CA-2B9A3129F3CD}"/>
              </a:ext>
            </a:extLst>
          </p:cNvPr>
          <p:cNvSpPr>
            <a:spLocks noGrp="1"/>
          </p:cNvSpPr>
          <p:nvPr>
            <p:ph type="title"/>
          </p:nvPr>
        </p:nvSpPr>
        <p:spPr/>
        <p:txBody>
          <a:bodyPr/>
          <a:lstStyle/>
          <a:p>
            <a:pPr algn="ctr"/>
            <a:r>
              <a:rPr lang="en-US" dirty="0"/>
              <a:t>McDonalds, </a:t>
            </a:r>
            <a:r>
              <a:rPr lang="en-US" dirty="0" err="1"/>
              <a:t>Taksim-Istanbul,Turkey</a:t>
            </a:r>
            <a:r>
              <a:rPr lang="en-US" dirty="0"/>
              <a:t> (1986)</a:t>
            </a:r>
          </a:p>
        </p:txBody>
      </p:sp>
      <p:pic>
        <p:nvPicPr>
          <p:cNvPr id="6" name="Content Placeholder 5">
            <a:extLst>
              <a:ext uri="{FF2B5EF4-FFF2-40B4-BE49-F238E27FC236}">
                <a16:creationId xmlns:a16="http://schemas.microsoft.com/office/drawing/2014/main" id="{B5B808C3-85E0-407C-BEF4-02DEE44DC411}"/>
              </a:ext>
            </a:extLst>
          </p:cNvPr>
          <p:cNvPicPr>
            <a:picLocks noGrp="1" noChangeAspect="1"/>
          </p:cNvPicPr>
          <p:nvPr>
            <p:ph sz="half" idx="1"/>
          </p:nvPr>
        </p:nvPicPr>
        <p:blipFill>
          <a:blip r:embed="rId2"/>
          <a:stretch>
            <a:fillRect/>
          </a:stretch>
        </p:blipFill>
        <p:spPr>
          <a:xfrm>
            <a:off x="149357" y="2686049"/>
            <a:ext cx="4786041" cy="2318703"/>
          </a:xfrm>
        </p:spPr>
      </p:pic>
      <p:pic>
        <p:nvPicPr>
          <p:cNvPr id="12" name="Content Placeholder 11">
            <a:extLst>
              <a:ext uri="{FF2B5EF4-FFF2-40B4-BE49-F238E27FC236}">
                <a16:creationId xmlns:a16="http://schemas.microsoft.com/office/drawing/2014/main" id="{DC5CDEA8-4C2F-427D-AD55-45809580FDB1}"/>
              </a:ext>
            </a:extLst>
          </p:cNvPr>
          <p:cNvPicPr>
            <a:picLocks noGrp="1" noChangeAspect="1"/>
          </p:cNvPicPr>
          <p:nvPr>
            <p:ph sz="half" idx="2"/>
          </p:nvPr>
        </p:nvPicPr>
        <p:blipFill>
          <a:blip r:embed="rId3"/>
          <a:stretch>
            <a:fillRect/>
          </a:stretch>
        </p:blipFill>
        <p:spPr>
          <a:xfrm>
            <a:off x="5151139" y="2686049"/>
            <a:ext cx="5890091" cy="2318703"/>
          </a:xfrm>
        </p:spPr>
      </p:pic>
    </p:spTree>
    <p:extLst>
      <p:ext uri="{BB962C8B-B14F-4D97-AF65-F5344CB8AC3E}">
        <p14:creationId xmlns:p14="http://schemas.microsoft.com/office/powerpoint/2010/main" val="203896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CDC1-BAEE-430F-92FE-6B8612A1EBB3}"/>
              </a:ext>
            </a:extLst>
          </p:cNvPr>
          <p:cNvSpPr>
            <a:spLocks noGrp="1"/>
          </p:cNvSpPr>
          <p:nvPr>
            <p:ph type="title"/>
          </p:nvPr>
        </p:nvSpPr>
        <p:spPr/>
        <p:txBody>
          <a:bodyPr/>
          <a:lstStyle/>
          <a:p>
            <a:pPr algn="ctr"/>
            <a:r>
              <a:rPr lang="en-US" sz="4400" b="1" dirty="0">
                <a:solidFill>
                  <a:srgbClr val="FFFF00"/>
                </a:solidFill>
              </a:rPr>
              <a:t>Mc </a:t>
            </a:r>
            <a:r>
              <a:rPr lang="en-US" sz="4400" b="1" dirty="0" err="1">
                <a:solidFill>
                  <a:srgbClr val="FFFF00"/>
                </a:solidFill>
              </a:rPr>
              <a:t>Donalds</a:t>
            </a:r>
            <a:r>
              <a:rPr lang="en-US" sz="4400" b="1" dirty="0">
                <a:solidFill>
                  <a:srgbClr val="FFFF00"/>
                </a:solidFill>
              </a:rPr>
              <a:t> in Moscow</a:t>
            </a:r>
            <a:endParaRPr lang="tr-TR" sz="4400" b="1" dirty="0">
              <a:solidFill>
                <a:srgbClr val="FFFF00"/>
              </a:solidFill>
            </a:endParaRPr>
          </a:p>
        </p:txBody>
      </p:sp>
      <p:sp>
        <p:nvSpPr>
          <p:cNvPr id="3" name="Content Placeholder 2">
            <a:extLst>
              <a:ext uri="{FF2B5EF4-FFF2-40B4-BE49-F238E27FC236}">
                <a16:creationId xmlns:a16="http://schemas.microsoft.com/office/drawing/2014/main" id="{CA936C91-FBA0-4EE7-B28B-12E13584E07A}"/>
              </a:ext>
            </a:extLst>
          </p:cNvPr>
          <p:cNvSpPr>
            <a:spLocks noGrp="1"/>
          </p:cNvSpPr>
          <p:nvPr>
            <p:ph sz="half" idx="1"/>
          </p:nvPr>
        </p:nvSpPr>
        <p:spPr/>
        <p:txBody>
          <a:bodyPr/>
          <a:lstStyle/>
          <a:p>
            <a:r>
              <a:rPr lang="en-US" dirty="0"/>
              <a:t>McDonald’s opened its first restaurant in the year 1990 in Moscow that was the biggest decision in the history of the company. The idea of introducing McDonald’s in Russia was first initiated at the Montreal Olympic Games where </a:t>
            </a:r>
            <a:r>
              <a:rPr lang="en-US" dirty="0" err="1"/>
              <a:t>Cohon</a:t>
            </a:r>
            <a:r>
              <a:rPr lang="en-US" dirty="0"/>
              <a:t>, founder of the McDonald’s Russia met a group of dignitaries that belonged to the Soviet Union went into McDonald’s for snacks.</a:t>
            </a:r>
            <a:endParaRPr lang="tr-TR" dirty="0"/>
          </a:p>
        </p:txBody>
      </p:sp>
      <p:pic>
        <p:nvPicPr>
          <p:cNvPr id="6" name="Content Placeholder 5">
            <a:extLst>
              <a:ext uri="{FF2B5EF4-FFF2-40B4-BE49-F238E27FC236}">
                <a16:creationId xmlns:a16="http://schemas.microsoft.com/office/drawing/2014/main" id="{F8033EF7-9C41-4163-851E-E799A34F7447}"/>
              </a:ext>
            </a:extLst>
          </p:cNvPr>
          <p:cNvPicPr>
            <a:picLocks noGrp="1" noChangeAspect="1"/>
          </p:cNvPicPr>
          <p:nvPr>
            <p:ph sz="half" idx="2"/>
          </p:nvPr>
        </p:nvPicPr>
        <p:blipFill>
          <a:blip r:embed="rId2"/>
          <a:stretch>
            <a:fillRect/>
          </a:stretch>
        </p:blipFill>
        <p:spPr>
          <a:xfrm>
            <a:off x="5654674" y="1727201"/>
            <a:ext cx="5584825" cy="4969006"/>
          </a:xfrm>
        </p:spPr>
      </p:pic>
    </p:spTree>
    <p:extLst>
      <p:ext uri="{BB962C8B-B14F-4D97-AF65-F5344CB8AC3E}">
        <p14:creationId xmlns:p14="http://schemas.microsoft.com/office/powerpoint/2010/main" val="420314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ECE5-0B48-4C7D-ADD4-4E94521564CA}"/>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sp>
        <p:nvSpPr>
          <p:cNvPr id="3" name="Content Placeholder 2">
            <a:extLst>
              <a:ext uri="{FF2B5EF4-FFF2-40B4-BE49-F238E27FC236}">
                <a16:creationId xmlns:a16="http://schemas.microsoft.com/office/drawing/2014/main" id="{B3552D9F-FE4E-4F6F-BD29-1A0C8E802E31}"/>
              </a:ext>
            </a:extLst>
          </p:cNvPr>
          <p:cNvSpPr>
            <a:spLocks noGrp="1"/>
          </p:cNvSpPr>
          <p:nvPr>
            <p:ph sz="half" idx="1"/>
          </p:nvPr>
        </p:nvSpPr>
        <p:spPr/>
        <p:txBody>
          <a:bodyPr/>
          <a:lstStyle/>
          <a:p>
            <a:r>
              <a:rPr lang="en-US" dirty="0"/>
              <a:t>During that time in Russia there were only two types of restaurants that included formal dining rooms and small informal cafes. Moreover, the market of Russia is bigger as compared to the United State as the people of Russia are proud to eat the types of the food that McDonald’s sells.</a:t>
            </a:r>
            <a:endParaRPr lang="tr-TR" dirty="0"/>
          </a:p>
        </p:txBody>
      </p:sp>
      <p:pic>
        <p:nvPicPr>
          <p:cNvPr id="6" name="Content Placeholder 5">
            <a:extLst>
              <a:ext uri="{FF2B5EF4-FFF2-40B4-BE49-F238E27FC236}">
                <a16:creationId xmlns:a16="http://schemas.microsoft.com/office/drawing/2014/main" id="{7AAD3DCB-189F-42D3-B14E-C7A79421029F}"/>
              </a:ext>
            </a:extLst>
          </p:cNvPr>
          <p:cNvPicPr>
            <a:picLocks noGrp="1" noChangeAspect="1"/>
          </p:cNvPicPr>
          <p:nvPr>
            <p:ph sz="half" idx="2"/>
          </p:nvPr>
        </p:nvPicPr>
        <p:blipFill>
          <a:blip r:embed="rId2"/>
          <a:stretch>
            <a:fillRect/>
          </a:stretch>
        </p:blipFill>
        <p:spPr>
          <a:xfrm>
            <a:off x="5654674" y="1746445"/>
            <a:ext cx="6386560" cy="4509893"/>
          </a:xfrm>
        </p:spPr>
      </p:pic>
    </p:spTree>
    <p:extLst>
      <p:ext uri="{BB962C8B-B14F-4D97-AF65-F5344CB8AC3E}">
        <p14:creationId xmlns:p14="http://schemas.microsoft.com/office/powerpoint/2010/main" val="135209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46F0-93F3-47C2-9F91-A03C36F0BCE4}"/>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pic>
        <p:nvPicPr>
          <p:cNvPr id="6" name="Content Placeholder 5">
            <a:extLst>
              <a:ext uri="{FF2B5EF4-FFF2-40B4-BE49-F238E27FC236}">
                <a16:creationId xmlns:a16="http://schemas.microsoft.com/office/drawing/2014/main" id="{1AB8D551-ABD9-4F25-AAE0-FFB4CBC95C5E}"/>
              </a:ext>
            </a:extLst>
          </p:cNvPr>
          <p:cNvPicPr>
            <a:picLocks noGrp="1" noChangeAspect="1"/>
          </p:cNvPicPr>
          <p:nvPr>
            <p:ph sz="half" idx="1"/>
          </p:nvPr>
        </p:nvPicPr>
        <p:blipFill>
          <a:blip r:embed="rId2"/>
          <a:stretch>
            <a:fillRect/>
          </a:stretch>
        </p:blipFill>
        <p:spPr>
          <a:xfrm>
            <a:off x="646111" y="1526894"/>
            <a:ext cx="4878388" cy="4878388"/>
          </a:xfrm>
        </p:spPr>
      </p:pic>
      <p:sp>
        <p:nvSpPr>
          <p:cNvPr id="4" name="Content Placeholder 3">
            <a:extLst>
              <a:ext uri="{FF2B5EF4-FFF2-40B4-BE49-F238E27FC236}">
                <a16:creationId xmlns:a16="http://schemas.microsoft.com/office/drawing/2014/main" id="{ABECB793-F18C-4F5B-9107-A42EBAB0B20F}"/>
              </a:ext>
            </a:extLst>
          </p:cNvPr>
          <p:cNvSpPr>
            <a:spLocks noGrp="1"/>
          </p:cNvSpPr>
          <p:nvPr>
            <p:ph sz="half" idx="2"/>
          </p:nvPr>
        </p:nvSpPr>
        <p:spPr/>
        <p:txBody>
          <a:bodyPr/>
          <a:lstStyle/>
          <a:p>
            <a:r>
              <a:rPr lang="en-US" dirty="0"/>
              <a:t>McDonald’s got the approval of introducing McDonald’s in Russia in the year 1988 that included the approval of 20 restaurants to be built in Moscow and 100,000 square foot processing also to be built in a Moscow suburb. According to the deal, McDonald’s would get the hold of 49% of the ownership, whereas, 51% of the ownership would be held by Moscow city.</a:t>
            </a:r>
            <a:endParaRPr lang="tr-TR" dirty="0"/>
          </a:p>
        </p:txBody>
      </p:sp>
    </p:spTree>
    <p:extLst>
      <p:ext uri="{BB962C8B-B14F-4D97-AF65-F5344CB8AC3E}">
        <p14:creationId xmlns:p14="http://schemas.microsoft.com/office/powerpoint/2010/main" val="226918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4C0D-548F-4FAE-BE96-37387C940105}"/>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sp>
        <p:nvSpPr>
          <p:cNvPr id="3" name="Content Placeholder 2">
            <a:extLst>
              <a:ext uri="{FF2B5EF4-FFF2-40B4-BE49-F238E27FC236}">
                <a16:creationId xmlns:a16="http://schemas.microsoft.com/office/drawing/2014/main" id="{87BC7CB5-A4C4-4024-897C-6139EB1290AA}"/>
              </a:ext>
            </a:extLst>
          </p:cNvPr>
          <p:cNvSpPr>
            <a:spLocks noGrp="1"/>
          </p:cNvSpPr>
          <p:nvPr>
            <p:ph sz="half" idx="1"/>
          </p:nvPr>
        </p:nvSpPr>
        <p:spPr/>
        <p:txBody>
          <a:bodyPr/>
          <a:lstStyle/>
          <a:p>
            <a:r>
              <a:rPr lang="en-US" dirty="0"/>
              <a:t>Furthermore, McDonald’s has brought top suppliers of the </a:t>
            </a:r>
            <a:r>
              <a:rPr lang="en-US" dirty="0">
                <a:hlinkClick r:id="rId2" tooltip="company"/>
              </a:rPr>
              <a:t>company</a:t>
            </a:r>
            <a:r>
              <a:rPr lang="en-US" dirty="0"/>
              <a:t> from all around the world in order to train the soviet as the farmers of the Soviet had no concept of the food that McDonald’s </a:t>
            </a:r>
            <a:r>
              <a:rPr lang="en-US" dirty="0">
                <a:hlinkClick r:id="rId3" tooltip="made"/>
              </a:rPr>
              <a:t>made</a:t>
            </a:r>
            <a:r>
              <a:rPr lang="en-US" dirty="0"/>
              <a:t>. The company has constructed its own food production facility in order to overcome the problem of tightly control food production system within the crumbling Soviet empire.</a:t>
            </a:r>
            <a:endParaRPr lang="tr-TR" dirty="0"/>
          </a:p>
        </p:txBody>
      </p:sp>
      <p:pic>
        <p:nvPicPr>
          <p:cNvPr id="6" name="Content Placeholder 5">
            <a:extLst>
              <a:ext uri="{FF2B5EF4-FFF2-40B4-BE49-F238E27FC236}">
                <a16:creationId xmlns:a16="http://schemas.microsoft.com/office/drawing/2014/main" id="{970E4E36-898B-4566-8CCF-DEEA228CD20F}"/>
              </a:ext>
            </a:extLst>
          </p:cNvPr>
          <p:cNvPicPr>
            <a:picLocks noGrp="1" noChangeAspect="1"/>
          </p:cNvPicPr>
          <p:nvPr>
            <p:ph sz="half" idx="2"/>
          </p:nvPr>
        </p:nvPicPr>
        <p:blipFill>
          <a:blip r:embed="rId4"/>
          <a:stretch>
            <a:fillRect/>
          </a:stretch>
        </p:blipFill>
        <p:spPr>
          <a:xfrm>
            <a:off x="5372100" y="1994618"/>
            <a:ext cx="6603101" cy="4410664"/>
          </a:xfrm>
        </p:spPr>
      </p:pic>
    </p:spTree>
    <p:extLst>
      <p:ext uri="{BB962C8B-B14F-4D97-AF65-F5344CB8AC3E}">
        <p14:creationId xmlns:p14="http://schemas.microsoft.com/office/powerpoint/2010/main" val="363167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FBB0-30A8-45BF-8B3D-CC0E8DEB0EED}"/>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pic>
        <p:nvPicPr>
          <p:cNvPr id="6" name="Content Placeholder 5">
            <a:extLst>
              <a:ext uri="{FF2B5EF4-FFF2-40B4-BE49-F238E27FC236}">
                <a16:creationId xmlns:a16="http://schemas.microsoft.com/office/drawing/2014/main" id="{9A6F33FC-F919-4D36-94F9-29F363C84FE7}"/>
              </a:ext>
            </a:extLst>
          </p:cNvPr>
          <p:cNvPicPr>
            <a:picLocks noGrp="1" noChangeAspect="1"/>
          </p:cNvPicPr>
          <p:nvPr>
            <p:ph sz="half" idx="1"/>
          </p:nvPr>
        </p:nvPicPr>
        <p:blipFill>
          <a:blip r:embed="rId2"/>
          <a:stretch>
            <a:fillRect/>
          </a:stretch>
        </p:blipFill>
        <p:spPr>
          <a:xfrm>
            <a:off x="339783" y="2374900"/>
            <a:ext cx="5159317" cy="3107267"/>
          </a:xfrm>
        </p:spPr>
      </p:pic>
      <p:sp>
        <p:nvSpPr>
          <p:cNvPr id="4" name="Content Placeholder 3">
            <a:extLst>
              <a:ext uri="{FF2B5EF4-FFF2-40B4-BE49-F238E27FC236}">
                <a16:creationId xmlns:a16="http://schemas.microsoft.com/office/drawing/2014/main" id="{5134B9C8-B681-49AE-B55A-E1B38F5160DE}"/>
              </a:ext>
            </a:extLst>
          </p:cNvPr>
          <p:cNvSpPr>
            <a:spLocks noGrp="1"/>
          </p:cNvSpPr>
          <p:nvPr>
            <p:ph sz="half" idx="2"/>
          </p:nvPr>
        </p:nvSpPr>
        <p:spPr/>
        <p:txBody>
          <a:bodyPr/>
          <a:lstStyle/>
          <a:p>
            <a:r>
              <a:rPr lang="en-US" dirty="0"/>
              <a:t>The company has hired the employees at its restaurant in Moscow that meet the standards and values of McDonald’s. Also, McDonald’s has selected the ruble currency only because the target of the company was the Russian customers. The objective of McDonald’s was to create a Russian company, with the Russian employees, as well as Russian suppliers and Russian-sourced product.</a:t>
            </a:r>
            <a:endParaRPr lang="tr-TR" dirty="0"/>
          </a:p>
        </p:txBody>
      </p:sp>
    </p:spTree>
    <p:extLst>
      <p:ext uri="{BB962C8B-B14F-4D97-AF65-F5344CB8AC3E}">
        <p14:creationId xmlns:p14="http://schemas.microsoft.com/office/powerpoint/2010/main" val="101062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3AF5-06B1-46E8-BCA9-2B37A87CC869}"/>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sp>
        <p:nvSpPr>
          <p:cNvPr id="3" name="Content Placeholder 2">
            <a:extLst>
              <a:ext uri="{FF2B5EF4-FFF2-40B4-BE49-F238E27FC236}">
                <a16:creationId xmlns:a16="http://schemas.microsoft.com/office/drawing/2014/main" id="{A5B729F1-2574-4DA7-A286-6D6C75B5D8CC}"/>
              </a:ext>
            </a:extLst>
          </p:cNvPr>
          <p:cNvSpPr>
            <a:spLocks noGrp="1"/>
          </p:cNvSpPr>
          <p:nvPr>
            <p:ph sz="half" idx="1"/>
          </p:nvPr>
        </p:nvSpPr>
        <p:spPr/>
        <p:txBody>
          <a:bodyPr/>
          <a:lstStyle/>
          <a:p>
            <a:r>
              <a:rPr lang="en-US" dirty="0"/>
              <a:t>However, McDonald’s was greatly appreciated by the customers that were impressed by the food, atmosphere and the employees as well as with the no special privileges and only rubles polices.</a:t>
            </a:r>
            <a:endParaRPr lang="tr-TR" dirty="0"/>
          </a:p>
        </p:txBody>
      </p:sp>
      <p:pic>
        <p:nvPicPr>
          <p:cNvPr id="6" name="Content Placeholder 5">
            <a:extLst>
              <a:ext uri="{FF2B5EF4-FFF2-40B4-BE49-F238E27FC236}">
                <a16:creationId xmlns:a16="http://schemas.microsoft.com/office/drawing/2014/main" id="{98C97429-B6A3-4AAB-B07C-8797B40A089D}"/>
              </a:ext>
            </a:extLst>
          </p:cNvPr>
          <p:cNvPicPr>
            <a:picLocks noGrp="1" noChangeAspect="1"/>
          </p:cNvPicPr>
          <p:nvPr>
            <p:ph sz="half" idx="2"/>
          </p:nvPr>
        </p:nvPicPr>
        <p:blipFill>
          <a:blip r:embed="rId2"/>
          <a:stretch>
            <a:fillRect/>
          </a:stretch>
        </p:blipFill>
        <p:spPr>
          <a:xfrm>
            <a:off x="5800991" y="1853248"/>
            <a:ext cx="5744898" cy="4308673"/>
          </a:xfrm>
        </p:spPr>
      </p:pic>
    </p:spTree>
    <p:extLst>
      <p:ext uri="{BB962C8B-B14F-4D97-AF65-F5344CB8AC3E}">
        <p14:creationId xmlns:p14="http://schemas.microsoft.com/office/powerpoint/2010/main" val="1648277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TotalTime>
  <Words>427</Words>
  <Application>Microsoft Office PowerPoint</Application>
  <PresentationFormat>Widescreen</PresentationFormat>
  <Paragraphs>16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vt:lpstr>
      <vt:lpstr>ENS 220 Business Management  Computer Engineering    McDonald’s Corporation  in  Emerging Markets </vt:lpstr>
      <vt:lpstr>With 30,000 outlets in 121 countries McDoanlds has taken an aggressive growth strategy entering into risky emerging markets riding on the economic growth of the 1990s. </vt:lpstr>
      <vt:lpstr>McDonalds, Taksim-Istanbul,Turkey (1986)</vt:lpstr>
      <vt:lpstr>Mc Donalds in Moscow</vt:lpstr>
      <vt:lpstr>Mc Donalds in Moscow</vt:lpstr>
      <vt:lpstr>Mc Donalds in Moscow</vt:lpstr>
      <vt:lpstr>Mc Donalds in Moscow</vt:lpstr>
      <vt:lpstr>Mc Donalds in Moscow</vt:lpstr>
      <vt:lpstr>Mc Donalds in Moscow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McDonald’s Corporation  in  Emerging Markets</dc:title>
  <dc:creator>Ozgur</dc:creator>
  <cp:lastModifiedBy>Author 2</cp:lastModifiedBy>
  <cp:revision>5</cp:revision>
  <dcterms:created xsi:type="dcterms:W3CDTF">2018-01-21T17:51:41Z</dcterms:created>
  <dcterms:modified xsi:type="dcterms:W3CDTF">2020-05-13T09:39:38Z</dcterms:modified>
</cp:coreProperties>
</file>