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3AE4036E-4079-478B-A7F0-16F54EFFF58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F61344A-3508-40E7-BEE1-A905C74B95E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AE4036E-4079-478B-A7F0-16F54EFFF58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F61344A-3508-40E7-BEE1-A905C74B95E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AE4036E-4079-478B-A7F0-16F54EFFF58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F61344A-3508-40E7-BEE1-A905C74B95E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AE4036E-4079-478B-A7F0-16F54EFFF58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F61344A-3508-40E7-BEE1-A905C74B95E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E4036E-4079-478B-A7F0-16F54EFFF58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F61344A-3508-40E7-BEE1-A905C74B95E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3AE4036E-4079-478B-A7F0-16F54EFFF587}"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F61344A-3508-40E7-BEE1-A905C74B95E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3AE4036E-4079-478B-A7F0-16F54EFFF587}"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F61344A-3508-40E7-BEE1-A905C74B95E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3AE4036E-4079-478B-A7F0-16F54EFFF587}"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F61344A-3508-40E7-BEE1-A905C74B95E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4036E-4079-478B-A7F0-16F54EFFF587}"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F61344A-3508-40E7-BEE1-A905C74B95E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E4036E-4079-478B-A7F0-16F54EFFF587}"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F61344A-3508-40E7-BEE1-A905C74B95E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E4036E-4079-478B-A7F0-16F54EFFF587}"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F61344A-3508-40E7-BEE1-A905C74B95E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E4036E-4079-478B-A7F0-16F54EFFF587}"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61344A-3508-40E7-BEE1-A905C74B95E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MEVZUATI</a:t>
            </a:r>
            <a:endParaRPr lang="tr-TR" dirty="0"/>
          </a:p>
        </p:txBody>
      </p:sp>
      <p:sp>
        <p:nvSpPr>
          <p:cNvPr id="3" name="Subtitle 2"/>
          <p:cNvSpPr>
            <a:spLocks noGrp="1"/>
          </p:cNvSpPr>
          <p:nvPr>
            <p:ph type="subTitle" idx="1"/>
          </p:nvPr>
        </p:nvSpPr>
        <p:spPr/>
        <p:txBody>
          <a:bodyPr/>
          <a:lstStyle/>
          <a:p>
            <a:r>
              <a:rPr lang="tr-TR" dirty="0" smtClean="0"/>
              <a:t>12. HAFTA</a:t>
            </a:r>
          </a:p>
          <a:p>
            <a:r>
              <a:rPr lang="tr-TR" dirty="0" smtClean="0"/>
              <a:t>ENGELLİLERE YÖNELİK MEVZUAT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ENGELLİLERE YÖNELİK MEVZUAT</a:t>
            </a:r>
            <a:endParaRPr lang="tr-TR" dirty="0"/>
          </a:p>
        </p:txBody>
      </p:sp>
      <p:sp>
        <p:nvSpPr>
          <p:cNvPr id="3" name="Content Placeholder 2"/>
          <p:cNvSpPr>
            <a:spLocks noGrp="1"/>
          </p:cNvSpPr>
          <p:nvPr>
            <p:ph idx="1"/>
          </p:nvPr>
        </p:nvSpPr>
        <p:spPr/>
        <p:txBody>
          <a:bodyPr/>
          <a:lstStyle/>
          <a:p>
            <a:r>
              <a:rPr lang="tr-TR" dirty="0" smtClean="0"/>
              <a:t>Madde 4- (Değişik:6/2/2014-6518/64 md.)</a:t>
            </a:r>
          </a:p>
          <a:p>
            <a:r>
              <a:rPr lang="tr-TR" dirty="0" smtClean="0"/>
              <a:t> Bu Kanun kapsamında bulunan hizmetlerin yerine getirilmesinde; a) Engellilerin insan onur ve haysiyetinin dokunulmazlığı temelinde, kendi seçimlerini yapma özgürlüğünü ve bağımsızlığını kapsayacak şekilde bireysel özerkliğine saygı gösterilmesi esastır.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ENGELLİLERE YÖNELİK MEVZUAT</a:t>
            </a:r>
            <a:endParaRPr lang="tr-TR" dirty="0"/>
          </a:p>
        </p:txBody>
      </p:sp>
      <p:sp>
        <p:nvSpPr>
          <p:cNvPr id="3" name="Content Placeholder 2"/>
          <p:cNvSpPr>
            <a:spLocks noGrp="1"/>
          </p:cNvSpPr>
          <p:nvPr>
            <p:ph idx="1"/>
          </p:nvPr>
        </p:nvSpPr>
        <p:spPr/>
        <p:txBody>
          <a:bodyPr/>
          <a:lstStyle/>
          <a:p>
            <a:r>
              <a:rPr lang="tr-TR" dirty="0" smtClean="0"/>
              <a:t>b) Engelliliğe dayalı ayrımcılık yapılamaz, ayrımcılıkla mücadele engellilere yönelik politikaların temel esasıdır.</a:t>
            </a:r>
          </a:p>
          <a:p>
            <a:r>
              <a:rPr lang="tr-TR" dirty="0" smtClean="0"/>
              <a:t> c) Engellilerin tüm hak ve hizmetlerden yararlanması için fırsat eşitliğinin sağlanması esastır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ENGELLİLERE YÖNELİK MEVZUAT</a:t>
            </a:r>
            <a:endParaRPr lang="tr-TR" dirty="0"/>
          </a:p>
        </p:txBody>
      </p:sp>
      <p:sp>
        <p:nvSpPr>
          <p:cNvPr id="3" name="Content Placeholder 2"/>
          <p:cNvSpPr>
            <a:spLocks noGrp="1"/>
          </p:cNvSpPr>
          <p:nvPr>
            <p:ph idx="1"/>
          </p:nvPr>
        </p:nvSpPr>
        <p:spPr/>
        <p:txBody>
          <a:bodyPr/>
          <a:lstStyle/>
          <a:p>
            <a:r>
              <a:rPr lang="tr-TR" dirty="0" smtClean="0"/>
              <a:t>d) Engellilerin bağımsız yaşayabilmeleri ve topluma tam ve etkin katılımları için erişilebilirliğin sağlanması esastır.</a:t>
            </a:r>
          </a:p>
          <a:p>
            <a:r>
              <a:rPr lang="tr-TR" dirty="0" smtClean="0"/>
              <a:t> e) Engellilerin ve engelliliğin her tür istismarının önlenmesi esastır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ENGELLİLERE YÖNELİK MEVZUAT</a:t>
            </a:r>
            <a:endParaRPr lang="tr-TR" dirty="0"/>
          </a:p>
        </p:txBody>
      </p:sp>
      <p:sp>
        <p:nvSpPr>
          <p:cNvPr id="3" name="Content Placeholder 2"/>
          <p:cNvSpPr>
            <a:spLocks noGrp="1"/>
          </p:cNvSpPr>
          <p:nvPr>
            <p:ph idx="1"/>
          </p:nvPr>
        </p:nvSpPr>
        <p:spPr/>
        <p:txBody>
          <a:bodyPr/>
          <a:lstStyle/>
          <a:p>
            <a:r>
              <a:rPr lang="tr-TR" dirty="0" smtClean="0"/>
              <a:t>f) Engellilere yönelik hizmetlerin sunumunda aile bütünlüğünün korunması esastır. </a:t>
            </a:r>
          </a:p>
          <a:p>
            <a:r>
              <a:rPr lang="tr-TR" dirty="0" smtClean="0"/>
              <a:t>g) Engeli olan çocuklara yönelik hizmetlerde çocuğun üstün yararının gözetilmesi esastır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ENGELLİLERE YÖNELİK MEVZUAT</a:t>
            </a:r>
            <a:endParaRPr lang="tr-TR" dirty="0"/>
          </a:p>
        </p:txBody>
      </p:sp>
      <p:sp>
        <p:nvSpPr>
          <p:cNvPr id="3" name="Content Placeholder 2"/>
          <p:cNvSpPr>
            <a:spLocks noGrp="1"/>
          </p:cNvSpPr>
          <p:nvPr>
            <p:ph idx="1"/>
          </p:nvPr>
        </p:nvSpPr>
        <p:spPr/>
        <p:txBody>
          <a:bodyPr/>
          <a:lstStyle/>
          <a:p>
            <a:r>
              <a:rPr lang="tr-TR" dirty="0" smtClean="0"/>
              <a:t>. h) Engeli olan kadın ve kız çocuklarının çok yönlü ayrımcılığa maruz kalmaları önlenerek hak ve özgürlüklerden yararlanmalarının sağlanması esastır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ENGELLİLERE YÖNELİK MEVZUAT</a:t>
            </a:r>
            <a:endParaRPr lang="tr-TR" dirty="0"/>
          </a:p>
        </p:txBody>
      </p:sp>
      <p:sp>
        <p:nvSpPr>
          <p:cNvPr id="3" name="Content Placeholder 2"/>
          <p:cNvSpPr>
            <a:spLocks noGrp="1"/>
          </p:cNvSpPr>
          <p:nvPr>
            <p:ph idx="1"/>
          </p:nvPr>
        </p:nvSpPr>
        <p:spPr/>
        <p:txBody>
          <a:bodyPr/>
          <a:lstStyle/>
          <a:p>
            <a:r>
              <a:rPr lang="tr-TR" dirty="0" smtClean="0"/>
              <a:t>i) Engellilere yönelik politika oluşturma, karar alma ve hizmet sunumu süreçlerinde engellilerin, ailelerinin ve engellileri temsil eden sivil toplum kuruluşlarının katılımının sağlanması esastır.</a:t>
            </a:r>
          </a:p>
          <a:p>
            <a:r>
              <a:rPr lang="tr-TR" dirty="0" smtClean="0"/>
              <a:t> j) Engellilere yönelik mevzuat düzenlemelerinde Aile ve Sosyal Politikalar Bakanlığının görüşü alınır.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ENGELLİLERE YÖNELİK MEVZUAT</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Ayrımcılık Madde 4/A- (Ek:6/2/2014-6518/65 md.) Doğrudan ve dolaylı ayrımcılık dâhil olmak üzere engelliliğe dayalı her türlü ayrımcılık yasaktır.</a:t>
            </a:r>
          </a:p>
          <a:p>
            <a:r>
              <a:rPr lang="tr-TR" dirty="0" smtClean="0"/>
              <a:t> Eşitliği sağlamak ve ayrımcılığı ortadan kaldırmak üzere engellilere yönelik makul düzenlemelerin yapılması için gerekli tedbirler alınır. </a:t>
            </a:r>
          </a:p>
          <a:p>
            <a:r>
              <a:rPr lang="tr-TR" dirty="0" smtClean="0"/>
              <a:t>Engellilerin hak ve özgürlüklerden tam ve eşit olarak yararlanmasını sağlamaya yönelik alınacak özel tedbirler ayrımcılık olarak değerlendirilemez</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ENGELLİLERE YÖNELİK MEVZUAT</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Topluma dâhil olma </a:t>
            </a:r>
          </a:p>
          <a:p>
            <a:r>
              <a:rPr lang="tr-TR" dirty="0" smtClean="0"/>
              <a:t>Madde 4/B- (Ek:6/2/2014-6518/66 md.) Engellilerin toplumdan tecrit edilmeleri ve ayrı tutulmaları önlenir.</a:t>
            </a:r>
          </a:p>
          <a:p>
            <a:r>
              <a:rPr lang="tr-TR" dirty="0" smtClean="0"/>
              <a:t> Engellilerin diğer bireylerle eşit koşullarda bağımsız olarak toplum içinde yaşamaları esas olup, özel bir yaşama düzenine zorlanamazlar. Engellilerin topluma dâhil olmaları ve toplum içinde yaşamaları amacıyla bireysel destek hizmetleri de dâhil olmak üzere ihtiyaç duydukları toplum temelli destek hizmetlerine erişimleri sağlanır.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333</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SOSYAL HİZMET MEVZUATI</vt:lpstr>
      <vt:lpstr>ENGELLİLERE YÖNELİK MEVZUAT</vt:lpstr>
      <vt:lpstr>ENGELLİLERE YÖNELİK MEVZUAT</vt:lpstr>
      <vt:lpstr>ENGELLİLERE YÖNELİK MEVZUAT</vt:lpstr>
      <vt:lpstr>ENGELLİLERE YÖNELİK MEVZUAT</vt:lpstr>
      <vt:lpstr>ENGELLİLERE YÖNELİK MEVZUAT</vt:lpstr>
      <vt:lpstr>ENGELLİLERE YÖNELİK MEVZUAT</vt:lpstr>
      <vt:lpstr>ENGELLİLERE YÖNELİK MEVZUAT</vt:lpstr>
      <vt:lpstr>ENGELLİLERE YÖNELİK MEVZUAT</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MEVZUATI</dc:title>
  <dc:creator>Tuğba&amp;Cihan</dc:creator>
  <cp:lastModifiedBy>Tuğba&amp;Cihan</cp:lastModifiedBy>
  <cp:revision>1</cp:revision>
  <dcterms:created xsi:type="dcterms:W3CDTF">2020-05-08T08:50:50Z</dcterms:created>
  <dcterms:modified xsi:type="dcterms:W3CDTF">2020-05-08T08:54:05Z</dcterms:modified>
</cp:coreProperties>
</file>