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0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256" r:id="rId4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F9288-7B1D-448D-A7CE-370D6D74B227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940D3-48C4-4177-B1E1-B1EDA60D1EC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940D3-48C4-4177-B1E1-B1EDA60D1ECB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E8DF2-6CDB-41F6-B572-DB14A6392F8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752AF-159C-46D9-A52F-119141065E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DC7E5-D805-46B3-A8A0-F11A44D48129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48556-56C0-4732-A125-1F24EE9CF6A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İLKYARDIM İLE İLGİLİ GENEL BİLGİLER (I)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20.yüzyılın başında ilk motorlu ambulans ordu için yapılmıştır.</a:t>
            </a:r>
          </a:p>
          <a:p>
            <a:pPr eaLnBrk="1" hangingPunct="1"/>
            <a:r>
              <a:rPr lang="tr-TR" smtClean="0"/>
              <a:t>1934’ten sonra kurtarma işlemleri standart hale getirilmeye başlanmıştır.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Türkiye ‘de ilk yardımın tarihçesi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581400"/>
          </a:xfrm>
        </p:spPr>
        <p:txBody>
          <a:bodyPr/>
          <a:lstStyle/>
          <a:p>
            <a:pPr eaLnBrk="1" hangingPunct="1"/>
            <a:r>
              <a:rPr lang="tr-TR" smtClean="0"/>
              <a:t>1867’ de “Osmanlı Hilali Ahmer  Cemiyeti (Kızılay Derneği) Kurulmuştur. </a:t>
            </a:r>
          </a:p>
          <a:p>
            <a:pPr eaLnBrk="1" hangingPunct="1"/>
            <a:r>
              <a:rPr lang="tr-TR" smtClean="0"/>
              <a:t>1911’de Kızılay ilk kez İstanbul yangınında organize ilkyardım ekiplerini kurmuştur.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/>
            <a:r>
              <a:rPr lang="tr-TR" smtClean="0"/>
              <a:t>1935 yılında derneğin ismi Kızılay olarak değişmiştir.</a:t>
            </a:r>
          </a:p>
          <a:p>
            <a:pPr eaLnBrk="1" hangingPunct="1"/>
            <a:r>
              <a:rPr lang="tr-TR" smtClean="0"/>
              <a:t>1960 yılında “İlkyardım” kursları açılmıştır.</a:t>
            </a:r>
          </a:p>
          <a:p>
            <a:pPr eaLnBrk="1" hangingPunct="1"/>
            <a:r>
              <a:rPr lang="tr-TR" smtClean="0"/>
              <a:t>1972 yılında ilk Türkçe ilkyardım kitabı yazılmıştır.</a:t>
            </a:r>
          </a:p>
          <a:p>
            <a:pPr eaLnBrk="1" hangingPunct="1"/>
            <a:r>
              <a:rPr lang="tr-TR" smtClean="0"/>
              <a:t>1984 yılında ilk defa yol boyu telefon sistemi kurulur 1985 yılında Hızır Acil servisi hizmete girmiştir.</a:t>
            </a:r>
          </a:p>
          <a:p>
            <a:pPr eaLnBrk="1" hangingPunct="1"/>
            <a:r>
              <a:rPr lang="tr-TR" smtClean="0"/>
              <a:t>1993 yılında “Acil Tıp Uzmanlığı” eğitimine başlanmıştır.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İLKYARDIM GEREKTİREN DURUMLAR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4533900" cy="4114800"/>
          </a:xfrm>
        </p:spPr>
        <p:txBody>
          <a:bodyPr/>
          <a:lstStyle/>
          <a:p>
            <a:pPr marL="609600" indent="-609600" eaLnBrk="1" hangingPunct="1"/>
            <a:r>
              <a:rPr lang="tr-TR" sz="2400" smtClean="0"/>
              <a:t>Yaşamı tehlikeye düşüren herhangi bir durum (kaza) 5 bilinmeyenli denkleme benzetilebilir.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tr-TR" sz="2000" smtClean="0"/>
              <a:t>Ne zaman olacağı 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tr-TR" sz="2000" smtClean="0"/>
              <a:t>Nasıl olacağı ve nasıl gelişeceği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tr-TR" sz="2000" smtClean="0"/>
              <a:t>Nerede olacağı 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tr-TR" sz="2000" smtClean="0"/>
              <a:t>Ne şiddette ve ne kadar zararlı</a:t>
            </a:r>
          </a:p>
          <a:p>
            <a:pPr marL="1009650" lvl="1" indent="-609600" eaLnBrk="1" hangingPunct="1">
              <a:buFontTx/>
              <a:buAutoNum type="arabicPeriod"/>
            </a:pPr>
            <a:r>
              <a:rPr lang="tr-TR" sz="2000" smtClean="0"/>
              <a:t>Ne kadar kişinin zarar göreceği belli değildir</a:t>
            </a:r>
            <a:r>
              <a:rPr lang="tr-TR" smtClean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Kaza nedenleri</a:t>
            </a:r>
          </a:p>
          <a:p>
            <a:pPr lvl="1"/>
            <a:r>
              <a:rPr lang="tr-TR" sz="2000" smtClean="0"/>
              <a:t>Bilgisizlik</a:t>
            </a:r>
          </a:p>
          <a:p>
            <a:pPr lvl="1"/>
            <a:r>
              <a:rPr lang="tr-TR" sz="2000" smtClean="0"/>
              <a:t>Sorusuzluk</a:t>
            </a:r>
          </a:p>
          <a:p>
            <a:pPr lvl="1"/>
            <a:r>
              <a:rPr lang="tr-TR" sz="2000" smtClean="0"/>
              <a:t>Panik</a:t>
            </a:r>
          </a:p>
          <a:p>
            <a:pPr lvl="1"/>
            <a:r>
              <a:rPr lang="tr-TR" sz="2000" smtClean="0"/>
              <a:t>Şiddet</a:t>
            </a:r>
          </a:p>
          <a:p>
            <a:pPr lvl="1"/>
            <a:r>
              <a:rPr lang="tr-TR" sz="2000" smtClean="0"/>
              <a:t>Telaş</a:t>
            </a:r>
          </a:p>
          <a:p>
            <a:pPr lvl="1"/>
            <a:r>
              <a:rPr lang="tr-TR" sz="2000" smtClean="0"/>
              <a:t>Eğitimsizlik</a:t>
            </a:r>
          </a:p>
          <a:p>
            <a:pPr lvl="1"/>
            <a:r>
              <a:rPr lang="tr-TR" sz="2000" smtClean="0"/>
              <a:t>Heyecan</a:t>
            </a:r>
          </a:p>
          <a:p>
            <a:pPr lvl="1"/>
            <a:r>
              <a:rPr lang="tr-TR" sz="2000" smtClean="0"/>
              <a:t>Dikkatsizlik</a:t>
            </a:r>
          </a:p>
          <a:p>
            <a:pPr lvl="1"/>
            <a:r>
              <a:rPr lang="tr-TR" sz="2000" smtClean="0"/>
              <a:t>İhmalkarlık</a:t>
            </a:r>
          </a:p>
          <a:p>
            <a:pPr lvl="1"/>
            <a:r>
              <a:rPr lang="tr-TR" sz="2000" smtClean="0"/>
              <a:t>Umursamazlık</a:t>
            </a:r>
          </a:p>
          <a:p>
            <a:endParaRPr lang="tr-TR" smtClean="0"/>
          </a:p>
        </p:txBody>
      </p:sp>
      <p:pic>
        <p:nvPicPr>
          <p:cNvPr id="16388" name="Picture 5" descr="http://f.internetara.com/onbellek/12/11/01/iuuq_NV_00jnh_SL_cmphdv_SL_dpn0vqmpbet0oj_AP_bn34_SK_fljm26_NK_2_NK_gvmm_SL_kq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0200" y="1916113"/>
            <a:ext cx="4673600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marL="609600" indent="-609600" eaLnBrk="1" hangingPunct="1"/>
            <a:r>
              <a:rPr lang="tr-TR" smtClean="0"/>
              <a:t>Kazalara engel olabilmek için hedef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tr-TR" sz="3200" smtClean="0"/>
              <a:t>Kazaların önlenebilmesi  ve en aza indirilmesi için gerekli tüm önlemlerin alınması</a:t>
            </a:r>
          </a:p>
          <a:p>
            <a:pPr marL="1371600" lvl="2" indent="-457200" eaLnBrk="1" hangingPunct="1"/>
            <a:r>
              <a:rPr lang="tr-TR" sz="3200" smtClean="0"/>
              <a:t>Eğitim</a:t>
            </a:r>
          </a:p>
          <a:p>
            <a:pPr marL="1371600" lvl="2" indent="-457200" eaLnBrk="1" hangingPunct="1"/>
            <a:r>
              <a:rPr lang="tr-TR" sz="3200" smtClean="0"/>
              <a:t>Teknik koşullar</a:t>
            </a:r>
          </a:p>
          <a:p>
            <a:pPr marL="1371600" lvl="2" indent="-457200" eaLnBrk="1" hangingPunct="1"/>
            <a:r>
              <a:rPr lang="tr-TR" sz="3200" smtClean="0"/>
              <a:t>Yasal düzenlemeler</a:t>
            </a:r>
          </a:p>
          <a:p>
            <a:pPr marL="1371600" lvl="2" indent="-457200" eaLnBrk="1" hangingPunct="1"/>
            <a:r>
              <a:rPr lang="tr-TR" sz="3200" smtClean="0"/>
              <a:t>İlk ve acil yardım</a:t>
            </a:r>
          </a:p>
          <a:p>
            <a:pPr marL="990600" lvl="1" indent="-533400" eaLnBrk="1" hangingPunct="1">
              <a:buFontTx/>
              <a:buAutoNum type="arabicPeriod"/>
            </a:pPr>
            <a:r>
              <a:rPr lang="tr-TR" sz="3200" smtClean="0"/>
              <a:t>Kazazedeleri ikincil kazalardan korumak olmalıdır. </a:t>
            </a:r>
          </a:p>
          <a:p>
            <a:pPr marL="609600" indent="-609600" eaLnBrk="1" hangingPunct="1"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213"/>
            <a:ext cx="8229600" cy="4425950"/>
          </a:xfrm>
        </p:spPr>
        <p:txBody>
          <a:bodyPr/>
          <a:lstStyle/>
          <a:p>
            <a:pPr eaLnBrk="1" hangingPunct="1"/>
            <a:r>
              <a:rPr lang="tr-TR" smtClean="0"/>
              <a:t>İlkyardımı yapanlar genellikle</a:t>
            </a:r>
          </a:p>
          <a:p>
            <a:pPr lvl="1" eaLnBrk="1" hangingPunct="1"/>
            <a:r>
              <a:rPr lang="tr-TR" sz="3200" smtClean="0"/>
              <a:t>Trafik ekipleri</a:t>
            </a:r>
          </a:p>
          <a:p>
            <a:pPr lvl="1" eaLnBrk="1" hangingPunct="1"/>
            <a:r>
              <a:rPr lang="tr-TR" sz="3200" smtClean="0"/>
              <a:t>Karayolları görevlileri</a:t>
            </a:r>
          </a:p>
          <a:p>
            <a:pPr lvl="1" eaLnBrk="1" hangingPunct="1"/>
            <a:r>
              <a:rPr lang="tr-TR" sz="3200" smtClean="0"/>
              <a:t>İtfaiyeciler</a:t>
            </a:r>
          </a:p>
          <a:p>
            <a:pPr lvl="1" eaLnBrk="1" hangingPunct="1"/>
            <a:r>
              <a:rPr lang="tr-TR" sz="3200" smtClean="0"/>
              <a:t>Jandarma</a:t>
            </a:r>
          </a:p>
          <a:p>
            <a:pPr lvl="1" eaLnBrk="1" hangingPunct="1"/>
            <a:r>
              <a:rPr lang="tr-TR" sz="3200" smtClean="0"/>
              <a:t>Olay yerinde bulunan vatandaşlardır.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İLKYARDIM  NEDEN ÖNEMLİDİR</a:t>
            </a:r>
          </a:p>
        </p:txBody>
      </p:sp>
      <p:pic>
        <p:nvPicPr>
          <p:cNvPr id="19459" name="Picture 2" descr="http://www.acilveilkyardim.com/acilbakim/beyinhasar.JPG"/>
          <p:cNvPicPr>
            <a:picLocks noGrp="1" noChangeAspect="1" noChangeArrowheads="1"/>
          </p:cNvPicPr>
          <p:nvPr>
            <p:ph type="tbl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17588" y="2273300"/>
            <a:ext cx="7105650" cy="3400425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29600" cy="5403850"/>
          </a:xfrm>
        </p:spPr>
        <p:txBody>
          <a:bodyPr/>
          <a:lstStyle/>
          <a:p>
            <a:pPr eaLnBrk="1" hangingPunct="1"/>
            <a:r>
              <a:rPr lang="tr-TR" smtClean="0"/>
              <a:t>Kaza ve yaralanma durumunda uygun tıbbi girişimlerin erken dönemde başlatılması ölümlerin %20 oranında azalmasını sağlamaktadır.</a:t>
            </a:r>
          </a:p>
          <a:p>
            <a:pPr eaLnBrk="1" hangingPunct="1"/>
            <a:r>
              <a:rPr lang="tr-TR" smtClean="0"/>
              <a:t>İlk 4-6 dak  ALTIN ZAMAN olarak tanımlanmaktadır.</a:t>
            </a:r>
          </a:p>
          <a:p>
            <a:pPr eaLnBrk="1" hangingPunct="1"/>
            <a:r>
              <a:rPr lang="tr-TR" smtClean="0"/>
              <a:t>Bu zaman süresinde tam teşekküllü sağlık ekibinin ulaşamayacağı  düşünülürse hayat kurtarıcı bazı girişimlerin herkes tarafından bilinmesinin gerekliliği ortaya çıkmaktadır.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İlkyardımın öncelikli amaçları nelerdir?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Hayati tehlikeyi ortadan kaldırmak</a:t>
            </a:r>
          </a:p>
          <a:p>
            <a:pPr eaLnBrk="1" hangingPunct="1"/>
            <a:r>
              <a:rPr lang="tr-TR" smtClean="0"/>
              <a:t>Yaşamsal fonksiyonların sürdürülmesini sağlamak</a:t>
            </a:r>
          </a:p>
          <a:p>
            <a:pPr eaLnBrk="1" hangingPunct="1"/>
            <a:r>
              <a:rPr lang="tr-TR" smtClean="0"/>
              <a:t>Hasta, yaralı ya da kazazedenin durumunun kötüleşmesini önlemek</a:t>
            </a:r>
          </a:p>
          <a:p>
            <a:pPr eaLnBrk="1" hangingPunct="1"/>
            <a:r>
              <a:rPr lang="tr-TR" smtClean="0"/>
              <a:t>İyileştirmeyi kolaylaştırmak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Bu dersin amacı</a:t>
            </a:r>
          </a:p>
          <a:p>
            <a:pPr lvl="1" eaLnBrk="1" hangingPunct="1"/>
            <a:r>
              <a:rPr lang="tr-TR" smtClean="0"/>
              <a:t>Acil  sağlık problemleri olan kişilerin ilk değerlendirmesini yapabilmek</a:t>
            </a:r>
          </a:p>
          <a:p>
            <a:pPr lvl="1" eaLnBrk="1" hangingPunct="1"/>
            <a:r>
              <a:rPr lang="tr-TR" smtClean="0"/>
              <a:t>Hasta hastaneye ulaştırılana veya hastayı profesyonellere teslim edene kadar olan yardımı sağlayabilmek için gerekli bilgiyi vermektir.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İlkyardımcı kimdir?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İlkyardımın amacı doğrultusunda hasta yaralı veya kazazedeye mevcut araç ve gereçlerle , ilaçsız uygulamaları yapan  </a:t>
            </a:r>
            <a:r>
              <a:rPr lang="tr-TR" i="1" smtClean="0"/>
              <a:t>bu konuda eğitim </a:t>
            </a:r>
            <a:r>
              <a:rPr lang="tr-TR" smtClean="0"/>
              <a:t>almış kişilerdir.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İlkyardımcının görev ve sorumlulukları nelerdir?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İlkyardımın bir insanlık görevi olduğuna inanmak</a:t>
            </a:r>
          </a:p>
          <a:p>
            <a:pPr eaLnBrk="1" hangingPunct="1"/>
            <a:r>
              <a:rPr lang="tr-TR" sz="2800" smtClean="0"/>
              <a:t>Hiçbir zaman kendi can güvenliğini tehlikeye atmamak</a:t>
            </a:r>
          </a:p>
          <a:p>
            <a:pPr eaLnBrk="1" hangingPunct="1"/>
            <a:r>
              <a:rPr lang="tr-TR" sz="2800" smtClean="0"/>
              <a:t>İlkyardım teknikleri ile ilgili yenilikleri yakından takip etmek</a:t>
            </a:r>
          </a:p>
          <a:p>
            <a:pPr eaLnBrk="1" hangingPunct="1"/>
            <a:r>
              <a:rPr lang="tr-TR" sz="2800" smtClean="0"/>
              <a:t>Olayları hızla değerlendirmek</a:t>
            </a:r>
          </a:p>
          <a:p>
            <a:pPr eaLnBrk="1" hangingPunct="1"/>
            <a:r>
              <a:rPr lang="tr-TR" sz="2800" smtClean="0"/>
              <a:t>Sakin ve pratik olmak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291513" cy="54340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Çevresindekileri organize ederek katkıda bulunmalarını sağlamak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Kaza/Olayı anında ve doğru olarak 112’ye haber vermek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Profesyonel sağlık ekibine bilgi aktarımını tam yapmak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Olay yerinde bir sağlık personeli varsa onun yardımcısı konumuna geçmek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Kazazedeyi yatıştırmak ve güven vermek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Kazazedenin kimliğini ve kıymetli eşyalarını koruma altına almak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İnsan vücudu ile ilgili temel donanıma sahip olmak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Eldeki olanakları değerlendirebilmek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İyi bir iletişim becerisine sahip olmak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sz="2800" smtClean="0"/>
              <a:t>  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İLKYARDIMDA TEMEL BASAMAKLAR</a:t>
            </a:r>
            <a:br>
              <a:rPr lang="tr-TR" sz="4000" smtClean="0"/>
            </a:br>
            <a:endParaRPr lang="tr-TR" sz="40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Koruma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Bildirme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Kurtarma</a:t>
            </a:r>
          </a:p>
          <a:p>
            <a:pPr lvl="2" eaLnBrk="1" hangingPunct="1">
              <a:lnSpc>
                <a:spcPct val="90000"/>
              </a:lnSpc>
            </a:pPr>
            <a:endParaRPr lang="tr-TR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r-TR" smtClean="0"/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Tedbir ve koruma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idx="1"/>
          </p:nvPr>
        </p:nvSpPr>
        <p:spPr>
          <a:xfrm>
            <a:off x="685800" y="1557338"/>
            <a:ext cx="7772400" cy="4538662"/>
          </a:xfrm>
        </p:spPr>
        <p:txBody>
          <a:bodyPr/>
          <a:lstStyle/>
          <a:p>
            <a:pPr eaLnBrk="1" hangingPunct="1"/>
            <a:r>
              <a:rPr lang="tr-TR" sz="2800" smtClean="0"/>
              <a:t>Kaza sonuçlarının ağırlaşmasını önlemek için olay yerinin değerlendirilmesini kapsar.</a:t>
            </a:r>
          </a:p>
          <a:p>
            <a:pPr eaLnBrk="1" hangingPunct="1"/>
            <a:r>
              <a:rPr lang="tr-TR" sz="2800" smtClean="0"/>
              <a:t> En önemli işlem olay yerini güvenli bir hale getirmektir. Ortamın güvenliği hem ilk yardımcı hem kazazede hem de diğer kişiler için sorgulanmalıdır.</a:t>
            </a:r>
          </a:p>
          <a:p>
            <a:pPr eaLnBrk="1" hangingPunct="1"/>
            <a:r>
              <a:rPr lang="tr-TR" sz="2800" smtClean="0"/>
              <a:t> Dikkatsizlik ve gerekli tedbirlerin alınmaması daima ikincil yaralanmalara davetiye çıkarmaktadır. Bu amaçla ilk yardım gerektiren tüm durumlarda ilk yapılması gereken    KENDİMİZİN  ve ORTAMIN GÜVENLİĞİNİ SAĞLAMAKTIR</a:t>
            </a:r>
          </a:p>
          <a:p>
            <a:pPr lvl="1" eaLnBrk="1" hangingPunct="1"/>
            <a:endParaRPr lang="tr-T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tr-TR" b="1" smtClean="0"/>
              <a:t>Koruma 3 bölümde incelenir</a:t>
            </a:r>
            <a:endParaRPr lang="tr-TR" smtClean="0"/>
          </a:p>
          <a:p>
            <a:pPr lvl="2">
              <a:buFontTx/>
              <a:buNone/>
            </a:pPr>
            <a:r>
              <a:rPr lang="tr-TR" smtClean="0"/>
              <a:t>1) Olay yerinin değerlendirilmesi</a:t>
            </a:r>
          </a:p>
          <a:p>
            <a:pPr lvl="2">
              <a:buFontTx/>
              <a:buNone/>
            </a:pPr>
            <a:r>
              <a:rPr lang="tr-TR" smtClean="0"/>
              <a:t> 2) Olay yerini değerlendirmenin amacı </a:t>
            </a:r>
          </a:p>
          <a:p>
            <a:pPr lvl="2">
              <a:buFontTx/>
              <a:buNone/>
            </a:pPr>
            <a:r>
              <a:rPr lang="tr-TR" smtClean="0"/>
              <a:t> 3) Olay yeri güvenliğinin sağlanması.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tr-TR" smtClean="0"/>
              <a:t>Öncelikle olayın ne olduğu ve nasıl meydana geldiği anlaşılmalıdır.</a:t>
            </a:r>
          </a:p>
          <a:p>
            <a:pPr lvl="1" eaLnBrk="1" hangingPunct="1"/>
            <a:r>
              <a:rPr lang="tr-TR" smtClean="0"/>
              <a:t>İkincil tehlikeler yönünden durum değerlendirilmesi yapılmalıdır.</a:t>
            </a:r>
          </a:p>
          <a:p>
            <a:pPr lvl="1" eaLnBrk="1" hangingPunct="1"/>
            <a:r>
              <a:rPr lang="tr-TR" smtClean="0"/>
              <a:t>Hasta /yaralı sayısı hakkında bilgi edinilmelidir.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b="1" smtClean="0"/>
              <a:t>1) Olay Yerinin Değerlendirilmesi</a:t>
            </a:r>
            <a:r>
              <a:rPr lang="tr-TR" smtClean="0"/>
              <a:t/>
            </a:r>
            <a:br>
              <a:rPr lang="tr-TR" smtClean="0"/>
            </a:br>
            <a:r>
              <a:rPr lang="tr-TR" sz="2400" smtClean="0"/>
              <a:t>Olay yeri değerlendirilirken ortam iyice incelenmelidir. </a:t>
            </a:r>
          </a:p>
          <a:p>
            <a:r>
              <a:rPr lang="tr-TR" sz="2400" smtClean="0"/>
              <a:t>Ortam gaz sızıntısı, elektrik kaçağı, ikincil yaralanmalar, bulaşıcı hastalık yönünden değerlendirilmelidir.</a:t>
            </a:r>
          </a:p>
          <a:p>
            <a:r>
              <a:rPr lang="tr-TR" sz="2400" smtClean="0"/>
              <a:t> Güvensiz, riskli bir durum varsa öncelikle bu durum zararsız hale getirilmelidir. </a:t>
            </a:r>
          </a:p>
          <a:p>
            <a:r>
              <a:rPr lang="tr-TR" sz="2400" smtClean="0"/>
              <a:t>Bu değerlendirme esnasında dikkatli olmak, iyi gözlem yapmak gereklidir</a:t>
            </a:r>
            <a:r>
              <a:rPr lang="tr-TR" smtClean="0"/>
              <a:t>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b="1" smtClean="0"/>
              <a:t>  2) Olay Yerini Değerlendirmenin Amacı</a:t>
            </a:r>
          </a:p>
          <a:p>
            <a:r>
              <a:rPr lang="tr-TR" smtClean="0"/>
              <a:t>Olay yerinde yeniden kaza olma riskini ortadan kaldırmak,</a:t>
            </a:r>
          </a:p>
          <a:p>
            <a:r>
              <a:rPr lang="tr-TR" smtClean="0"/>
              <a:t> Olay yerindeki hasta/yaralı sayısını ve tiplerini belirlemektir. </a:t>
            </a:r>
          </a:p>
          <a:p>
            <a:r>
              <a:rPr lang="tr-TR" smtClean="0"/>
              <a:t>Olay yerinin hızlı bir şekilde değerlendirilmesinin ardından yapılacak müdahaleler planlanmalıdır.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tr-TR" smtClean="0"/>
              <a:t>İlk yardımın en önemli konuların başında </a:t>
            </a:r>
          </a:p>
          <a:p>
            <a:pPr lvl="2" eaLnBrk="1" hangingPunct="1"/>
            <a:r>
              <a:rPr lang="tr-TR" smtClean="0"/>
              <a:t>Hasta için en gerekli uygulamaları yapmaya çalışmak </a:t>
            </a:r>
          </a:p>
          <a:p>
            <a:pPr lvl="2" eaLnBrk="1" hangingPunct="1"/>
            <a:r>
              <a:rPr lang="tr-TR" smtClean="0"/>
              <a:t>Bunun dışında </a:t>
            </a:r>
            <a:r>
              <a:rPr lang="tr-TR" u="sng" smtClean="0"/>
              <a:t>ÇOK ŞEY YAPMAMAKTIR.</a:t>
            </a:r>
          </a:p>
          <a:p>
            <a:pPr eaLnBrk="1" hangingPunct="1"/>
            <a:r>
              <a:rPr lang="tr-TR" smtClean="0"/>
              <a:t>Her türlü  acil durumda </a:t>
            </a:r>
            <a:r>
              <a:rPr lang="tr-TR" u="sng" smtClean="0"/>
              <a:t>ÖNCE ZARAR VERMEME</a:t>
            </a:r>
            <a:r>
              <a:rPr lang="tr-TR" smtClean="0"/>
              <a:t> prensibini unutmamamız gereklidir.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27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tr-TR" b="1" smtClean="0"/>
              <a:t>3) </a:t>
            </a:r>
            <a:r>
              <a:rPr lang="tr-TR" sz="2000" b="1" smtClean="0"/>
              <a:t>Olay Yeri Güvenliğinin Sağlanması</a:t>
            </a:r>
          </a:p>
          <a:p>
            <a:r>
              <a:rPr lang="tr-TR" sz="2000" smtClean="0"/>
              <a:t>Trafikte diğer sürücülerin uyarılması, </a:t>
            </a:r>
          </a:p>
          <a:p>
            <a:r>
              <a:rPr lang="tr-TR" sz="2000" smtClean="0"/>
              <a:t>Olay yeri yeterince görünebilir biçimde işaretlenmelidir. Bunun için üçgen reflektörler kullanılmalıdır. </a:t>
            </a:r>
          </a:p>
          <a:p>
            <a:r>
              <a:rPr lang="tr-TR" sz="2000" smtClean="0"/>
              <a:t>Kazaya uğrayan araç mümkünse</a:t>
            </a:r>
          </a:p>
          <a:p>
            <a:pPr lvl="1"/>
            <a:r>
              <a:rPr lang="tr-TR" sz="2000" smtClean="0"/>
              <a:t>yolun dışına ve güvenli bir alana alınmalı, </a:t>
            </a:r>
          </a:p>
          <a:p>
            <a:pPr lvl="1"/>
            <a:r>
              <a:rPr lang="tr-TR" sz="2000" smtClean="0"/>
              <a:t>kontağı kapatılıp el freni çekilmeli,</a:t>
            </a:r>
          </a:p>
          <a:p>
            <a:pPr lvl="1"/>
            <a:r>
              <a:rPr lang="tr-TR" sz="2000" smtClean="0"/>
              <a:t>araç LPG’li ise aracın bagajında bulunan tüpün vanası kapatılmalıdır. </a:t>
            </a:r>
          </a:p>
          <a:p>
            <a:pPr lvl="1"/>
            <a:r>
              <a:rPr lang="tr-TR" sz="2000" smtClean="0"/>
              <a:t>Elektrik akımının kesilmesi, </a:t>
            </a:r>
          </a:p>
          <a:p>
            <a:pPr lvl="1"/>
            <a:r>
              <a:rPr lang="tr-TR" sz="2000" smtClean="0"/>
              <a:t>Maske-gözlük ve eldiven kullanılması,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smtClean="0"/>
              <a:t>Kazazedeler göçme ihtimali olan duvar diplerinden, yanıcı ve patlayıcı maddelerden uzaklaştırılmalıdır.</a:t>
            </a:r>
          </a:p>
          <a:p>
            <a:r>
              <a:rPr lang="tr-TR" sz="2400" smtClean="0"/>
              <a:t> Meraklı kalabalık bilgi verilerek dağıtılmalıdır.</a:t>
            </a:r>
          </a:p>
          <a:p>
            <a:r>
              <a:rPr lang="tr-TR" sz="2400" smtClean="0"/>
              <a:t> Temizlik-hijyene dikkat edilmelidir. </a:t>
            </a:r>
          </a:p>
          <a:p>
            <a:r>
              <a:rPr lang="tr-TR" sz="2400" smtClean="0"/>
              <a:t>Olası patlama ve yangın riskini önlemek için olay yerinde sigara içilmemelidir. </a:t>
            </a:r>
          </a:p>
          <a:p>
            <a:r>
              <a:rPr lang="tr-TR" sz="2400" smtClean="0"/>
              <a:t>Gaz varlığı söz konusu ise zehirlenmeye dikkat edilmelidir. </a:t>
            </a:r>
          </a:p>
          <a:p>
            <a:r>
              <a:rPr lang="tr-TR" sz="2400" smtClean="0"/>
              <a:t>Kıvılcım oluşturabilecek ışıklandırma zil gibi uyarı çağrı araçlarının çalışmasını engellemek</a:t>
            </a:r>
          </a:p>
          <a:p>
            <a:pPr eaLnBrk="1" hangingPunct="1">
              <a:lnSpc>
                <a:spcPct val="90000"/>
              </a:lnSpc>
            </a:pPr>
            <a:endParaRPr lang="tr-TR" sz="2800" smtClean="0"/>
          </a:p>
          <a:p>
            <a:endParaRPr lang="tr-TR" sz="240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b="1" smtClean="0"/>
              <a:t>Ortam havalandırılmalıdır.</a:t>
            </a:r>
            <a:r>
              <a:rPr lang="tr-TR" sz="2400" smtClean="0"/>
              <a:t/>
            </a:r>
            <a:br>
              <a:rPr lang="tr-TR" sz="2400" smtClean="0"/>
            </a:br>
            <a:r>
              <a:rPr lang="tr-TR" sz="2400" smtClean="0"/>
              <a:t>Hasta veya yaralı yerinden oynatılmamalıdır. </a:t>
            </a:r>
          </a:p>
          <a:p>
            <a:r>
              <a:rPr lang="tr-TR" sz="2400" smtClean="0"/>
              <a:t>Hasta veya yaralı yaşam bulguları yönünden değerlendirilmelidir. </a:t>
            </a:r>
          </a:p>
          <a:p>
            <a:r>
              <a:rPr lang="tr-TR" sz="2400" smtClean="0"/>
              <a:t>Daha sonra kırık ve kanama yönünden değerlendirilmelidir. </a:t>
            </a:r>
          </a:p>
          <a:p>
            <a:r>
              <a:rPr lang="tr-TR" sz="2400" smtClean="0"/>
              <a:t>Hasta/yaralı sıcak tutulmalıdır. </a:t>
            </a:r>
          </a:p>
          <a:p>
            <a:r>
              <a:rPr lang="tr-TR" sz="2400" smtClean="0"/>
              <a:t>Hasta ve yaralının bilinci kapalı ise ağızdan hiçbir şey verilmemelidir. </a:t>
            </a:r>
          </a:p>
          <a:p>
            <a:r>
              <a:rPr lang="tr-TR" sz="2400" smtClean="0"/>
              <a:t>112’den sonra polise, jandarmaya duruma göre itfaiye ve sivil savunmaya haber verilmelidir.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smtClean="0"/>
              <a:t>Hasta/yaralının endişeleri giderilmeli, nazik ve hoşgörülü olunmalıdır.</a:t>
            </a:r>
          </a:p>
          <a:p>
            <a:r>
              <a:rPr lang="tr-TR" smtClean="0"/>
              <a:t>Hasta/yaralının paniğe kapılmasını engellemek için yarasını görmesine izin verilmemelidir. </a:t>
            </a:r>
          </a:p>
          <a:p>
            <a:r>
              <a:rPr lang="tr-TR" smtClean="0"/>
              <a:t>Yardım ekibi gelene kadar olay yerinde kalınmalıdır.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Bildirme (Haber verme)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/>
              <a:t>İlkyardımcı hiçbir zaman her şeyi kendi başına yapamaz.Yardıma başlandığından  itibaren ilkyardımın ne kadar süreceği bilinmez.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İlkyardım uygulaması  yardım gelecek düşüncesi ile daha rahat yapılabilir.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Daha çok kişi ile yapılan uygulama  daha etkili yardım ve yaralıların daha doğru şekilde taşınması demektir.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smtClean="0"/>
              <a:t>İlkyardımda kahramanlığın yeri yoktur. Ne kadar başarılı bir yardım yapılırsa yapılsın ilk 10-15 dak. Sonra yorulma başlayabilir.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sz="28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5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Yardım çağırırken ihtiyaca en uygun merkezin aranması önemlidir.</a:t>
            </a:r>
          </a:p>
          <a:p>
            <a:pPr eaLnBrk="1" hangingPunct="1"/>
            <a:r>
              <a:rPr lang="tr-TR" sz="2800" smtClean="0"/>
              <a:t>Ancak 112 acil yardım merkezinin aranması yeterli olacaktır. </a:t>
            </a:r>
          </a:p>
          <a:p>
            <a:pPr eaLnBrk="1" hangingPunct="1"/>
            <a:r>
              <a:rPr lang="tr-TR" sz="2800" smtClean="0"/>
              <a:t>Bu merkez gerekli ekipleri olay yerine yönlendirecektir.</a:t>
            </a:r>
          </a:p>
        </p:txBody>
      </p:sp>
      <p:pic>
        <p:nvPicPr>
          <p:cNvPr id="37892" name="Picture 5" descr="http://i1.ytimg.com/vi/tyoCg73x4YI/hqdefault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609850"/>
            <a:ext cx="3810000" cy="2857500"/>
          </a:xfr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112 ile konuşurken dikkat edilmesi gereken noktalar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İlkyardımcı kendisini tanıtmalı hangi numaradan arandığı bildirilmeli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Olayın içeriği ile ilgili net ve kısa bilgiler vermelidir.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Sakin olmalıdır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 Adres bilgileri eksiksiz verilmelidir.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Yaralı sayısı hakkında bilgi verilmelidir.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İlkyardım müdahalesi yapıldıysa nasıl yapıldığına dair bilgi verilmelidir.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112 merkezindeki görevli kişi tarafından sorulan sorulara doğru ve net cevaplar verilmelidir.</a:t>
            </a:r>
          </a:p>
          <a:p>
            <a:pPr eaLnBrk="1" hangingPunct="1"/>
            <a:r>
              <a:rPr lang="tr-TR" smtClean="0"/>
              <a:t>112 deki görevli kişi tüm bilgileri aldığını bildirine kadar telefon kapatılmamalıdır.</a:t>
            </a:r>
          </a:p>
          <a:p>
            <a:pPr eaLnBrk="1" hangingPunct="1"/>
            <a:r>
              <a:rPr lang="tr-TR" smtClean="0"/>
              <a:t>Yapılacak uygulamalarda  gerekli ise bilgi akışını sağlamak için mümkünse hatta kalınmalıdır.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En yakın sağlık ve güvenlik birimlerine bilgi verilmesi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112</a:t>
            </a:r>
          </a:p>
          <a:p>
            <a:pPr eaLnBrk="1" hangingPunct="1"/>
            <a:r>
              <a:rPr lang="tr-TR" smtClean="0"/>
              <a:t>110</a:t>
            </a:r>
          </a:p>
          <a:p>
            <a:pPr eaLnBrk="1" hangingPunct="1"/>
            <a:r>
              <a:rPr lang="tr-TR" smtClean="0"/>
              <a:t>155</a:t>
            </a:r>
          </a:p>
          <a:p>
            <a:pPr eaLnBrk="1" hangingPunct="1"/>
            <a:r>
              <a:rPr lang="tr-TR" smtClean="0"/>
              <a:t>156</a:t>
            </a:r>
          </a:p>
          <a:p>
            <a:pPr eaLnBrk="1" hangingPunct="1"/>
            <a:r>
              <a:rPr lang="tr-TR" smtClean="0"/>
              <a:t>154</a:t>
            </a:r>
          </a:p>
        </p:txBody>
      </p:sp>
      <p:pic>
        <p:nvPicPr>
          <p:cNvPr id="40964" name="Picture 5" descr="Acil Numaralar ve &amp;Idot;lk Yardım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18125" y="1981200"/>
            <a:ext cx="2470150" cy="4114800"/>
          </a:xfrm>
          <a:noFill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5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Kurtarma</a:t>
            </a:r>
          </a:p>
        </p:txBody>
      </p:sp>
      <p:sp>
        <p:nvSpPr>
          <p:cNvPr id="41987" name="2 İçerik Yer Tutucusu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smtClean="0"/>
              <a:t>Hastaya ulaşırken çıkartılması gereken cisimler var mı?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Çıkartma işlemi için gerekli araç, gereç personel var mı?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Kurtarılması gereken kaç kişi var?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Hastaları veya kurtarma personelini tehlikeye atacak durum var mı ?</a:t>
            </a:r>
          </a:p>
          <a:p>
            <a:pPr eaLnBrk="1" hangingPunct="1">
              <a:lnSpc>
                <a:spcPct val="90000"/>
              </a:lnSpc>
            </a:pPr>
            <a:endParaRPr lang="tr-TR" sz="2400" smtClean="0"/>
          </a:p>
          <a:p>
            <a:pPr eaLnBrk="1" hangingPunct="1"/>
            <a:endParaRPr lang="tr-TR" smtClean="0"/>
          </a:p>
        </p:txBody>
      </p:sp>
      <p:pic>
        <p:nvPicPr>
          <p:cNvPr id="41988" name="Picture 5" descr="https://encrypted-tbn2.gstatic.com/images?q=tbn:ANd9GcRquUotBAdmIBO859qjLH1TNtrTKdELROcCC9p_m6qLclRVSlyz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89450" y="1916113"/>
            <a:ext cx="3297238" cy="2017712"/>
          </a:xfrm>
          <a:noFill/>
        </p:spPr>
      </p:pic>
      <p:pic>
        <p:nvPicPr>
          <p:cNvPr id="41989" name="Picture 7" descr="http://upload.wikimedia.org/wikipedia/commons/thumb/2/28/Rescue_workers_during_recovery_efforts_-_Van_Earthquake_2011.jpg/220px-Rescue_workers_during_recovery_efforts_-_Van_Earthquake_2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4365625"/>
            <a:ext cx="20955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19175"/>
          </a:xfrm>
        </p:spPr>
        <p:txBody>
          <a:bodyPr/>
          <a:lstStyle/>
          <a:p>
            <a:pPr eaLnBrk="1" hangingPunct="1"/>
            <a:r>
              <a:rPr lang="tr-TR" sz="4000" smtClean="0"/>
              <a:t>İLKYARDIMIN TANIMI ve AMACI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84313"/>
            <a:ext cx="4343400" cy="4611687"/>
          </a:xfrm>
        </p:spPr>
        <p:txBody>
          <a:bodyPr>
            <a:normAutofit fontScale="92500" lnSpcReduction="10000"/>
          </a:bodyPr>
          <a:lstStyle/>
          <a:p>
            <a:pPr lvl="1" eaLnBrk="1" hangingPunct="1"/>
            <a:r>
              <a:rPr lang="tr-TR" sz="1800" smtClean="0"/>
              <a:t>Her türlü ani hastalık, kaza, yaralanma, afet, zehirlenme, boğulma gibi durumlarda</a:t>
            </a:r>
          </a:p>
          <a:p>
            <a:pPr lvl="2" eaLnBrk="1" hangingPunct="1"/>
            <a:r>
              <a:rPr lang="tr-TR" sz="1800" smtClean="0"/>
              <a:t>Hastanın ilk değerlendirmesini yapmak</a:t>
            </a:r>
          </a:p>
          <a:p>
            <a:pPr lvl="2" eaLnBrk="1" hangingPunct="1"/>
            <a:r>
              <a:rPr lang="tr-TR" sz="1800" smtClean="0"/>
              <a:t>Hastaneye ulaştırana veya profesyonel yardım gelene kadar (Sağlık görevlilerinin yardımı sağlanıncaya kadar)Hasta, yaralı ya da kazazedenin</a:t>
            </a:r>
          </a:p>
          <a:p>
            <a:pPr lvl="3" eaLnBrk="1" hangingPunct="1"/>
            <a:r>
              <a:rPr lang="tr-TR" sz="1800" smtClean="0"/>
              <a:t>Yaşamsal fonksiyonların sürdürülmesini sağlamak</a:t>
            </a:r>
          </a:p>
          <a:p>
            <a:pPr lvl="3" eaLnBrk="1" hangingPunct="1"/>
            <a:r>
              <a:rPr lang="tr-TR" sz="1800" smtClean="0"/>
              <a:t>Durumunun kötüleşmesini önlemek</a:t>
            </a:r>
          </a:p>
          <a:p>
            <a:pPr lvl="3" eaLnBrk="1" hangingPunct="1"/>
            <a:r>
              <a:rPr lang="tr-TR" sz="1800" smtClean="0"/>
              <a:t>İyileştirmeyi kolaylaştırmak için yapılan </a:t>
            </a:r>
            <a:r>
              <a:rPr lang="tr-TR" sz="1800" i="1" smtClean="0"/>
              <a:t>ilaçsız girişimlere  </a:t>
            </a:r>
            <a:r>
              <a:rPr lang="tr-TR" sz="1800" smtClean="0"/>
              <a:t>İLKYARDIM denir.</a:t>
            </a:r>
          </a:p>
          <a:p>
            <a:pPr eaLnBrk="1" hangingPunct="1"/>
            <a:endParaRPr lang="tr-TR" sz="1800" smtClean="0"/>
          </a:p>
        </p:txBody>
      </p:sp>
      <p:pic>
        <p:nvPicPr>
          <p:cNvPr id="6148" name="Picture 6" descr="http://img2.blogcu.com/images/a/c/i/acilsaglikli/ilkyardim1_1237908054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3438" y="2097088"/>
            <a:ext cx="3814762" cy="3883025"/>
          </a:xfr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Kurtarma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Olay yerinde hasta/yaralı/ kazazedelere müdahale </a:t>
            </a:r>
          </a:p>
          <a:p>
            <a:pPr lvl="2" eaLnBrk="1" hangingPunct="1"/>
            <a:r>
              <a:rPr lang="tr-TR" sz="3200" smtClean="0"/>
              <a:t>Hızlı</a:t>
            </a:r>
          </a:p>
          <a:p>
            <a:pPr lvl="2" eaLnBrk="1" hangingPunct="1"/>
            <a:r>
              <a:rPr lang="tr-TR" sz="3200" smtClean="0"/>
              <a:t>Sakin bir şekilde yapılmalıdır.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800" smtClean="0"/>
              <a:t>Kurtarma işlemlerinin temel ilkeleri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800" smtClean="0"/>
              <a:t>Durumun değerlendirilmesi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Kurtarma personeli ve hastaların emniyetinin sağlanması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Ortamın koruma altına alınması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Hastalar için çıkış olanağının sağlanması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Acil tıbbi tedbirlerin sağlanması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Hastaların serbest duruma getirilmesi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Hastaların taşıma için hazırlanması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smtClean="0"/>
              <a:t>Hastaların taşınmasının sağlanması 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/>
          <a:lstStyle/>
          <a:p>
            <a:pPr eaLnBrk="1" hangingPunct="1"/>
            <a:r>
              <a:rPr lang="tr-TR" smtClean="0"/>
              <a:t>Bireysel ve çevresel genel güvenlik önlemlerinin alınması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229600" cy="4538662"/>
          </a:xfrm>
        </p:spPr>
        <p:txBody>
          <a:bodyPr/>
          <a:lstStyle/>
          <a:p>
            <a:pPr eaLnBrk="1" hangingPunct="1"/>
            <a:r>
              <a:rPr lang="tr-TR" sz="2800" smtClean="0"/>
              <a:t>İlkyardıma sebep olayın niteliğine göre tehlikeli durumun devamını önleyecek tedbirler alınır.</a:t>
            </a:r>
          </a:p>
          <a:p>
            <a:pPr eaLnBrk="1" hangingPunct="1"/>
            <a:r>
              <a:rPr lang="tr-TR" sz="2800" smtClean="0"/>
              <a:t>Tedbirlerin alınması çok zor veya imkansız ise yaralı /yaralıların en uygun şartlarda ortamdan uzaklaştırılması gereklidir.</a:t>
            </a:r>
          </a:p>
          <a:p>
            <a:pPr eaLnBrk="1" hangingPunct="1"/>
            <a:r>
              <a:rPr lang="tr-TR" sz="2800" smtClean="0"/>
              <a:t>Hasta veya yaralı herhangi bir tehlike durumu yoksa hareket ettirilmemelidir.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smtClean="0"/>
              <a:t>Çevre ve hasta/yaralıdaki paniğin önlenmesi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İlgisiz kişiler ortamdan uzaklaştırılarak  hem yaralı sayısının artması önlenir hem de ilkyardımın daha verimli olması sağlanır. </a:t>
            </a:r>
          </a:p>
          <a:p>
            <a:pPr eaLnBrk="1" hangingPunct="1"/>
            <a:r>
              <a:rPr lang="tr-TR" smtClean="0"/>
              <a:t>Hastadaki panik önlenerek yaşamsal fonksiyonların devamı için gerekli enerjinin harcanması en aza indirilir.</a:t>
            </a:r>
          </a:p>
          <a:p>
            <a:pPr eaLnBrk="1" hangingPunct="1"/>
            <a:r>
              <a:rPr lang="tr-TR" smtClean="0"/>
              <a:t>Hasta ile iletişim daha kolay kurulur.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Kendi güvenliğinin sağlanması:</a:t>
            </a:r>
          </a:p>
          <a:p>
            <a:pPr lvl="1" eaLnBrk="1" hangingPunct="1"/>
            <a:r>
              <a:rPr lang="tr-TR" smtClean="0"/>
              <a:t>Olay yerinin güvenliğini sağlamadan hasta/yaralıya müdahale etmemeli</a:t>
            </a:r>
          </a:p>
          <a:p>
            <a:pPr lvl="1" eaLnBrk="1" hangingPunct="1"/>
            <a:r>
              <a:rPr lang="tr-TR" smtClean="0"/>
              <a:t>Kan ve vücut salgıları ile doğrudan temas enfeksiyona neden olabilir</a:t>
            </a:r>
          </a:p>
          <a:p>
            <a:pPr lvl="1" eaLnBrk="1" hangingPunct="1"/>
            <a:r>
              <a:rPr lang="tr-TR" smtClean="0"/>
              <a:t> Mümkünse eldiven kullanılmalı veya ellerinize temiz bir plastik torba geçirerek hasta ile temas edilmelidir.</a:t>
            </a:r>
          </a:p>
          <a:p>
            <a:pPr lvl="1" eaLnBrk="1" hangingPunct="1"/>
            <a:r>
              <a:rPr lang="tr-TR" smtClean="0"/>
              <a:t>Müdahale sonunda hemen eller yıkanmalıdır.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2400" b="1" smtClean="0"/>
              <a:t>Hasta /Yaralıların güvenliğinin sağlanması:</a:t>
            </a:r>
          </a:p>
          <a:p>
            <a:pPr lvl="1" eaLnBrk="1" hangingPunct="1"/>
            <a:r>
              <a:rPr lang="tr-TR" sz="2400" smtClean="0"/>
              <a:t>Çok zorunlu olmadıkça hasta /yaralı yerinden oynatılmamalıdır.</a:t>
            </a:r>
          </a:p>
          <a:p>
            <a:pPr lvl="1" eaLnBrk="1" hangingPunct="1"/>
            <a:r>
              <a:rPr lang="tr-TR" sz="2400" smtClean="0"/>
              <a:t>Herhangi bir müdahale gerekiyorsa mümkünse hasta/yaralıyı bulunun pozisyonda müdahale edilmelidir</a:t>
            </a:r>
          </a:p>
          <a:p>
            <a:pPr lvl="1" eaLnBrk="1" hangingPunct="1"/>
            <a:r>
              <a:rPr lang="tr-TR" sz="2400" smtClean="0"/>
              <a:t>Ortam güvenli değilse uygun taşıma tekniği kullanılarak hasta/yaralı güvenli bir ortama taşınmalıdır</a:t>
            </a:r>
          </a:p>
          <a:p>
            <a:pPr lvl="1" eaLnBrk="1" hangingPunct="1"/>
            <a:r>
              <a:rPr lang="tr-TR" sz="2400" smtClean="0"/>
              <a:t>Yaralılar sıcak tutulmalıdır</a:t>
            </a:r>
          </a:p>
          <a:p>
            <a:pPr lvl="1" eaLnBrk="1" hangingPunct="1"/>
            <a:r>
              <a:rPr lang="tr-TR" sz="2400" smtClean="0"/>
              <a:t>Bilinci kapalı hastalara ağızdan hiçbir şey verilmemelidir</a:t>
            </a:r>
          </a:p>
          <a:p>
            <a:pPr lvl="1" eaLnBrk="1" hangingPunct="1"/>
            <a:endParaRPr lang="tr-TR" sz="2400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91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İlkyardım yapacak kişiler kendi güvenliklerini tehlikeye atmamalıdırlar </a:t>
            </a:r>
          </a:p>
          <a:p>
            <a:pPr eaLnBrk="1" hangingPunct="1"/>
            <a:r>
              <a:rPr lang="tr-TR" smtClean="0"/>
              <a:t>Yara boyutu derin veya büyükse paniği engellemek için yaranın görülmesi engellenmeli</a:t>
            </a:r>
          </a:p>
          <a:p>
            <a:r>
              <a:rPr lang="tr-TR" smtClean="0"/>
              <a:t>İkincil tehlikelere karşı önlem alınmalı 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Hayat kurtarma zinciri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400" smtClean="0"/>
              <a:t>Hayat kurtarma zinciri dört adımdan oluşur. </a:t>
            </a:r>
          </a:p>
          <a:p>
            <a:pPr lvl="1" eaLnBrk="1" hangingPunct="1"/>
            <a:r>
              <a:rPr lang="tr-TR" sz="2400" smtClean="0"/>
              <a:t>Sağlık kuruluşuna haber verme</a:t>
            </a:r>
          </a:p>
          <a:p>
            <a:pPr lvl="1" eaLnBrk="1" hangingPunct="1"/>
            <a:r>
              <a:rPr lang="tr-TR" sz="2400" smtClean="0"/>
              <a:t>Olay yerinde yapılan temel yaşam desteği</a:t>
            </a:r>
          </a:p>
          <a:p>
            <a:pPr lvl="1" eaLnBrk="1" hangingPunct="1"/>
            <a:r>
              <a:rPr lang="tr-TR" sz="2400" smtClean="0"/>
              <a:t>Ambulans ekiplerince yapılan müdahale</a:t>
            </a:r>
          </a:p>
          <a:p>
            <a:pPr lvl="1" eaLnBrk="1" hangingPunct="1"/>
            <a:r>
              <a:rPr lang="tr-TR" sz="2400" smtClean="0"/>
              <a:t>Hastane acil servisinde yapılan müdahale</a:t>
            </a:r>
          </a:p>
        </p:txBody>
      </p:sp>
      <p:pic>
        <p:nvPicPr>
          <p:cNvPr id="50180" name="Picture 5" descr="http://www.resimle.net/data/media/278/ilkyardim-.jpg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701925"/>
            <a:ext cx="3810000" cy="2673350"/>
          </a:xfr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972675" cy="4114800"/>
          </a:xfrm>
        </p:spPr>
        <p:txBody>
          <a:bodyPr/>
          <a:lstStyle/>
          <a:p>
            <a:pPr eaLnBrk="1" hangingPunct="1"/>
            <a:r>
              <a:rPr lang="tr-TR" smtClean="0"/>
              <a:t>ACİL DURUMLARIN KÖTÜ SONUÇLARINI AZALTMADA EN ETKİLİ YOL  </a:t>
            </a:r>
          </a:p>
          <a:p>
            <a:pPr lvl="1" eaLnBrk="1" hangingPunct="1"/>
            <a:r>
              <a:rPr lang="tr-TR" b="1" u="sng" smtClean="0"/>
              <a:t> DOĞRU İLK YARDIMDIR.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Belirli bir eğitim almış ve  yasalarla insan vücuduna müdahale etme  yetkisi almış (sağlık personeli) kişilerce  gerekli donanımlarla yapılan ilaçlı müdahalelere </a:t>
            </a:r>
          </a:p>
          <a:p>
            <a:pPr eaLnBrk="1" hangingPunct="1">
              <a:buFontTx/>
              <a:buNone/>
            </a:pPr>
            <a:r>
              <a:rPr lang="tr-TR" smtClean="0"/>
              <a:t>   </a:t>
            </a:r>
            <a:r>
              <a:rPr lang="tr-TR" u="sng" smtClean="0"/>
              <a:t>ACİL TEDAVİ</a:t>
            </a:r>
            <a:r>
              <a:rPr lang="tr-TR" smtClean="0"/>
              <a:t> adı verilir.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smtClean="0"/>
              <a:t>İLK YARDIM VE ACİL TEDAVİ ARASINDAKİ FARKLAR</a:t>
            </a:r>
            <a:endParaRPr lang="tr-TR" sz="2800" smtClean="0"/>
          </a:p>
        </p:txBody>
      </p:sp>
      <p:sp>
        <p:nvSpPr>
          <p:cNvPr id="9219" name="3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mtClean="0"/>
              <a:t>İlkyardım</a:t>
            </a:r>
          </a:p>
        </p:txBody>
      </p:sp>
      <p:sp>
        <p:nvSpPr>
          <p:cNvPr id="9220" name="2 İçerik Yer Tutucusu"/>
          <p:cNvSpPr>
            <a:spLocks noGrp="1"/>
          </p:cNvSpPr>
          <p:nvPr>
            <p:ph sz="half" idx="2"/>
          </p:nvPr>
        </p:nvSpPr>
        <p:spPr>
          <a:xfrm>
            <a:off x="323850" y="2133600"/>
            <a:ext cx="4040188" cy="3951288"/>
          </a:xfrm>
        </p:spPr>
        <p:txBody>
          <a:bodyPr/>
          <a:lstStyle/>
          <a:p>
            <a:r>
              <a:rPr lang="tr-TR" sz="2000" smtClean="0"/>
              <a:t>Olay yerinde başlar ve sağlık ekibi olay yerine gelip acil tedavi başlatıncaya kadar devam eder.</a:t>
            </a:r>
          </a:p>
          <a:p>
            <a:r>
              <a:rPr lang="tr-TR" sz="2000" smtClean="0"/>
              <a:t> İlaçsız yapılan uygulamalardır. </a:t>
            </a:r>
          </a:p>
          <a:p>
            <a:r>
              <a:rPr lang="tr-TR" sz="2000" smtClean="0"/>
              <a:t>Olay yerinde bulunan araç-gereçlerle girişimde bulunulur. </a:t>
            </a:r>
          </a:p>
          <a:p>
            <a:r>
              <a:rPr lang="tr-TR" sz="2000" smtClean="0"/>
              <a:t>Bu konuda eğitim almış olan birey tarafından yapılır.</a:t>
            </a:r>
          </a:p>
          <a:p>
            <a:r>
              <a:rPr lang="tr-TR" sz="2000" smtClean="0"/>
              <a:t> Geçici bir uygulamadır. </a:t>
            </a:r>
          </a:p>
        </p:txBody>
      </p:sp>
      <p:sp>
        <p:nvSpPr>
          <p:cNvPr id="9221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smtClean="0"/>
              <a:t>Acilyardım</a:t>
            </a:r>
          </a:p>
        </p:txBody>
      </p:sp>
      <p:sp>
        <p:nvSpPr>
          <p:cNvPr id="9222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sz="2000" smtClean="0"/>
              <a:t>Olay yerinde, ambulansta, acil serviste veya en yakın sağlık kuruluşunda başlayıp devam eder. </a:t>
            </a:r>
          </a:p>
          <a:p>
            <a:r>
              <a:rPr lang="tr-TR" sz="2000" smtClean="0"/>
              <a:t>Gerekli durumlarda ilaç ve Tıbbi araç-gereçler kullanarak müdahale edilir.</a:t>
            </a:r>
          </a:p>
          <a:p>
            <a:r>
              <a:rPr lang="tr-TR" sz="2000" smtClean="0"/>
              <a:t> Bu konuda ehliyetli kişilerce yapılır. </a:t>
            </a:r>
          </a:p>
          <a:p>
            <a:r>
              <a:rPr lang="tr-TR" sz="2000" smtClean="0"/>
              <a:t>Esas tıbbi bakımdır.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42888"/>
            <a:ext cx="8229600" cy="1223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Acil ve ilkyardımın tarihçesi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eaLnBrk="1" hangingPunct="1"/>
            <a:r>
              <a:rPr lang="tr-TR" smtClean="0"/>
              <a:t>Kaza ve felaketlerde acil sağlık sorunlarını çözümlemek için girişimlerde bulunmaları insanlık tarihi kadar eskidir.</a:t>
            </a:r>
          </a:p>
          <a:p>
            <a:pPr eaLnBrk="1" hangingPunct="1"/>
            <a:r>
              <a:rPr lang="tr-TR" smtClean="0"/>
              <a:t>Mısır, Eski Yunan, Roma dönemine ait bazı acil önlemlerle ilgili belgeler bulunmaktadır.</a:t>
            </a:r>
          </a:p>
          <a:p>
            <a:pPr eaLnBrk="1" hangingPunct="1"/>
            <a:r>
              <a:rPr lang="tr-TR" smtClean="0"/>
              <a:t>İlk kurtarma birliği 1700 yıllarda kurulmuştur.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/>
              <a:t>1795’de atla hareket eden kapalı yaralı taşıma aracı “ Flying Ambulance” kullanılmıştır.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/>
              <a:t>18.yüzyılda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 İlkyardım hizmetleri hakkında standart bir program oluşturulmuştur.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Kitap bastırılmıştır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Kurslar verilmeye başlanmıştır.</a:t>
            </a:r>
          </a:p>
          <a:p>
            <a:pPr lvl="1"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endParaRPr lang="tr-TR" smtClean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1528</Words>
  <Application>Microsoft Office PowerPoint</Application>
  <PresentationFormat>Ekran Gösterisi (4:3)</PresentationFormat>
  <Paragraphs>230</Paragraphs>
  <Slides>48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49" baseType="lpstr">
      <vt:lpstr>Ofis Teması</vt:lpstr>
      <vt:lpstr>İLKYARDIM İLE İLGİLİ GENEL BİLGİLER (I)</vt:lpstr>
      <vt:lpstr>Slayt 2</vt:lpstr>
      <vt:lpstr>Slayt 3</vt:lpstr>
      <vt:lpstr>İLKYARDIMIN TANIMI ve AMACI</vt:lpstr>
      <vt:lpstr>Slayt 5</vt:lpstr>
      <vt:lpstr>Slayt 6</vt:lpstr>
      <vt:lpstr>İLK YARDIM VE ACİL TEDAVİ ARASINDAKİ FARKLAR</vt:lpstr>
      <vt:lpstr>   Acil ve ilkyardımın tarihçesi</vt:lpstr>
      <vt:lpstr>Slayt 9</vt:lpstr>
      <vt:lpstr>Slayt 10</vt:lpstr>
      <vt:lpstr>Türkiye ‘de ilk yardımın tarihçesi</vt:lpstr>
      <vt:lpstr>Slayt 12</vt:lpstr>
      <vt:lpstr>İLKYARDIM GEREKTİREN DURUMLAR</vt:lpstr>
      <vt:lpstr>Slayt 14</vt:lpstr>
      <vt:lpstr>Slayt 15</vt:lpstr>
      <vt:lpstr>Slayt 16</vt:lpstr>
      <vt:lpstr>İLKYARDIM  NEDEN ÖNEMLİDİR</vt:lpstr>
      <vt:lpstr>Slayt 18</vt:lpstr>
      <vt:lpstr>İlkyardımın öncelikli amaçları nelerdir?</vt:lpstr>
      <vt:lpstr>İlkyardımcı kimdir?</vt:lpstr>
      <vt:lpstr>İlkyardımcının görev ve sorumlulukları nelerdir?</vt:lpstr>
      <vt:lpstr>Slayt 22</vt:lpstr>
      <vt:lpstr>Slayt 23</vt:lpstr>
      <vt:lpstr>İLKYARDIMDA TEMEL BASAMAKLAR </vt:lpstr>
      <vt:lpstr>Tedbir ve koruma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Bildirme (Haber verme)</vt:lpstr>
      <vt:lpstr>Slayt 35</vt:lpstr>
      <vt:lpstr>112 ile konuşurken dikkat edilmesi gereken noktalar</vt:lpstr>
      <vt:lpstr>Slayt 37</vt:lpstr>
      <vt:lpstr>En yakın sağlık ve güvenlik birimlerine bilgi verilmesi</vt:lpstr>
      <vt:lpstr>Kurtarma</vt:lpstr>
      <vt:lpstr>Kurtarma</vt:lpstr>
      <vt:lpstr>Kurtarma işlemlerinin temel ilkeleri</vt:lpstr>
      <vt:lpstr>Bireysel ve çevresel genel güvenlik önlemlerinin alınması</vt:lpstr>
      <vt:lpstr>Çevre ve hasta/yaralıdaki paniğin önlenmesi</vt:lpstr>
      <vt:lpstr>Slayt 44</vt:lpstr>
      <vt:lpstr>Slayt 45</vt:lpstr>
      <vt:lpstr>Slayt 46</vt:lpstr>
      <vt:lpstr>Hayat kurtarma zinciri</vt:lpstr>
      <vt:lpstr>Slayt 48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TIBBİ İLKYARDIM</dc:title>
  <dc:creator>Gozansoy</dc:creator>
  <cp:lastModifiedBy>Gozansoy</cp:lastModifiedBy>
  <cp:revision>3</cp:revision>
  <dcterms:created xsi:type="dcterms:W3CDTF">2018-04-09T08:40:11Z</dcterms:created>
  <dcterms:modified xsi:type="dcterms:W3CDTF">2018-04-09T11:51:23Z</dcterms:modified>
</cp:coreProperties>
</file>