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20"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415779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2931941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05351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4278785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9727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1365736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18355637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21087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3047879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AC89FE-4798-47CE-B81F-FAECB217FE11}"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35033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DAC89FE-4798-47CE-B81F-FAECB217FE11}"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325417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AC89FE-4798-47CE-B81F-FAECB217FE11}" type="datetimeFigureOut">
              <a:rPr lang="tr-TR" smtClean="0"/>
              <a:t>27.05.2019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53235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DAC89FE-4798-47CE-B81F-FAECB217FE11}" type="datetimeFigureOut">
              <a:rPr lang="tr-TR" smtClean="0"/>
              <a:t>27.05.2019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3849223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AC89FE-4798-47CE-B81F-FAECB217FE11}" type="datetimeFigureOut">
              <a:rPr lang="tr-TR" smtClean="0"/>
              <a:t>27.05.2019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586750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AC89FE-4798-47CE-B81F-FAECB217FE11}"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407973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AC89FE-4798-47CE-B81F-FAECB217FE11}"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108176-2A08-4877-A6DB-2C72A1179DE9}" type="slidenum">
              <a:rPr lang="tr-TR" smtClean="0"/>
              <a:t>‹#›</a:t>
            </a:fld>
            <a:endParaRPr lang="tr-TR"/>
          </a:p>
        </p:txBody>
      </p:sp>
    </p:spTree>
    <p:extLst>
      <p:ext uri="{BB962C8B-B14F-4D97-AF65-F5344CB8AC3E}">
        <p14:creationId xmlns:p14="http://schemas.microsoft.com/office/powerpoint/2010/main" val="2029591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3000">
              <a:srgbClr val="002060"/>
            </a:gs>
            <a:gs pos="22000">
              <a:srgbClr val="00B0F0"/>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AC89FE-4798-47CE-B81F-FAECB217FE11}" type="datetimeFigureOut">
              <a:rPr lang="tr-TR" smtClean="0"/>
              <a:t>27.05.2019</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108176-2A08-4877-A6DB-2C72A1179DE9}" type="slidenum">
              <a:rPr lang="tr-TR" smtClean="0"/>
              <a:t>‹#›</a:t>
            </a:fld>
            <a:endParaRPr lang="tr-TR"/>
          </a:p>
        </p:txBody>
      </p:sp>
    </p:spTree>
    <p:extLst>
      <p:ext uri="{BB962C8B-B14F-4D97-AF65-F5344CB8AC3E}">
        <p14:creationId xmlns:p14="http://schemas.microsoft.com/office/powerpoint/2010/main" val="3588694998"/>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625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ctr">
              <a:spcAft>
                <a:spcPts val="0"/>
              </a:spcAft>
            </a:pPr>
            <a:r>
              <a:rPr lang="tr-TR" sz="2800" b="1" dirty="0">
                <a:solidFill>
                  <a:srgbClr val="000000"/>
                </a:solidFill>
                <a:latin typeface="Times New Roman" panose="02020603050405020304" pitchFamily="18" charset="0"/>
                <a:ea typeface="Calibri" panose="020F0502020204030204" pitchFamily="34" charset="0"/>
              </a:rPr>
              <a:t>İmitasyon ve İkame Süt Ürünleri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ve ikame süt ürünlerinin üretimi, süt bileşenlerinin kısmen veya tamamen başka besin kaynakları ile ikame edilmesi esasına dayanır. Bu ürünlerin geliştirilmesinde teknolojik, ekonomik veya sağlık ile ilgili gereksinimler etken olmuştur. Örneğin, tereyağlarının buzdolabı sıcaklığında da kolay sürülebilir bir niteliğe sahip olması için süt yağının bazı özelliklerinin </a:t>
            </a:r>
            <a:r>
              <a:rPr lang="tr-TR" sz="2400" dirty="0" err="1">
                <a:solidFill>
                  <a:srgbClr val="000000"/>
                </a:solidFill>
                <a:latin typeface="Times New Roman" panose="02020603050405020304" pitchFamily="18" charset="0"/>
                <a:ea typeface="Calibri" panose="020F0502020204030204" pitchFamily="34" charset="0"/>
              </a:rPr>
              <a:t>modifiye</a:t>
            </a:r>
            <a:r>
              <a:rPr lang="tr-TR" sz="2400" dirty="0">
                <a:solidFill>
                  <a:srgbClr val="000000"/>
                </a:solidFill>
                <a:latin typeface="Times New Roman" panose="02020603050405020304" pitchFamily="18" charset="0"/>
                <a:ea typeface="Calibri" panose="020F0502020204030204" pitchFamily="34" charset="0"/>
              </a:rPr>
              <a:t> edilmesi gerekir. Modifikasyon amacıyla uygulanan yollardan en basiti süt yağının 0-5°C’de sıvı halde olan diğer yağlarla harmanlanmasıdır. Fakat sonuçta elde edilen ürün tereyağı yerine margarin ya da imitasyon tereyağı (sürülebilir yağ) olarak adlandırılmaktadır.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ve ikame ürünler süt ve süt ürünleri yerine geçen gıdalar olmakla birlikte, imitasyon ve ikame ürün terimleri arasında bir ayrım bulunmaktadır. Buna göre;</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İkame ürün</a:t>
            </a:r>
            <a:r>
              <a:rPr lang="tr-TR" sz="2400" dirty="0">
                <a:solidFill>
                  <a:srgbClr val="000000"/>
                </a:solidFill>
                <a:latin typeface="Times New Roman" panose="02020603050405020304" pitchFamily="18" charset="0"/>
                <a:ea typeface="Calibri" panose="020F0502020204030204" pitchFamily="34" charset="0"/>
              </a:rPr>
              <a:t>, süt veya süt ürünü yerine geçen bir gıda maddesidir.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İmitasyon ürün</a:t>
            </a:r>
            <a:r>
              <a:rPr lang="tr-TR" sz="2400" dirty="0">
                <a:solidFill>
                  <a:srgbClr val="000000"/>
                </a:solidFill>
                <a:latin typeface="Times New Roman" panose="02020603050405020304" pitchFamily="18" charset="0"/>
                <a:ea typeface="Calibri" panose="020F0502020204030204" pitchFamily="34" charset="0"/>
              </a:rPr>
              <a:t>, süt kuru maddesini oluşturan bileşenlerden bir kısmının veya tamamının yerine kaynağı süt olmayan katkı maddelerinin kullanıldığı, genel olarak bileşimi, görünüşü ve kullanım amacı bakımından süt veya süt ürününe benzeyen bir ikame üründür.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Amerika Gıda ve İlaç Dairesi (FDA)’ne göre </a:t>
            </a:r>
            <a:r>
              <a:rPr lang="tr-TR" sz="2400" b="1" dirty="0">
                <a:solidFill>
                  <a:srgbClr val="000000"/>
                </a:solidFill>
                <a:latin typeface="Times New Roman" panose="02020603050405020304" pitchFamily="18" charset="0"/>
                <a:ea typeface="Calibri" panose="020F0502020204030204" pitchFamily="34" charset="0"/>
              </a:rPr>
              <a:t>imitasyon ürün</a:t>
            </a:r>
            <a:r>
              <a:rPr lang="tr-TR" sz="2400" dirty="0">
                <a:solidFill>
                  <a:srgbClr val="000000"/>
                </a:solidFill>
                <a:latin typeface="Times New Roman" panose="02020603050405020304" pitchFamily="18" charset="0"/>
                <a:ea typeface="Calibri" panose="020F0502020204030204" pitchFamily="34" charset="0"/>
              </a:rPr>
              <a:t>, besleyici değeri doğal ürününkine eşdeğer olmayan bir üründür. Besleyici değeri doğal ürüne eşdeğer ya da daha fazla olan imitasyon gıda ise </a:t>
            </a:r>
            <a:r>
              <a:rPr lang="tr-TR" sz="2400" b="1" dirty="0">
                <a:solidFill>
                  <a:srgbClr val="000000"/>
                </a:solidFill>
                <a:latin typeface="Times New Roman" panose="02020603050405020304" pitchFamily="18" charset="0"/>
                <a:ea typeface="Calibri" panose="020F0502020204030204" pitchFamily="34" charset="0"/>
              </a:rPr>
              <a:t>ikame</a:t>
            </a:r>
            <a:r>
              <a:rPr lang="tr-TR" sz="2400" dirty="0">
                <a:solidFill>
                  <a:srgbClr val="000000"/>
                </a:solidFill>
                <a:latin typeface="Times New Roman" panose="02020603050405020304" pitchFamily="18" charset="0"/>
                <a:ea typeface="Calibri" panose="020F0502020204030204" pitchFamily="34" charset="0"/>
              </a:rPr>
              <a:t>,</a:t>
            </a:r>
            <a:r>
              <a:rPr lang="tr-TR" sz="2400" b="1" dirty="0">
                <a:solidFill>
                  <a:srgbClr val="000000"/>
                </a:solidFill>
                <a:latin typeface="Times New Roman" panose="02020603050405020304" pitchFamily="18" charset="0"/>
                <a:ea typeface="Calibri" panose="020F0502020204030204" pitchFamily="34" charset="0"/>
              </a:rPr>
              <a:t> alternatif </a:t>
            </a:r>
            <a:r>
              <a:rPr lang="tr-TR" sz="2400" dirty="0">
                <a:solidFill>
                  <a:srgbClr val="000000"/>
                </a:solidFill>
                <a:latin typeface="Times New Roman" panose="02020603050405020304" pitchFamily="18" charset="0"/>
                <a:ea typeface="Calibri" panose="020F0502020204030204" pitchFamily="34" charset="0"/>
              </a:rPr>
              <a:t>ya da</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simüle</a:t>
            </a:r>
            <a:r>
              <a:rPr lang="tr-TR" sz="2400" dirty="0">
                <a:solidFill>
                  <a:srgbClr val="000000"/>
                </a:solidFill>
                <a:latin typeface="Times New Roman" panose="02020603050405020304" pitchFamily="18" charset="0"/>
                <a:ea typeface="Calibri" panose="020F0502020204030204" pitchFamily="34" charset="0"/>
              </a:rPr>
              <a:t> ürün olarak etiketlenebilmektedir.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a:solidFill>
                  <a:srgbClr val="000000"/>
                </a:solidFill>
                <a:latin typeface="Times New Roman" panose="02020603050405020304" pitchFamily="18" charset="0"/>
                <a:ea typeface="Calibri" panose="020F0502020204030204" pitchFamily="34" charset="0"/>
              </a:rPr>
              <a:t>Yağsız süt ya da süttozunun kökeni süt olmayan yağlarla oluşturdukları karışımlardan üretilen imitasyon ürünler </a:t>
            </a:r>
            <a:r>
              <a:rPr lang="tr-TR" sz="2400" b="1" dirty="0" err="1">
                <a:solidFill>
                  <a:srgbClr val="000000"/>
                </a:solidFill>
                <a:latin typeface="Times New Roman" panose="02020603050405020304" pitchFamily="18" charset="0"/>
                <a:ea typeface="Calibri" panose="020F0502020204030204" pitchFamily="34" charset="0"/>
              </a:rPr>
              <a:t>filled</a:t>
            </a:r>
            <a:r>
              <a:rPr lang="tr-TR" sz="2400" b="1" dirty="0">
                <a:solidFill>
                  <a:srgbClr val="000000"/>
                </a:solidFill>
                <a:latin typeface="Times New Roman" panose="02020603050405020304" pitchFamily="18" charset="0"/>
                <a:ea typeface="Calibri" panose="020F0502020204030204" pitchFamily="34" charset="0"/>
              </a:rPr>
              <a:t> süt </a:t>
            </a:r>
            <a:r>
              <a:rPr lang="tr-TR" sz="2400" dirty="0">
                <a:solidFill>
                  <a:srgbClr val="000000"/>
                </a:solidFill>
                <a:latin typeface="Times New Roman" panose="02020603050405020304" pitchFamily="18" charset="0"/>
                <a:ea typeface="Calibri" panose="020F0502020204030204" pitchFamily="34" charset="0"/>
              </a:rPr>
              <a:t>veya</a:t>
            </a:r>
            <a:r>
              <a:rPr lang="tr-TR" sz="2400" b="1" dirty="0">
                <a:solidFill>
                  <a:srgbClr val="000000"/>
                </a:solidFill>
                <a:latin typeface="Times New Roman" panose="02020603050405020304" pitchFamily="18" charset="0"/>
                <a:ea typeface="Calibri" panose="020F0502020204030204" pitchFamily="34" charset="0"/>
              </a:rPr>
              <a:t> süt ürünü</a:t>
            </a:r>
            <a:r>
              <a:rPr lang="tr-TR" sz="2400" dirty="0">
                <a:solidFill>
                  <a:srgbClr val="000000"/>
                </a:solidFill>
                <a:latin typeface="Times New Roman" panose="02020603050405020304" pitchFamily="18" charset="0"/>
                <a:ea typeface="Calibri" panose="020F0502020204030204" pitchFamily="34" charset="0"/>
              </a:rPr>
              <a:t> adıyla bilinmektedir. Bu terim Uluslararası Sütçülük Federasyonu (IDF) tarafından desteklenmemekle birlikte genellikle 30 yılı aşkın bir süreden bu yana kullanılmaktadır.</a:t>
            </a:r>
            <a:endParaRPr lang="tr-TR" dirty="0"/>
          </a:p>
        </p:txBody>
      </p:sp>
    </p:spTree>
    <p:extLst>
      <p:ext uri="{BB962C8B-B14F-4D97-AF65-F5344CB8AC3E}">
        <p14:creationId xmlns:p14="http://schemas.microsoft.com/office/powerpoint/2010/main" val="33716915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10000"/>
          </a:bodyPr>
          <a:lstStyle/>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Sinerjistlerin</a:t>
            </a:r>
            <a:r>
              <a:rPr lang="tr-TR" sz="2400" dirty="0">
                <a:solidFill>
                  <a:srgbClr val="000000"/>
                </a:solidFill>
                <a:latin typeface="Times New Roman" panose="02020603050405020304" pitchFamily="18" charset="0"/>
                <a:ea typeface="Calibri" panose="020F0502020204030204" pitchFamily="34" charset="0"/>
              </a:rPr>
              <a:t> çoğu, fosforik asit, sitrik asit ve </a:t>
            </a:r>
            <a:r>
              <a:rPr lang="tr-TR" sz="2400" dirty="0" err="1">
                <a:solidFill>
                  <a:srgbClr val="000000"/>
                </a:solidFill>
                <a:latin typeface="Times New Roman" panose="02020603050405020304" pitchFamily="18" charset="0"/>
                <a:ea typeface="Calibri" panose="020F0502020204030204" pitchFamily="34" charset="0"/>
              </a:rPr>
              <a:t>askorbik</a:t>
            </a:r>
            <a:r>
              <a:rPr lang="tr-TR" sz="2400" dirty="0">
                <a:solidFill>
                  <a:srgbClr val="000000"/>
                </a:solidFill>
                <a:latin typeface="Times New Roman" panose="02020603050405020304" pitchFamily="18" charset="0"/>
                <a:ea typeface="Calibri" panose="020F0502020204030204" pitchFamily="34" charset="0"/>
              </a:rPr>
              <a:t> asit gibi </a:t>
            </a:r>
            <a:r>
              <a:rPr lang="tr-TR" sz="2400" dirty="0" err="1">
                <a:solidFill>
                  <a:srgbClr val="000000"/>
                </a:solidFill>
                <a:latin typeface="Times New Roman" panose="02020603050405020304" pitchFamily="18" charset="0"/>
                <a:ea typeface="Calibri" panose="020F0502020204030204" pitchFamily="34" charset="0"/>
              </a:rPr>
              <a:t>palivatent</a:t>
            </a:r>
            <a:r>
              <a:rPr lang="tr-TR" sz="2400" dirty="0">
                <a:solidFill>
                  <a:srgbClr val="000000"/>
                </a:solidFill>
                <a:latin typeface="Times New Roman" panose="02020603050405020304" pitchFamily="18" charset="0"/>
                <a:ea typeface="Calibri" panose="020F0502020204030204" pitchFamily="34" charset="0"/>
              </a:rPr>
              <a:t> inorganik ve organik asitlerdir. Sitrik </a:t>
            </a:r>
            <a:r>
              <a:rPr lang="tr-TR" sz="2400" dirty="0" err="1">
                <a:solidFill>
                  <a:srgbClr val="000000"/>
                </a:solidFill>
                <a:latin typeface="Times New Roman" panose="02020603050405020304" pitchFamily="18" charset="0"/>
                <a:ea typeface="Calibri" panose="020F0502020204030204" pitchFamily="34" charset="0"/>
              </a:rPr>
              <a:t>asitin</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sinerjetik</a:t>
            </a:r>
            <a:r>
              <a:rPr lang="tr-TR" sz="2400" dirty="0">
                <a:solidFill>
                  <a:srgbClr val="000000"/>
                </a:solidFill>
                <a:latin typeface="Times New Roman" panose="02020603050405020304" pitchFamily="18" charset="0"/>
                <a:ea typeface="Calibri" panose="020F0502020204030204" pitchFamily="34" charset="0"/>
              </a:rPr>
              <a:t> etkisi </a:t>
            </a:r>
            <a:r>
              <a:rPr lang="tr-TR" sz="2400" dirty="0" err="1">
                <a:solidFill>
                  <a:srgbClr val="000000"/>
                </a:solidFill>
                <a:latin typeface="Times New Roman" panose="02020603050405020304" pitchFamily="18" charset="0"/>
                <a:ea typeface="Calibri" panose="020F0502020204030204" pitchFamily="34" charset="0"/>
              </a:rPr>
              <a:t>korboksil</a:t>
            </a:r>
            <a:r>
              <a:rPr lang="tr-TR" sz="2400" dirty="0">
                <a:solidFill>
                  <a:srgbClr val="000000"/>
                </a:solidFill>
                <a:latin typeface="Times New Roman" panose="02020603050405020304" pitchFamily="18" charset="0"/>
                <a:ea typeface="Calibri" panose="020F0502020204030204" pitchFamily="34" charset="0"/>
              </a:rPr>
              <a:t> gruplarının varlığına bağlıdır. Sitrik asit türevleri </a:t>
            </a:r>
            <a:r>
              <a:rPr lang="tr-TR" sz="2400" dirty="0" err="1">
                <a:solidFill>
                  <a:srgbClr val="000000"/>
                </a:solidFill>
                <a:latin typeface="Times New Roman" panose="02020603050405020304" pitchFamily="18" charset="0"/>
                <a:ea typeface="Calibri" panose="020F0502020204030204" pitchFamily="34" charset="0"/>
              </a:rPr>
              <a:t>BHA’dan</a:t>
            </a:r>
            <a:r>
              <a:rPr lang="tr-TR" sz="2400" dirty="0">
                <a:solidFill>
                  <a:srgbClr val="000000"/>
                </a:solidFill>
                <a:latin typeface="Times New Roman" panose="02020603050405020304" pitchFamily="18" charset="0"/>
                <a:ea typeface="Calibri" panose="020F0502020204030204" pitchFamily="34" charset="0"/>
              </a:rPr>
              <a:t> daha üstün demir bağlama özelliğine sahip maddelerdir. Sitrik asit, </a:t>
            </a:r>
            <a:r>
              <a:rPr lang="tr-TR" sz="2400" dirty="0" err="1">
                <a:solidFill>
                  <a:srgbClr val="000000"/>
                </a:solidFill>
                <a:latin typeface="Times New Roman" panose="02020603050405020304" pitchFamily="18" charset="0"/>
                <a:ea typeface="Calibri" panose="020F0502020204030204" pitchFamily="34" charset="0"/>
              </a:rPr>
              <a:t>monotersiyer</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bütil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hidrokinon</a:t>
            </a:r>
            <a:r>
              <a:rPr lang="tr-TR" sz="2400" dirty="0">
                <a:solidFill>
                  <a:srgbClr val="000000"/>
                </a:solidFill>
                <a:latin typeface="Times New Roman" panose="02020603050405020304" pitchFamily="18" charset="0"/>
                <a:ea typeface="Calibri" panose="020F0502020204030204" pitchFamily="34" charset="0"/>
              </a:rPr>
              <a:t> (TBHQ) ile birlikte iyi bir </a:t>
            </a:r>
            <a:r>
              <a:rPr lang="tr-TR" sz="2400" dirty="0" err="1">
                <a:solidFill>
                  <a:srgbClr val="000000"/>
                </a:solidFill>
                <a:latin typeface="Times New Roman" panose="02020603050405020304" pitchFamily="18" charset="0"/>
                <a:ea typeface="Calibri" panose="020F0502020204030204" pitchFamily="34" charset="0"/>
              </a:rPr>
              <a:t>sinerjetik</a:t>
            </a:r>
            <a:r>
              <a:rPr lang="tr-TR" sz="2400" dirty="0">
                <a:solidFill>
                  <a:srgbClr val="000000"/>
                </a:solidFill>
                <a:latin typeface="Times New Roman" panose="02020603050405020304" pitchFamily="18" charset="0"/>
                <a:ea typeface="Calibri" panose="020F0502020204030204" pitchFamily="34" charset="0"/>
              </a:rPr>
              <a:t> etki gösterir. Rafine edilmemiş hurma yağında 10 </a:t>
            </a:r>
            <a:r>
              <a:rPr lang="tr-TR" sz="2400" dirty="0" err="1">
                <a:solidFill>
                  <a:srgbClr val="000000"/>
                </a:solidFill>
                <a:latin typeface="Times New Roman" panose="02020603050405020304" pitchFamily="18" charset="0"/>
                <a:ea typeface="Calibri" panose="020F0502020204030204" pitchFamily="34" charset="0"/>
              </a:rPr>
              <a:t>ppm</a:t>
            </a:r>
            <a:r>
              <a:rPr lang="tr-TR" sz="2400" dirty="0">
                <a:solidFill>
                  <a:srgbClr val="000000"/>
                </a:solidFill>
                <a:latin typeface="Times New Roman" panose="02020603050405020304" pitchFamily="18" charset="0"/>
                <a:ea typeface="Calibri" panose="020F0502020204030204" pitchFamily="34" charset="0"/>
              </a:rPr>
              <a:t> TBHQ ile birlikte 365 </a:t>
            </a:r>
            <a:r>
              <a:rPr lang="tr-TR" sz="2400" dirty="0" err="1">
                <a:solidFill>
                  <a:srgbClr val="000000"/>
                </a:solidFill>
                <a:latin typeface="Times New Roman" panose="02020603050405020304" pitchFamily="18" charset="0"/>
                <a:ea typeface="Calibri" panose="020F0502020204030204" pitchFamily="34" charset="0"/>
              </a:rPr>
              <a:t>ppm</a:t>
            </a:r>
            <a:r>
              <a:rPr lang="tr-TR" sz="2400" dirty="0">
                <a:solidFill>
                  <a:srgbClr val="000000"/>
                </a:solidFill>
                <a:latin typeface="Times New Roman" panose="02020603050405020304" pitchFamily="18" charset="0"/>
                <a:ea typeface="Calibri" panose="020F0502020204030204" pitchFamily="34" charset="0"/>
              </a:rPr>
              <a:t> sitrik asit kullanılır. Sitrik </a:t>
            </a:r>
            <a:r>
              <a:rPr lang="tr-TR" sz="2400" dirty="0" err="1">
                <a:solidFill>
                  <a:srgbClr val="000000"/>
                </a:solidFill>
                <a:latin typeface="Times New Roman" panose="02020603050405020304" pitchFamily="18" charset="0"/>
                <a:ea typeface="Calibri" panose="020F0502020204030204" pitchFamily="34" charset="0"/>
              </a:rPr>
              <a:t>asitinkine</a:t>
            </a:r>
            <a:r>
              <a:rPr lang="tr-TR" sz="2400" dirty="0">
                <a:solidFill>
                  <a:srgbClr val="000000"/>
                </a:solidFill>
                <a:latin typeface="Times New Roman" panose="02020603050405020304" pitchFamily="18" charset="0"/>
                <a:ea typeface="Calibri" panose="020F0502020204030204" pitchFamily="34" charset="0"/>
              </a:rPr>
              <a:t> benzer </a:t>
            </a:r>
            <a:r>
              <a:rPr lang="tr-TR" sz="2400" dirty="0" err="1">
                <a:solidFill>
                  <a:srgbClr val="000000"/>
                </a:solidFill>
                <a:latin typeface="Times New Roman" panose="02020603050405020304" pitchFamily="18" charset="0"/>
                <a:ea typeface="Calibri" panose="020F0502020204030204" pitchFamily="34" charset="0"/>
              </a:rPr>
              <a:t>sinerjetik</a:t>
            </a:r>
            <a:r>
              <a:rPr lang="tr-TR" sz="2400" dirty="0">
                <a:solidFill>
                  <a:srgbClr val="000000"/>
                </a:solidFill>
                <a:latin typeface="Times New Roman" panose="02020603050405020304" pitchFamily="18" charset="0"/>
                <a:ea typeface="Calibri" panose="020F0502020204030204" pitchFamily="34" charset="0"/>
              </a:rPr>
              <a:t> etkiye sahip diğer </a:t>
            </a:r>
            <a:r>
              <a:rPr lang="tr-TR" sz="2400" dirty="0" err="1">
                <a:solidFill>
                  <a:srgbClr val="000000"/>
                </a:solidFill>
                <a:latin typeface="Times New Roman" panose="02020603050405020304" pitchFamily="18" charset="0"/>
                <a:ea typeface="Calibri" panose="020F0502020204030204" pitchFamily="34" charset="0"/>
              </a:rPr>
              <a:t>polivalent</a:t>
            </a:r>
            <a:r>
              <a:rPr lang="tr-TR" sz="2400" dirty="0">
                <a:solidFill>
                  <a:srgbClr val="000000"/>
                </a:solidFill>
                <a:latin typeface="Times New Roman" panose="02020603050405020304" pitchFamily="18" charset="0"/>
                <a:ea typeface="Calibri" panose="020F0502020204030204" pitchFamily="34" charset="0"/>
              </a:rPr>
              <a:t> asitler tartarik, malik, </a:t>
            </a:r>
            <a:r>
              <a:rPr lang="tr-TR" sz="2400" dirty="0" err="1">
                <a:solidFill>
                  <a:srgbClr val="000000"/>
                </a:solidFill>
                <a:latin typeface="Times New Roman" panose="02020603050405020304" pitchFamily="18" charset="0"/>
                <a:ea typeface="Calibri" panose="020F0502020204030204" pitchFamily="34" charset="0"/>
              </a:rPr>
              <a:t>glukonik</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aldarik</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hidroglutarik</a:t>
            </a:r>
            <a:r>
              <a:rPr lang="tr-TR" sz="2400" dirty="0">
                <a:solidFill>
                  <a:srgbClr val="000000"/>
                </a:solidFill>
                <a:latin typeface="Times New Roman" panose="02020603050405020304" pitchFamily="18" charset="0"/>
                <a:ea typeface="Calibri" panose="020F0502020204030204" pitchFamily="34" charset="0"/>
              </a:rPr>
              <a:t> asitlerdir, fakat bunların sürülebilir yağlarda kullanımı yasaktır. </a:t>
            </a:r>
            <a:r>
              <a:rPr lang="tr-TR" sz="2400" dirty="0" err="1">
                <a:solidFill>
                  <a:srgbClr val="000000"/>
                </a:solidFill>
                <a:latin typeface="Times New Roman" panose="02020603050405020304" pitchFamily="18" charset="0"/>
                <a:ea typeface="Calibri" panose="020F0502020204030204" pitchFamily="34" charset="0"/>
              </a:rPr>
              <a:t>Askorbik</a:t>
            </a:r>
            <a:r>
              <a:rPr lang="tr-TR" sz="2400" dirty="0">
                <a:solidFill>
                  <a:srgbClr val="000000"/>
                </a:solidFill>
                <a:latin typeface="Times New Roman" panose="02020603050405020304" pitchFamily="18" charset="0"/>
                <a:ea typeface="Calibri" panose="020F0502020204030204" pitchFamily="34" charset="0"/>
              </a:rPr>
              <a:t> asit de </a:t>
            </a:r>
            <a:r>
              <a:rPr lang="tr-TR" sz="2400" dirty="0" err="1">
                <a:solidFill>
                  <a:srgbClr val="000000"/>
                </a:solidFill>
                <a:latin typeface="Times New Roman" panose="02020603050405020304" pitchFamily="18" charset="0"/>
                <a:ea typeface="Calibri" panose="020F0502020204030204" pitchFamily="34" charset="0"/>
              </a:rPr>
              <a:t>lipid</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oksidasyonunu</a:t>
            </a:r>
            <a:r>
              <a:rPr lang="tr-TR" sz="2400" dirty="0">
                <a:solidFill>
                  <a:srgbClr val="000000"/>
                </a:solidFill>
                <a:latin typeface="Times New Roman" panose="02020603050405020304" pitchFamily="18" charset="0"/>
                <a:ea typeface="Calibri" panose="020F0502020204030204" pitchFamily="34" charset="0"/>
              </a:rPr>
              <a:t> önleyici aktiviteye sahiptir. Bu aktivite özellikle palmitik asitle eşleştirilmek suretiyle artırılabilir. Serbest oksijeni ve iz elementi tüketir, fakat belirli emülsiyonlarda bakır iyonlarına karşı duyarlıdır ve bu neden </a:t>
            </a:r>
            <a:r>
              <a:rPr lang="tr-TR" sz="2400" dirty="0" err="1">
                <a:solidFill>
                  <a:srgbClr val="000000"/>
                </a:solidFill>
                <a:latin typeface="Times New Roman" panose="02020603050405020304" pitchFamily="18" charset="0"/>
                <a:ea typeface="Calibri" panose="020F0502020204030204" pitchFamily="34" charset="0"/>
              </a:rPr>
              <a:t>pro-oksidan</a:t>
            </a:r>
            <a:r>
              <a:rPr lang="tr-TR" sz="2400" dirty="0">
                <a:solidFill>
                  <a:srgbClr val="000000"/>
                </a:solidFill>
                <a:latin typeface="Times New Roman" panose="02020603050405020304" pitchFamily="18" charset="0"/>
                <a:ea typeface="Calibri" panose="020F0502020204030204" pitchFamily="34" charset="0"/>
              </a:rPr>
              <a:t> haline gelebilir. Sitrik asit ya da etilen </a:t>
            </a:r>
            <a:r>
              <a:rPr lang="tr-TR" sz="2400" dirty="0" err="1">
                <a:solidFill>
                  <a:srgbClr val="000000"/>
                </a:solidFill>
                <a:latin typeface="Times New Roman" panose="02020603050405020304" pitchFamily="18" charset="0"/>
                <a:ea typeface="Calibri" panose="020F0502020204030204" pitchFamily="34" charset="0"/>
              </a:rPr>
              <a:t>diamin</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tetra</a:t>
            </a:r>
            <a:r>
              <a:rPr lang="tr-TR" sz="2400" dirty="0">
                <a:solidFill>
                  <a:srgbClr val="000000"/>
                </a:solidFill>
                <a:latin typeface="Times New Roman" panose="02020603050405020304" pitchFamily="18" charset="0"/>
                <a:ea typeface="Calibri" panose="020F0502020204030204" pitchFamily="34" charset="0"/>
              </a:rPr>
              <a:t> asetik asit (EDTA) ile kombine hale getirilerek bu olumsuzluk azaltılabilir. </a:t>
            </a:r>
            <a:r>
              <a:rPr lang="tr-TR" sz="2400" dirty="0" err="1">
                <a:solidFill>
                  <a:srgbClr val="000000"/>
                </a:solidFill>
                <a:latin typeface="Times New Roman" panose="02020603050405020304" pitchFamily="18" charset="0"/>
                <a:ea typeface="Calibri" panose="020F0502020204030204" pitchFamily="34" charset="0"/>
              </a:rPr>
              <a:t>Askorbik</a:t>
            </a:r>
            <a:r>
              <a:rPr lang="tr-TR" sz="2400" dirty="0">
                <a:solidFill>
                  <a:srgbClr val="000000"/>
                </a:solidFill>
                <a:latin typeface="Times New Roman" panose="02020603050405020304" pitchFamily="18" charset="0"/>
                <a:ea typeface="Calibri" panose="020F0502020204030204" pitchFamily="34" charset="0"/>
              </a:rPr>
              <a:t> asit aynı zamanda </a:t>
            </a:r>
            <a:r>
              <a:rPr lang="tr-TR" sz="2400" dirty="0" err="1">
                <a:solidFill>
                  <a:srgbClr val="000000"/>
                </a:solidFill>
                <a:latin typeface="Times New Roman" panose="02020603050405020304" pitchFamily="18" charset="0"/>
                <a:ea typeface="Calibri" panose="020F0502020204030204" pitchFamily="34" charset="0"/>
              </a:rPr>
              <a:t>provitamin</a:t>
            </a:r>
            <a:r>
              <a:rPr lang="tr-TR" sz="2400" dirty="0">
                <a:solidFill>
                  <a:srgbClr val="000000"/>
                </a:solidFill>
                <a:latin typeface="Times New Roman" panose="02020603050405020304" pitchFamily="18" charset="0"/>
                <a:ea typeface="Calibri" panose="020F0502020204030204" pitchFamily="34" charset="0"/>
              </a:rPr>
              <a:t> C aktivitesine sahiptir.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3.1.11. Vitaminler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Sürülebilir yağlarda A, C, D, E ve bazı B vitaminlerinin kullanımına izin verilmektedir. A vitamini sürülebilir yağlara esasen renk maddesi (β</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olarak katılmaktadır. Yüz gram yağa 300 µg kadar A vitamini ilavesi ile aynı zamanda ürünün besleyici değerinde de artış sağlanmaktadır. D vitamininin sürülebilir yağlara </a:t>
            </a:r>
            <a:r>
              <a:rPr lang="tr-TR" sz="2400">
                <a:solidFill>
                  <a:srgbClr val="000000"/>
                </a:solidFill>
                <a:latin typeface="Times New Roman" panose="02020603050405020304" pitchFamily="18" charset="0"/>
                <a:ea typeface="Calibri" panose="020F0502020204030204" pitchFamily="34" charset="0"/>
              </a:rPr>
              <a:t>7-9 </a:t>
            </a:r>
            <a:r>
              <a:rPr lang="tr-TR" sz="2400" smtClean="0">
                <a:solidFill>
                  <a:srgbClr val="000000"/>
                </a:solidFill>
                <a:latin typeface="Times New Roman" panose="02020603050405020304" pitchFamily="18" charset="0"/>
                <a:ea typeface="Calibri" panose="020F0502020204030204" pitchFamily="34" charset="0"/>
              </a:rPr>
              <a:t>µg/100 </a:t>
            </a:r>
            <a:r>
              <a:rPr lang="tr-TR" sz="2400" dirty="0">
                <a:solidFill>
                  <a:srgbClr val="000000"/>
                </a:solidFill>
                <a:latin typeface="Times New Roman" panose="02020603050405020304" pitchFamily="18" charset="0"/>
                <a:ea typeface="Calibri" panose="020F0502020204030204" pitchFamily="34" charset="0"/>
              </a:rPr>
              <a:t>kg düzeyinde katılması günlük olarak alınmasına izin verilen miktarın ortalama %40’nı karşılamaktadır. E vitamini ise antioksidan madde görevi </a:t>
            </a:r>
            <a:r>
              <a:rPr lang="tr-TR" sz="2400">
                <a:solidFill>
                  <a:srgbClr val="000000"/>
                </a:solidFill>
                <a:latin typeface="Times New Roman" panose="02020603050405020304" pitchFamily="18" charset="0"/>
                <a:ea typeface="Calibri" panose="020F0502020204030204" pitchFamily="34" charset="0"/>
              </a:rPr>
              <a:t>görmektedir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710324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1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 İmitasyon ve İkame Ürün Çeşitleri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3.2.1. İmitasyon Peynirler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peynir üretiminde imitasyon sütlerden (</a:t>
            </a:r>
            <a:r>
              <a:rPr lang="tr-TR" sz="2400" dirty="0" err="1">
                <a:solidFill>
                  <a:srgbClr val="000000"/>
                </a:solidFill>
                <a:latin typeface="Times New Roman" panose="02020603050405020304" pitchFamily="18" charset="0"/>
                <a:ea typeface="Calibri" panose="020F0502020204030204" pitchFamily="34" charset="0"/>
              </a:rPr>
              <a:t>filled</a:t>
            </a:r>
            <a:r>
              <a:rPr lang="tr-TR" sz="2400" dirty="0">
                <a:solidFill>
                  <a:srgbClr val="000000"/>
                </a:solidFill>
                <a:latin typeface="Times New Roman" panose="02020603050405020304" pitchFamily="18" charset="0"/>
                <a:ea typeface="Calibri" panose="020F0502020204030204" pitchFamily="34" charset="0"/>
              </a:rPr>
              <a:t> ve imitasyon sütler) veya kökeni süt olmayan diğer maddelerin karışımından yararlanılır. ABD’de inek sütünden elde edilen fakat bileşim yönünden federal yasalara uymayan peynirler de imitasyon olarak kabul edilmektedir. </a:t>
            </a:r>
            <a:r>
              <a:rPr lang="tr-TR" sz="2400" dirty="0" err="1">
                <a:solidFill>
                  <a:srgbClr val="000000"/>
                </a:solidFill>
                <a:latin typeface="Times New Roman" panose="02020603050405020304" pitchFamily="18" charset="0"/>
                <a:ea typeface="Calibri" panose="020F0502020204030204" pitchFamily="34" charset="0"/>
              </a:rPr>
              <a:t>Filled</a:t>
            </a:r>
            <a:r>
              <a:rPr lang="tr-TR" sz="2400" dirty="0">
                <a:solidFill>
                  <a:srgbClr val="000000"/>
                </a:solidFill>
                <a:latin typeface="Times New Roman" panose="02020603050405020304" pitchFamily="18" charset="0"/>
                <a:ea typeface="Calibri" panose="020F0502020204030204" pitchFamily="34" charset="0"/>
              </a:rPr>
              <a:t> sütten peynir üretiminde, yağsız süt kalıntı halde kolesterol içerdiğinden son üründe de bir miktar kolesterol bulunabilmektedir. İmitasyon sütten peynir yapımı için gereken başlıca hammaddeler; kazein veya alternatif protein kaynakları, bitkisel yağ, </a:t>
            </a:r>
            <a:r>
              <a:rPr lang="tr-TR" sz="2400" dirty="0" err="1">
                <a:solidFill>
                  <a:srgbClr val="000000"/>
                </a:solidFill>
                <a:latin typeface="Times New Roman" panose="02020603050405020304" pitchFamily="18" charset="0"/>
                <a:ea typeface="Calibri" panose="020F0502020204030204" pitchFamily="34" charset="0"/>
              </a:rPr>
              <a:t>rennet</a:t>
            </a:r>
            <a:r>
              <a:rPr lang="tr-TR" sz="2400" dirty="0">
                <a:solidFill>
                  <a:srgbClr val="000000"/>
                </a:solidFill>
                <a:latin typeface="Times New Roman" panose="02020603050405020304" pitchFamily="18" charset="0"/>
                <a:ea typeface="Calibri" panose="020F0502020204030204" pitchFamily="34" charset="0"/>
              </a:rPr>
              <a:t>, renk maddesi, </a:t>
            </a:r>
            <a:r>
              <a:rPr lang="tr-TR" sz="2400" dirty="0" err="1">
                <a:solidFill>
                  <a:srgbClr val="000000"/>
                </a:solidFill>
                <a:latin typeface="Times New Roman" panose="02020603050405020304" pitchFamily="18" charset="0"/>
                <a:ea typeface="Calibri" panose="020F0502020204030204" pitchFamily="34" charset="0"/>
              </a:rPr>
              <a:t>starter</a:t>
            </a:r>
            <a:r>
              <a:rPr lang="tr-TR" sz="2400" dirty="0">
                <a:solidFill>
                  <a:srgbClr val="000000"/>
                </a:solidFill>
                <a:latin typeface="Times New Roman" panose="02020603050405020304" pitchFamily="18" charset="0"/>
                <a:ea typeface="Calibri" panose="020F0502020204030204" pitchFamily="34" charset="0"/>
              </a:rPr>
              <a:t> kültür, laktik asit ve </a:t>
            </a:r>
            <a:r>
              <a:rPr lang="tr-TR" sz="2400" dirty="0" err="1">
                <a:solidFill>
                  <a:srgbClr val="000000"/>
                </a:solidFill>
                <a:latin typeface="Times New Roman" panose="02020603050405020304" pitchFamily="18" charset="0"/>
                <a:ea typeface="Calibri" panose="020F0502020204030204" pitchFamily="34" charset="0"/>
              </a:rPr>
              <a:t>emülsifiyerdir</a:t>
            </a:r>
            <a:r>
              <a:rPr lang="tr-TR" sz="2400" dirty="0">
                <a:solidFill>
                  <a:srgbClr val="000000"/>
                </a:solidFill>
                <a:latin typeface="Times New Roman" panose="02020603050405020304" pitchFamily="18" charset="0"/>
                <a:ea typeface="Calibri" panose="020F0502020204030204" pitchFamily="34" charset="0"/>
              </a:rPr>
              <a:t>. Bitkisel yağ olarak soya, hurma, pamuk, Hindistan cevizi veya mısır özü yağlarından birisi kullanılabilir. Mono veya </a:t>
            </a:r>
            <a:r>
              <a:rPr lang="tr-TR" sz="2400" dirty="0" err="1">
                <a:solidFill>
                  <a:srgbClr val="000000"/>
                </a:solidFill>
                <a:latin typeface="Times New Roman" panose="02020603050405020304" pitchFamily="18" charset="0"/>
                <a:ea typeface="Calibri" panose="020F0502020204030204" pitchFamily="34" charset="0"/>
              </a:rPr>
              <a:t>digliserid</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emülsifiyerleri</a:t>
            </a:r>
            <a:r>
              <a:rPr lang="tr-TR" sz="2400" dirty="0">
                <a:solidFill>
                  <a:srgbClr val="000000"/>
                </a:solidFill>
                <a:latin typeface="Times New Roman" panose="02020603050405020304" pitchFamily="18" charset="0"/>
                <a:ea typeface="Calibri" panose="020F0502020204030204" pitchFamily="34" charset="0"/>
              </a:rPr>
              <a:t> ile β</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içeren doyurulmuş (</a:t>
            </a:r>
            <a:r>
              <a:rPr lang="tr-TR" sz="2400" dirty="0" err="1">
                <a:solidFill>
                  <a:srgbClr val="000000"/>
                </a:solidFill>
                <a:latin typeface="Times New Roman" panose="02020603050405020304" pitchFamily="18" charset="0"/>
                <a:ea typeface="Calibri" panose="020F0502020204030204" pitchFamily="34" charset="0"/>
              </a:rPr>
              <a:t>hidrojenize</a:t>
            </a:r>
            <a:r>
              <a:rPr lang="tr-TR" sz="2400" dirty="0">
                <a:solidFill>
                  <a:srgbClr val="000000"/>
                </a:solidFill>
                <a:latin typeface="Times New Roman" panose="02020603050405020304" pitchFamily="18" charset="0"/>
                <a:ea typeface="Calibri" panose="020F0502020204030204" pitchFamily="34" charset="0"/>
              </a:rPr>
              <a:t>) bitkisel yağ harmanlarından da yararlanılabilir. Başarılı bir üretim için yağın erime noktası 35-37°C arasında bulunmalıdır. Kullanılan yağda </a:t>
            </a:r>
            <a:r>
              <a:rPr lang="tr-TR" sz="2400" dirty="0" err="1">
                <a:solidFill>
                  <a:srgbClr val="000000"/>
                </a:solidFill>
                <a:latin typeface="Times New Roman" panose="02020603050405020304" pitchFamily="18" charset="0"/>
                <a:ea typeface="Calibri" panose="020F0502020204030204" pitchFamily="34" charset="0"/>
              </a:rPr>
              <a:t>emülsifiyer</a:t>
            </a:r>
            <a:r>
              <a:rPr lang="tr-TR" sz="2400" dirty="0">
                <a:solidFill>
                  <a:srgbClr val="000000"/>
                </a:solidFill>
                <a:latin typeface="Times New Roman" panose="02020603050405020304" pitchFamily="18" charset="0"/>
                <a:ea typeface="Calibri" panose="020F0502020204030204" pitchFamily="34" charset="0"/>
              </a:rPr>
              <a:t> ilavesi gerekir. Böylece peynir ambalajındaki sızmalar önlenebilir. Katılacak </a:t>
            </a:r>
            <a:r>
              <a:rPr lang="tr-TR" sz="2400" dirty="0" err="1">
                <a:solidFill>
                  <a:srgbClr val="000000"/>
                </a:solidFill>
                <a:latin typeface="Times New Roman" panose="02020603050405020304" pitchFamily="18" charset="0"/>
                <a:ea typeface="Calibri" panose="020F0502020204030204" pitchFamily="34" charset="0"/>
              </a:rPr>
              <a:t>emülsifiyer</a:t>
            </a:r>
            <a:r>
              <a:rPr lang="tr-TR" sz="2400" dirty="0">
                <a:solidFill>
                  <a:srgbClr val="000000"/>
                </a:solidFill>
                <a:latin typeface="Times New Roman" panose="02020603050405020304" pitchFamily="18" charset="0"/>
                <a:ea typeface="Calibri" panose="020F0502020204030204" pitchFamily="34" charset="0"/>
              </a:rPr>
              <a:t> miktarı son ürünün yağ ve kuru madde içeriğine bağlı olmak üzere %0,4-0,6 arasında değişebilir. Renk maddesinin miktarı peynir çeşidine bağlı değişim gösterir. </a:t>
            </a:r>
            <a:r>
              <a:rPr lang="tr-TR" sz="2400" dirty="0" err="1">
                <a:solidFill>
                  <a:srgbClr val="000000"/>
                </a:solidFill>
                <a:latin typeface="Times New Roman" panose="02020603050405020304" pitchFamily="18" charset="0"/>
                <a:ea typeface="Calibri" panose="020F0502020204030204" pitchFamily="34" charset="0"/>
              </a:rPr>
              <a:t>Cheddar</a:t>
            </a:r>
            <a:r>
              <a:rPr lang="tr-TR" sz="2400" dirty="0">
                <a:solidFill>
                  <a:srgbClr val="000000"/>
                </a:solidFill>
                <a:latin typeface="Times New Roman" panose="02020603050405020304" pitchFamily="18" charset="0"/>
                <a:ea typeface="Calibri" panose="020F0502020204030204" pitchFamily="34" charset="0"/>
              </a:rPr>
              <a:t> peynirinde fazla miktarda renk maddesi kullanılması gerekirken, </a:t>
            </a:r>
            <a:r>
              <a:rPr lang="tr-TR" sz="2400" dirty="0" err="1">
                <a:solidFill>
                  <a:srgbClr val="000000"/>
                </a:solidFill>
                <a:latin typeface="Times New Roman" panose="02020603050405020304" pitchFamily="18" charset="0"/>
                <a:ea typeface="Calibri" panose="020F0502020204030204" pitchFamily="34" charset="0"/>
              </a:rPr>
              <a:t>Mozzarella</a:t>
            </a:r>
            <a:r>
              <a:rPr lang="tr-TR" sz="2400" dirty="0">
                <a:solidFill>
                  <a:srgbClr val="000000"/>
                </a:solidFill>
                <a:latin typeface="Times New Roman" panose="02020603050405020304" pitchFamily="18" charset="0"/>
                <a:ea typeface="Calibri" panose="020F0502020204030204" pitchFamily="34" charset="0"/>
              </a:rPr>
              <a:t> peynirinde az miktarda renk maddesi yeterli olmaktadır. İmitasyon olgun peynir yapımı için önce gerekli hammaddeler tartılır. Yağ ve </a:t>
            </a:r>
            <a:r>
              <a:rPr lang="tr-TR" sz="2400" dirty="0" err="1">
                <a:solidFill>
                  <a:srgbClr val="000000"/>
                </a:solidFill>
                <a:latin typeface="Times New Roman" panose="02020603050405020304" pitchFamily="18" charset="0"/>
                <a:ea typeface="Calibri" panose="020F0502020204030204" pitchFamily="34" charset="0"/>
              </a:rPr>
              <a:t>emülsifiyer</a:t>
            </a:r>
            <a:r>
              <a:rPr lang="tr-TR" sz="2400" dirty="0">
                <a:solidFill>
                  <a:srgbClr val="000000"/>
                </a:solidFill>
                <a:latin typeface="Times New Roman" panose="02020603050405020304" pitchFamily="18" charset="0"/>
                <a:ea typeface="Calibri" panose="020F0502020204030204" pitchFamily="34" charset="0"/>
              </a:rPr>
              <a:t> birlikte eritildikten sonra, geriye kalan unsurlar erimiş haldeki yağa ilave edilir. Bu şekilde elde edilen karışım 35 kg/cm</a:t>
            </a:r>
            <a:r>
              <a:rPr lang="tr-TR" sz="2400" baseline="30000" dirty="0">
                <a:solidFill>
                  <a:srgbClr val="000000"/>
                </a:solidFill>
                <a:latin typeface="Times New Roman" panose="02020603050405020304" pitchFamily="18" charset="0"/>
                <a:ea typeface="Calibri" panose="020F0502020204030204" pitchFamily="34" charset="0"/>
              </a:rPr>
              <a:t>3</a:t>
            </a:r>
            <a:r>
              <a:rPr lang="tr-TR" sz="2400" dirty="0">
                <a:solidFill>
                  <a:srgbClr val="000000"/>
                </a:solidFill>
                <a:latin typeface="Times New Roman" panose="02020603050405020304" pitchFamily="18" charset="0"/>
                <a:ea typeface="Calibri" panose="020F0502020204030204" pitchFamily="34" charset="0"/>
              </a:rPr>
              <a:t> basınç altında </a:t>
            </a:r>
            <a:r>
              <a:rPr lang="tr-TR" sz="2400" dirty="0" err="1">
                <a:solidFill>
                  <a:srgbClr val="000000"/>
                </a:solidFill>
                <a:latin typeface="Times New Roman" panose="02020603050405020304" pitchFamily="18" charset="0"/>
                <a:ea typeface="Calibri" panose="020F0502020204030204" pitchFamily="34" charset="0"/>
              </a:rPr>
              <a:t>homojenize</a:t>
            </a:r>
            <a:r>
              <a:rPr lang="tr-TR" sz="2400" dirty="0">
                <a:solidFill>
                  <a:srgbClr val="000000"/>
                </a:solidFill>
                <a:latin typeface="Times New Roman" panose="02020603050405020304" pitchFamily="18" charset="0"/>
                <a:ea typeface="Calibri" panose="020F0502020204030204" pitchFamily="34" charset="0"/>
              </a:rPr>
              <a:t> edilir. 74°C’de 20 saniye süreyle pastörize edilir ve 32°C’ye soğutulur. Starter kültür ve peynir mayası katıldıktan sonra üretilecek peynir çeşidine özgü aşamalar </a:t>
            </a:r>
            <a:r>
              <a:rPr lang="tr-TR" sz="2400">
                <a:solidFill>
                  <a:srgbClr val="000000"/>
                </a:solidFill>
                <a:latin typeface="Times New Roman" panose="02020603050405020304" pitchFamily="18" charset="0"/>
                <a:ea typeface="Calibri" panose="020F0502020204030204" pitchFamily="34" charset="0"/>
              </a:rPr>
              <a:t>izlenir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3783711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sütten peynir üretiminde karşılaşılan bazı sorunlar şunlardır: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Starter kültürleri imitasyon sütte inek sütündekine göre daha yavaş ve düşük miktarda asitlik gelişimi sağlamaktadır.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İmitasyon sütlerin çoğu peynir mayasının etkili bir şekilde faaliyet gösterdiği ve pıhtı oluşumunun sağlandığı değerin çok üzerinde 6,8-7,4 arasında değişen bir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derecesine sahiptir.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Peynirde olgunlaşmayı sağlayan bakteriler imitasyon sütün bileşenlerinden olan Hindistan cevizi ve soya yağlarından iyi bir şekilde yararlanamadıkları için istenen peynir tadının sağlanması güçtür. Bu nedenle </a:t>
            </a:r>
            <a:r>
              <a:rPr lang="tr-TR" sz="2400" dirty="0" err="1">
                <a:solidFill>
                  <a:srgbClr val="000000"/>
                </a:solidFill>
                <a:latin typeface="Times New Roman" panose="02020603050405020304" pitchFamily="18" charset="0"/>
                <a:ea typeface="Calibri" panose="020F0502020204030204" pitchFamily="34" charset="0"/>
              </a:rPr>
              <a:t>mikrobiyal</a:t>
            </a:r>
            <a:r>
              <a:rPr lang="tr-TR" sz="2400" dirty="0">
                <a:solidFill>
                  <a:srgbClr val="000000"/>
                </a:solidFill>
                <a:latin typeface="Times New Roman" panose="02020603050405020304" pitchFamily="18" charset="0"/>
                <a:ea typeface="Calibri" panose="020F0502020204030204" pitchFamily="34" charset="0"/>
              </a:rPr>
              <a:t> kökenli </a:t>
            </a:r>
            <a:r>
              <a:rPr lang="tr-TR" sz="2400" dirty="0" err="1">
                <a:solidFill>
                  <a:srgbClr val="000000"/>
                </a:solidFill>
                <a:latin typeface="Times New Roman" panose="02020603050405020304" pitchFamily="18" charset="0"/>
                <a:ea typeface="Calibri" panose="020F0502020204030204" pitchFamily="34" charset="0"/>
              </a:rPr>
              <a:t>lipolitik</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nötral</a:t>
            </a:r>
            <a:r>
              <a:rPr lang="tr-TR" sz="2400" dirty="0">
                <a:solidFill>
                  <a:srgbClr val="000000"/>
                </a:solidFill>
                <a:latin typeface="Times New Roman" panose="02020603050405020304" pitchFamily="18" charset="0"/>
                <a:ea typeface="Calibri" panose="020F0502020204030204" pitchFamily="34" charset="0"/>
              </a:rPr>
              <a:t> enzimlerin kullanımı önerilmektedir.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Peynire işlenecek olan karışım yeterli düzeyde </a:t>
            </a:r>
            <a:r>
              <a:rPr lang="tr-TR" sz="2400" dirty="0" err="1">
                <a:solidFill>
                  <a:srgbClr val="000000"/>
                </a:solidFill>
                <a:latin typeface="Times New Roman" panose="02020603050405020304" pitchFamily="18" charset="0"/>
                <a:ea typeface="Calibri" panose="020F0502020204030204" pitchFamily="34" charset="0"/>
              </a:rPr>
              <a:t>emülsifiye</a:t>
            </a:r>
            <a:r>
              <a:rPr lang="tr-TR" sz="2400" dirty="0">
                <a:solidFill>
                  <a:srgbClr val="000000"/>
                </a:solidFill>
                <a:latin typeface="Times New Roman" panose="02020603050405020304" pitchFamily="18" charset="0"/>
                <a:ea typeface="Calibri" panose="020F0502020204030204" pitchFamily="34" charset="0"/>
              </a:rPr>
              <a:t> edilmediği takdirde peynir altı suyuna geçen yağ oranı artış göstermekte, randıman azalmaktadır. </a:t>
            </a:r>
            <a:r>
              <a:rPr lang="tr-TR" sz="2400" dirty="0" err="1">
                <a:solidFill>
                  <a:srgbClr val="000000"/>
                </a:solidFill>
                <a:latin typeface="Times New Roman" panose="02020603050405020304" pitchFamily="18" charset="0"/>
                <a:ea typeface="Calibri" panose="020F0502020204030204" pitchFamily="34" charset="0"/>
              </a:rPr>
              <a:t>Homojenizasyon</a:t>
            </a:r>
            <a:r>
              <a:rPr lang="tr-TR" sz="2400" dirty="0">
                <a:solidFill>
                  <a:srgbClr val="000000"/>
                </a:solidFill>
                <a:latin typeface="Times New Roman" panose="02020603050405020304" pitchFamily="18" charset="0"/>
                <a:ea typeface="Calibri" panose="020F0502020204030204" pitchFamily="34" charset="0"/>
              </a:rPr>
              <a:t> işlemiyle tatminkar bir emülsiyon oluşumu amaçlanmakla birlikte bitkisel yağ kullanılarak elde edilen pıhtı zayıf yapılı ve aşırı derecede yumuşak olduğu için en fazla 35 kg/cm</a:t>
            </a:r>
            <a:r>
              <a:rPr lang="tr-TR" sz="2400" baseline="30000" dirty="0">
                <a:solidFill>
                  <a:srgbClr val="000000"/>
                </a:solidFill>
                <a:latin typeface="Times New Roman" panose="02020603050405020304" pitchFamily="18" charset="0"/>
                <a:ea typeface="Calibri" panose="020F0502020204030204" pitchFamily="34" charset="0"/>
              </a:rPr>
              <a:t>2</a:t>
            </a:r>
            <a:r>
              <a:rPr lang="tr-TR" sz="2400" dirty="0">
                <a:solidFill>
                  <a:srgbClr val="000000"/>
                </a:solidFill>
                <a:latin typeface="Times New Roman" panose="02020603050405020304" pitchFamily="18" charset="0"/>
                <a:ea typeface="Calibri" panose="020F0502020204030204" pitchFamily="34" charset="0"/>
              </a:rPr>
              <a:t> düzeyinde basınç uygulanabilmektedir.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İmitasyon sütün hazırlanmasında protein kaynağı olarak soya proteininden yararlanması halinde, peynir esmer bir renge ve </a:t>
            </a:r>
            <a:r>
              <a:rPr lang="tr-TR" sz="2400" dirty="0" err="1">
                <a:solidFill>
                  <a:srgbClr val="000000"/>
                </a:solidFill>
                <a:latin typeface="Times New Roman" panose="02020603050405020304" pitchFamily="18" charset="0"/>
                <a:ea typeface="Calibri" panose="020F0502020204030204" pitchFamily="34" charset="0"/>
              </a:rPr>
              <a:t>fasulyemsi</a:t>
            </a:r>
            <a:r>
              <a:rPr lang="tr-TR" sz="2400" dirty="0">
                <a:solidFill>
                  <a:srgbClr val="000000"/>
                </a:solidFill>
                <a:latin typeface="Times New Roman" panose="02020603050405020304" pitchFamily="18" charset="0"/>
                <a:ea typeface="Calibri" panose="020F0502020204030204" pitchFamily="34" charset="0"/>
              </a:rPr>
              <a:t> tada sahip </a:t>
            </a:r>
            <a:r>
              <a:rPr lang="tr-TR" sz="2400">
                <a:solidFill>
                  <a:srgbClr val="000000"/>
                </a:solidFill>
                <a:latin typeface="Times New Roman" panose="02020603050405020304" pitchFamily="18" charset="0"/>
                <a:ea typeface="Calibri" panose="020F0502020204030204" pitchFamily="34" charset="0"/>
              </a:rPr>
              <a:t>olmaktadır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39946776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3.2.1.1. İmitasyon eritme peyniri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İmitaston</a:t>
            </a:r>
            <a:r>
              <a:rPr lang="tr-TR" sz="2400" dirty="0">
                <a:solidFill>
                  <a:srgbClr val="000000"/>
                </a:solidFill>
                <a:latin typeface="Times New Roman" panose="02020603050405020304" pitchFamily="18" charset="0"/>
                <a:ea typeface="Calibri" panose="020F0502020204030204" pitchFamily="34" charset="0"/>
              </a:rPr>
              <a:t> eritme peynirleri </a:t>
            </a:r>
            <a:r>
              <a:rPr lang="tr-TR" sz="2400" dirty="0" err="1">
                <a:solidFill>
                  <a:srgbClr val="000000"/>
                </a:solidFill>
                <a:latin typeface="Times New Roman" panose="02020603050405020304" pitchFamily="18" charset="0"/>
                <a:ea typeface="Calibri" panose="020F0502020204030204" pitchFamily="34" charset="0"/>
              </a:rPr>
              <a:t>Mozzarella</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Gouda</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Cheddar</a:t>
            </a:r>
            <a:r>
              <a:rPr lang="tr-TR" sz="2400" dirty="0">
                <a:solidFill>
                  <a:srgbClr val="000000"/>
                </a:solidFill>
                <a:latin typeface="Times New Roman" panose="02020603050405020304" pitchFamily="18" charset="0"/>
                <a:ea typeface="Calibri" panose="020F0502020204030204" pitchFamily="34" charset="0"/>
              </a:rPr>
              <a:t> olarak üretilmektedir. İmitasyon eritme peyniri yapımında protein kaynağı olarak kazein, sodyum </a:t>
            </a:r>
            <a:r>
              <a:rPr lang="tr-TR" sz="2400" dirty="0" err="1">
                <a:solidFill>
                  <a:srgbClr val="000000"/>
                </a:solidFill>
                <a:latin typeface="Times New Roman" panose="02020603050405020304" pitchFamily="18" charset="0"/>
                <a:ea typeface="Calibri" panose="020F0502020204030204" pitchFamily="34" charset="0"/>
              </a:rPr>
              <a:t>kazeinat</a:t>
            </a:r>
            <a:r>
              <a:rPr lang="tr-TR" sz="2400" dirty="0">
                <a:solidFill>
                  <a:srgbClr val="000000"/>
                </a:solidFill>
                <a:latin typeface="Times New Roman" panose="02020603050405020304" pitchFamily="18" charset="0"/>
                <a:ea typeface="Calibri" panose="020F0502020204030204" pitchFamily="34" charset="0"/>
              </a:rPr>
              <a:t> veya kalsiyum </a:t>
            </a:r>
            <a:r>
              <a:rPr lang="tr-TR" sz="2400" dirty="0" err="1">
                <a:solidFill>
                  <a:srgbClr val="000000"/>
                </a:solidFill>
                <a:latin typeface="Times New Roman" panose="02020603050405020304" pitchFamily="18" charset="0"/>
                <a:ea typeface="Calibri" panose="020F0502020204030204" pitchFamily="34" charset="0"/>
              </a:rPr>
              <a:t>kazeinattan</a:t>
            </a:r>
            <a:r>
              <a:rPr lang="tr-TR" sz="2400" dirty="0">
                <a:solidFill>
                  <a:srgbClr val="000000"/>
                </a:solidFill>
                <a:latin typeface="Times New Roman" panose="02020603050405020304" pitchFamily="18" charset="0"/>
                <a:ea typeface="Calibri" panose="020F0502020204030204" pitchFamily="34" charset="0"/>
              </a:rPr>
              <a:t> yararlanılır. Süt proteinin soya, yer fıstığı ve buğday proteinleri ile olan karışımından da yararlanılabilir. Örneğin; kazein %30-50 kadarının yerine soya proteini katılabilir fakat genellikle tercih edilen protein kaynağı süt proteinleri, özellikle de tat üzerindeki olumlu etkisi nedeniyle </a:t>
            </a:r>
            <a:r>
              <a:rPr lang="tr-TR" sz="2400" dirty="0" err="1">
                <a:solidFill>
                  <a:srgbClr val="000000"/>
                </a:solidFill>
                <a:latin typeface="Times New Roman" panose="02020603050405020304" pitchFamily="18" charset="0"/>
                <a:ea typeface="Calibri" panose="020F0502020204030204" pitchFamily="34" charset="0"/>
              </a:rPr>
              <a:t>rennet</a:t>
            </a:r>
            <a:r>
              <a:rPr lang="tr-TR" sz="2400" dirty="0">
                <a:solidFill>
                  <a:srgbClr val="000000"/>
                </a:solidFill>
                <a:latin typeface="Times New Roman" panose="02020603050405020304" pitchFamily="18" charset="0"/>
                <a:ea typeface="Calibri" panose="020F0502020204030204" pitchFamily="34" charset="0"/>
              </a:rPr>
              <a:t> kazeindir. Yağ kaynağı olarak soya, ayçiçeği, Hindistan cevizi, susam, yer fıstığı ve hurma yağlarının değişik kombinasyonlarından yararlanılabilir. Yağların seçiminde fiyatı ve teminindeki kolaylık dikkate alınmakta, bu nedenle daha çok soya yağı kullanılmaktadır. Peynir üretimi için hesaplanan miktarda sıcak su, eritme tuzları, sodyum klorür, besin elementleri ve koruyucu maddeler belirli bir sırayla standart pişirme teknesine alınır. Yağ ilave edilir ve elde edilen karışım </a:t>
            </a:r>
            <a:r>
              <a:rPr lang="tr-TR" sz="2400" dirty="0" err="1">
                <a:solidFill>
                  <a:srgbClr val="000000"/>
                </a:solidFill>
                <a:latin typeface="Times New Roman" panose="02020603050405020304" pitchFamily="18" charset="0"/>
                <a:ea typeface="Calibri" panose="020F0502020204030204" pitchFamily="34" charset="0"/>
              </a:rPr>
              <a:t>harmanlanır.daha</a:t>
            </a:r>
            <a:r>
              <a:rPr lang="tr-TR" sz="2400" dirty="0">
                <a:solidFill>
                  <a:srgbClr val="000000"/>
                </a:solidFill>
                <a:latin typeface="Times New Roman" panose="02020603050405020304" pitchFamily="18" charset="0"/>
                <a:ea typeface="Calibri" panose="020F0502020204030204" pitchFamily="34" charset="0"/>
              </a:rPr>
              <a:t> sonra kazein ya da </a:t>
            </a:r>
            <a:r>
              <a:rPr lang="tr-TR" sz="2400" dirty="0" err="1">
                <a:solidFill>
                  <a:srgbClr val="000000"/>
                </a:solidFill>
                <a:latin typeface="Times New Roman" panose="02020603050405020304" pitchFamily="18" charset="0"/>
                <a:ea typeface="Calibri" panose="020F0502020204030204" pitchFamily="34" charset="0"/>
              </a:rPr>
              <a:t>kazeinatlar</a:t>
            </a:r>
            <a:r>
              <a:rPr lang="tr-TR" sz="2400" dirty="0">
                <a:solidFill>
                  <a:srgbClr val="000000"/>
                </a:solidFill>
                <a:latin typeface="Times New Roman" panose="02020603050405020304" pitchFamily="18" charset="0"/>
                <a:ea typeface="Calibri" panose="020F0502020204030204" pitchFamily="34" charset="0"/>
              </a:rPr>
              <a:t> belirli bir derecede karışıma </a:t>
            </a:r>
            <a:r>
              <a:rPr lang="tr-TR" sz="2400" dirty="0" err="1">
                <a:solidFill>
                  <a:srgbClr val="000000"/>
                </a:solidFill>
                <a:latin typeface="Times New Roman" panose="02020603050405020304" pitchFamily="18" charset="0"/>
                <a:ea typeface="Calibri" panose="020F0502020204030204" pitchFamily="34" charset="0"/>
              </a:rPr>
              <a:t>katılır.karışım</a:t>
            </a:r>
            <a:r>
              <a:rPr lang="tr-TR" sz="2400" dirty="0">
                <a:solidFill>
                  <a:srgbClr val="000000"/>
                </a:solidFill>
                <a:latin typeface="Times New Roman" panose="02020603050405020304" pitchFamily="18" charset="0"/>
                <a:ea typeface="Calibri" panose="020F0502020204030204" pitchFamily="34" charset="0"/>
              </a:rPr>
              <a:t> yüksek derecede ısıtılır. Karışım istenirse yapay ya da doğal tat maddesi ve renk veren boya maddesi ile zenginleştirilir. Optimum kalitede ve kesin bir tada sahip peynir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için gerekli asidik düzeyini sağlamak üzere karışıma asit ve stabilize edici tuzlar </a:t>
            </a:r>
            <a:r>
              <a:rPr lang="tr-TR" sz="2400" dirty="0" err="1">
                <a:solidFill>
                  <a:srgbClr val="000000"/>
                </a:solidFill>
                <a:latin typeface="Times New Roman" panose="02020603050405020304" pitchFamily="18" charset="0"/>
                <a:ea typeface="Calibri" panose="020F0502020204030204" pitchFamily="34" charset="0"/>
              </a:rPr>
              <a:t>katılır.son</a:t>
            </a:r>
            <a:r>
              <a:rPr lang="tr-TR" sz="2400" dirty="0">
                <a:solidFill>
                  <a:srgbClr val="000000"/>
                </a:solidFill>
                <a:latin typeface="Times New Roman" panose="02020603050405020304" pitchFamily="18" charset="0"/>
                <a:ea typeface="Calibri" panose="020F0502020204030204" pitchFamily="34" charset="0"/>
              </a:rPr>
              <a:t> olarak ürünün bileşimi </a:t>
            </a:r>
            <a:r>
              <a:rPr lang="tr-TR" sz="2400" dirty="0" err="1">
                <a:solidFill>
                  <a:srgbClr val="000000"/>
                </a:solidFill>
                <a:latin typeface="Times New Roman" panose="02020603050405020304" pitchFamily="18" charset="0"/>
                <a:ea typeface="Calibri" panose="020F0502020204030204" pitchFamily="34" charset="0"/>
              </a:rPr>
              <a:t>satandardize</a:t>
            </a:r>
            <a:r>
              <a:rPr lang="tr-TR" sz="2400" dirty="0">
                <a:solidFill>
                  <a:srgbClr val="000000"/>
                </a:solidFill>
                <a:latin typeface="Times New Roman" panose="02020603050405020304" pitchFamily="18" charset="0"/>
                <a:ea typeface="Calibri" panose="020F0502020204030204" pitchFamily="34" charset="0"/>
              </a:rPr>
              <a:t> edilir ve karışım doldurucuya pompalanır, paketlenir ve soğutulur. Aşırı </a:t>
            </a:r>
            <a:r>
              <a:rPr lang="tr-TR" sz="2400" dirty="0" err="1">
                <a:solidFill>
                  <a:srgbClr val="000000"/>
                </a:solidFill>
                <a:latin typeface="Times New Roman" panose="02020603050405020304" pitchFamily="18" charset="0"/>
                <a:ea typeface="Calibri" panose="020F0502020204030204" pitchFamily="34" charset="0"/>
              </a:rPr>
              <a:t>kazeinat</a:t>
            </a:r>
            <a:r>
              <a:rPr lang="tr-TR" sz="2400" dirty="0">
                <a:solidFill>
                  <a:srgbClr val="000000"/>
                </a:solidFill>
                <a:latin typeface="Times New Roman" panose="02020603050405020304" pitchFamily="18" charset="0"/>
                <a:ea typeface="Calibri" panose="020F0502020204030204" pitchFamily="34" charset="0"/>
              </a:rPr>
              <a:t> kullanımı acı bir tat oluşturabilir. Aşırı miktarda soya proteini kullanımı da renkte esmerleşmeye ve </a:t>
            </a:r>
            <a:r>
              <a:rPr lang="tr-TR" sz="2400" dirty="0" err="1">
                <a:solidFill>
                  <a:srgbClr val="000000"/>
                </a:solidFill>
                <a:latin typeface="Times New Roman" panose="02020603050405020304" pitchFamily="18" charset="0"/>
                <a:ea typeface="Calibri" panose="020F0502020204030204" pitchFamily="34" charset="0"/>
              </a:rPr>
              <a:t>fasulyemsi</a:t>
            </a:r>
            <a:r>
              <a:rPr lang="tr-TR" sz="2400" dirty="0">
                <a:solidFill>
                  <a:srgbClr val="000000"/>
                </a:solidFill>
                <a:latin typeface="Times New Roman" panose="02020603050405020304" pitchFamily="18" charset="0"/>
                <a:ea typeface="Calibri" panose="020F0502020204030204" pitchFamily="34" charset="0"/>
              </a:rPr>
              <a:t> tada yol </a:t>
            </a:r>
            <a:r>
              <a:rPr lang="tr-TR" sz="2400">
                <a:solidFill>
                  <a:srgbClr val="000000"/>
                </a:solidFill>
                <a:latin typeface="Times New Roman" panose="02020603050405020304" pitchFamily="18" charset="0"/>
                <a:ea typeface="Calibri" panose="020F0502020204030204" pitchFamily="34" charset="0"/>
              </a:rPr>
              <a:t>açabilir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584938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Autofit/>
          </a:bodyPr>
          <a:lstStyle/>
          <a:p>
            <a:pPr algn="just">
              <a:spcBef>
                <a:spcPts val="0"/>
              </a:spcBef>
              <a:spcAft>
                <a:spcPts val="0"/>
              </a:spcAft>
            </a:pPr>
            <a:r>
              <a:rPr lang="tr-TR" sz="1400" b="1" dirty="0">
                <a:solidFill>
                  <a:srgbClr val="000000"/>
                </a:solidFill>
                <a:latin typeface="Times New Roman" panose="02020603050405020304" pitchFamily="18" charset="0"/>
                <a:ea typeface="Calibri" panose="020F0502020204030204" pitchFamily="34" charset="0"/>
              </a:rPr>
              <a:t>3.2.1.2. </a:t>
            </a:r>
            <a:r>
              <a:rPr lang="tr-TR" sz="1400" b="1" dirty="0" err="1">
                <a:solidFill>
                  <a:srgbClr val="000000"/>
                </a:solidFill>
                <a:latin typeface="Times New Roman" panose="02020603050405020304" pitchFamily="18" charset="0"/>
                <a:ea typeface="Calibri" panose="020F0502020204030204" pitchFamily="34" charset="0"/>
              </a:rPr>
              <a:t>Simüle</a:t>
            </a:r>
            <a:r>
              <a:rPr lang="tr-TR" sz="1400" b="1" dirty="0">
                <a:solidFill>
                  <a:srgbClr val="000000"/>
                </a:solidFill>
                <a:latin typeface="Times New Roman" panose="02020603050405020304" pitchFamily="18" charset="0"/>
                <a:ea typeface="Calibri" panose="020F0502020204030204" pitchFamily="34" charset="0"/>
              </a:rPr>
              <a:t> imitasyon soya peyniri</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Çin ve Japonya’da soya proteininden üretilen peynir-tipi imitasyon ürünler oldukça popüler olup aromalı veya çeşnili tipleri Amerika ve </a:t>
            </a:r>
            <a:r>
              <a:rPr lang="tr-TR" sz="1400" dirty="0" err="1">
                <a:solidFill>
                  <a:srgbClr val="000000"/>
                </a:solidFill>
                <a:latin typeface="Times New Roman" panose="02020603050405020304" pitchFamily="18" charset="0"/>
                <a:ea typeface="Calibri" panose="020F0502020204030204" pitchFamily="34" charset="0"/>
              </a:rPr>
              <a:t>Arupa’da</a:t>
            </a:r>
            <a:r>
              <a:rPr lang="tr-TR" sz="1400" dirty="0">
                <a:solidFill>
                  <a:srgbClr val="000000"/>
                </a:solidFill>
                <a:latin typeface="Times New Roman" panose="02020603050405020304" pitchFamily="18" charset="0"/>
                <a:ea typeface="Calibri" panose="020F0502020204030204" pitchFamily="34" charset="0"/>
              </a:rPr>
              <a:t> da tüketicinin ilgisini çekmektedirler. Bunlardan ‘</a:t>
            </a:r>
            <a:r>
              <a:rPr lang="tr-TR" sz="1400" dirty="0" err="1">
                <a:solidFill>
                  <a:srgbClr val="000000"/>
                </a:solidFill>
                <a:latin typeface="Times New Roman" panose="02020603050405020304" pitchFamily="18" charset="0"/>
                <a:ea typeface="Calibri" panose="020F0502020204030204" pitchFamily="34" charset="0"/>
              </a:rPr>
              <a:t>sufu</a:t>
            </a:r>
            <a:r>
              <a:rPr lang="tr-TR" sz="1400" dirty="0">
                <a:solidFill>
                  <a:srgbClr val="000000"/>
                </a:solidFill>
                <a:latin typeface="Times New Roman" panose="02020603050405020304" pitchFamily="18" charset="0"/>
                <a:ea typeface="Calibri" panose="020F0502020204030204" pitchFamily="34" charset="0"/>
              </a:rPr>
              <a:t>’ adıyla bilinen </a:t>
            </a:r>
            <a:r>
              <a:rPr lang="tr-TR" sz="1400" dirty="0" err="1">
                <a:solidFill>
                  <a:srgbClr val="000000"/>
                </a:solidFill>
                <a:latin typeface="Times New Roman" panose="02020603050405020304" pitchFamily="18" charset="0"/>
                <a:ea typeface="Calibri" panose="020F0502020204030204" pitchFamily="34" charset="0"/>
              </a:rPr>
              <a:t>simüle</a:t>
            </a:r>
            <a:r>
              <a:rPr lang="tr-TR" sz="1400" dirty="0">
                <a:solidFill>
                  <a:srgbClr val="000000"/>
                </a:solidFill>
                <a:latin typeface="Times New Roman" panose="02020603050405020304" pitchFamily="18" charset="0"/>
                <a:ea typeface="Calibri" panose="020F0502020204030204" pitchFamily="34" charset="0"/>
              </a:rPr>
              <a:t> soya peyniri, </a:t>
            </a:r>
            <a:r>
              <a:rPr lang="tr-TR" sz="1400" dirty="0" err="1">
                <a:solidFill>
                  <a:srgbClr val="000000"/>
                </a:solidFill>
                <a:latin typeface="Times New Roman" panose="02020603050405020304" pitchFamily="18" charset="0"/>
                <a:ea typeface="Calibri" panose="020F0502020204030204" pitchFamily="34" charset="0"/>
              </a:rPr>
              <a:t>camembert</a:t>
            </a:r>
            <a:r>
              <a:rPr lang="tr-TR" sz="1400" dirty="0">
                <a:solidFill>
                  <a:srgbClr val="000000"/>
                </a:solidFill>
                <a:latin typeface="Times New Roman" panose="02020603050405020304" pitchFamily="18" charset="0"/>
                <a:ea typeface="Calibri" panose="020F0502020204030204" pitchFamily="34" charset="0"/>
              </a:rPr>
              <a:t> peyniri üretimindekine benzer yolla küf uygulanmak suretiyle üretilmektedir. Bunun için soya pıhtısı ‘</a:t>
            </a:r>
            <a:r>
              <a:rPr lang="tr-TR" sz="1400" dirty="0" err="1">
                <a:solidFill>
                  <a:srgbClr val="000000"/>
                </a:solidFill>
                <a:latin typeface="Times New Roman" panose="02020603050405020304" pitchFamily="18" charset="0"/>
                <a:ea typeface="Calibri" panose="020F0502020204030204" pitchFamily="34" charset="0"/>
              </a:rPr>
              <a:t>tofu</a:t>
            </a:r>
            <a:r>
              <a:rPr lang="tr-TR" sz="1400" dirty="0">
                <a:solidFill>
                  <a:srgbClr val="000000"/>
                </a:solidFill>
                <a:latin typeface="Times New Roman" panose="02020603050405020304" pitchFamily="18" charset="0"/>
                <a:ea typeface="Calibri" panose="020F0502020204030204" pitchFamily="34" charset="0"/>
              </a:rPr>
              <a:t>’ 2 cm büyüklüğünde parçalara bölünüp alkali veya asit çözeltisinde sterilize edilmektedir. Daha sonra yüzeylerine </a:t>
            </a:r>
            <a:r>
              <a:rPr lang="tr-TR" sz="1400" dirty="0" err="1">
                <a:solidFill>
                  <a:srgbClr val="000000"/>
                </a:solidFill>
                <a:latin typeface="Times New Roman" panose="02020603050405020304" pitchFamily="18" charset="0"/>
                <a:ea typeface="Calibri" panose="020F0502020204030204" pitchFamily="34" charset="0"/>
              </a:rPr>
              <a:t>Actinomucor</a:t>
            </a:r>
            <a:r>
              <a:rPr lang="tr-TR" sz="1400" dirty="0">
                <a:solidFill>
                  <a:srgbClr val="000000"/>
                </a:solidFill>
                <a:latin typeface="Times New Roman" panose="02020603050405020304" pitchFamily="18" charset="0"/>
                <a:ea typeface="Calibri" panose="020F0502020204030204" pitchFamily="34" charset="0"/>
              </a:rPr>
              <a:t> </a:t>
            </a:r>
            <a:r>
              <a:rPr lang="tr-TR" sz="1400" dirty="0" err="1">
                <a:solidFill>
                  <a:srgbClr val="000000"/>
                </a:solidFill>
                <a:latin typeface="Times New Roman" panose="02020603050405020304" pitchFamily="18" charset="0"/>
                <a:ea typeface="Calibri" panose="020F0502020204030204" pitchFamily="34" charset="0"/>
              </a:rPr>
              <a:t>elegaris</a:t>
            </a:r>
            <a:r>
              <a:rPr lang="tr-TR" sz="1400" dirty="0">
                <a:solidFill>
                  <a:srgbClr val="000000"/>
                </a:solidFill>
                <a:latin typeface="Times New Roman" panose="02020603050405020304" pitchFamily="18" charset="0"/>
                <a:ea typeface="Calibri" panose="020F0502020204030204" pitchFamily="34" charset="0"/>
              </a:rPr>
              <a:t> sporları püskürtüleri küp şeklinde pıhtı parçaları 2 </a:t>
            </a:r>
            <a:r>
              <a:rPr lang="tr-TR" sz="1400" baseline="30000" dirty="0" err="1">
                <a:solidFill>
                  <a:srgbClr val="000000"/>
                </a:solidFill>
                <a:latin typeface="Times New Roman" panose="02020603050405020304" pitchFamily="18" charset="0"/>
                <a:ea typeface="Calibri" panose="020F0502020204030204" pitchFamily="34" charset="0"/>
              </a:rPr>
              <a:t>o</a:t>
            </a:r>
            <a:r>
              <a:rPr lang="tr-TR" sz="1400" dirty="0" err="1">
                <a:solidFill>
                  <a:srgbClr val="000000"/>
                </a:solidFill>
                <a:latin typeface="Times New Roman" panose="02020603050405020304" pitchFamily="18" charset="0"/>
                <a:ea typeface="Calibri" panose="020F0502020204030204" pitchFamily="34" charset="0"/>
              </a:rPr>
              <a:t>C’de</a:t>
            </a:r>
            <a:r>
              <a:rPr lang="tr-TR" sz="1400" dirty="0">
                <a:solidFill>
                  <a:srgbClr val="000000"/>
                </a:solidFill>
                <a:latin typeface="Times New Roman" panose="02020603050405020304" pitchFamily="18" charset="0"/>
                <a:ea typeface="Calibri" panose="020F0502020204030204" pitchFamily="34" charset="0"/>
              </a:rPr>
              <a:t> 3 gün bekletilmektedir. Bu süre içerisinde </a:t>
            </a:r>
            <a:r>
              <a:rPr lang="tr-TR" sz="1400" dirty="0" err="1">
                <a:solidFill>
                  <a:srgbClr val="000000"/>
                </a:solidFill>
                <a:latin typeface="Times New Roman" panose="02020603050405020304" pitchFamily="18" charset="0"/>
                <a:ea typeface="Calibri" panose="020F0502020204030204" pitchFamily="34" charset="0"/>
              </a:rPr>
              <a:t>proteolitik</a:t>
            </a:r>
            <a:r>
              <a:rPr lang="tr-TR" sz="1400" dirty="0">
                <a:solidFill>
                  <a:srgbClr val="000000"/>
                </a:solidFill>
                <a:latin typeface="Times New Roman" panose="02020603050405020304" pitchFamily="18" charset="0"/>
                <a:ea typeface="Calibri" panose="020F0502020204030204" pitchFamily="34" charset="0"/>
              </a:rPr>
              <a:t> ve </a:t>
            </a:r>
            <a:r>
              <a:rPr lang="tr-TR" sz="1400" dirty="0" err="1">
                <a:solidFill>
                  <a:srgbClr val="000000"/>
                </a:solidFill>
                <a:latin typeface="Times New Roman" panose="02020603050405020304" pitchFamily="18" charset="0"/>
                <a:ea typeface="Calibri" panose="020F0502020204030204" pitchFamily="34" charset="0"/>
              </a:rPr>
              <a:t>lipolitik</a:t>
            </a:r>
            <a:r>
              <a:rPr lang="tr-TR" sz="1400" dirty="0">
                <a:solidFill>
                  <a:srgbClr val="000000"/>
                </a:solidFill>
                <a:latin typeface="Times New Roman" panose="02020603050405020304" pitchFamily="18" charset="0"/>
                <a:ea typeface="Calibri" panose="020F0502020204030204" pitchFamily="34" charset="0"/>
              </a:rPr>
              <a:t> enzimlere sahip küf gelişimi nedeniyle peynirin yüzeyinde beyaz misellerden ibaret bir kabuk oluşmaktadır. Yumuşak pıhtı blokları daha sonra salamura içerisinde ılık odalarda olgunlaşmaya bırakılarak tat gelişimi ve saman sarısı renk oluşumu </a:t>
            </a:r>
            <a:r>
              <a:rPr lang="tr-TR" sz="1400">
                <a:solidFill>
                  <a:srgbClr val="000000"/>
                </a:solidFill>
                <a:latin typeface="Times New Roman" panose="02020603050405020304" pitchFamily="18" charset="0"/>
                <a:ea typeface="Calibri" panose="020F0502020204030204" pitchFamily="34" charset="0"/>
              </a:rPr>
              <a:t>sağlanmaktadır</a:t>
            </a:r>
            <a:r>
              <a:rPr lang="tr-TR" sz="1400" smtClean="0">
                <a:solidFill>
                  <a:srgbClr val="000000"/>
                </a:solidFill>
                <a:latin typeface="Times New Roman" panose="02020603050405020304" pitchFamily="18" charset="0"/>
                <a:ea typeface="Calibri" panose="020F0502020204030204" pitchFamily="34" charset="0"/>
              </a:rPr>
              <a:t>.</a:t>
            </a:r>
            <a:endParaRPr lang="tr-TR" sz="1400" smtClean="0">
              <a:latin typeface="Times New Roman" panose="02020603050405020304" pitchFamily="18" charset="0"/>
              <a:ea typeface="Calibri" panose="020F0502020204030204" pitchFamily="34" charset="0"/>
            </a:endParaRPr>
          </a:p>
          <a:p>
            <a:pPr algn="just">
              <a:spcBef>
                <a:spcPts val="0"/>
              </a:spcBef>
              <a:spcAft>
                <a:spcPts val="0"/>
              </a:spcAft>
            </a:pPr>
            <a:r>
              <a:rPr lang="tr-TR" sz="1400" smtClean="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b="1" dirty="0">
                <a:solidFill>
                  <a:srgbClr val="000000"/>
                </a:solidFill>
                <a:latin typeface="Times New Roman" panose="02020603050405020304" pitchFamily="18" charset="0"/>
                <a:ea typeface="Calibri" panose="020F0502020204030204" pitchFamily="34" charset="0"/>
              </a:rPr>
              <a:t>3.2.2. İmitasyon yağlar</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smtClean="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Tüketicilerin buzdolabı sıcaklığında da yumuşak kıvama sahip ve sürülebilir nitelikte yağ talebini karşılamak amacıyla erime noktası düşük sıvı yağlar kremayla harmanlanarak </a:t>
            </a:r>
            <a:r>
              <a:rPr lang="tr-TR" sz="1400" dirty="0" err="1">
                <a:solidFill>
                  <a:srgbClr val="000000"/>
                </a:solidFill>
                <a:latin typeface="Times New Roman" panose="02020603050405020304" pitchFamily="18" charset="0"/>
                <a:ea typeface="Calibri" panose="020F0502020204030204" pitchFamily="34" charset="0"/>
              </a:rPr>
              <a:t>tereyağ</a:t>
            </a:r>
            <a:r>
              <a:rPr lang="tr-TR" sz="1400" dirty="0">
                <a:solidFill>
                  <a:srgbClr val="000000"/>
                </a:solidFill>
                <a:latin typeface="Times New Roman" panose="02020603050405020304" pitchFamily="18" charset="0"/>
                <a:ea typeface="Calibri" panose="020F0502020204030204" pitchFamily="34" charset="0"/>
              </a:rPr>
              <a:t>-tipi bir ürün elde edilmektedir. Almanya, Hollanda ve Danimarka gibi bazı ülkelerde süt yağının diğer yağlarla karıştırılmasına izin verilmemektedir. Birleşik krallık ve İsviçre gibi diğer bazı ülkelerde ise margarinlere %10’a ulaşan oranda tereyağı karıştırılabilmektedir. ABD‘de %25 tereyağı ve %75 margarin karışımları pazarlanmaktadır. Fakat bunlar kaynağı süt olan gerçek sürülebilir ürünlerden ziyade kalitesi artırılmış margarinler olarak kabul edilmektedir.</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Sürülebilir yağlar sıvı yağda-su (w/o) emülsiyon tipindedir. Ancak suda-sıvı yağ (o/w) tipinde olanları da vardır. Sıvı yağda-su emülsiyonu tipinde olanlar dondurulmaya karşı dayanıklıdır ve daha uzun raf ömrüne sahiptir.</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Tam yağlı sürülebilir ürünler margarin ve </a:t>
            </a:r>
            <a:r>
              <a:rPr lang="tr-TR" sz="1400" dirty="0" err="1">
                <a:solidFill>
                  <a:srgbClr val="000000"/>
                </a:solidFill>
                <a:latin typeface="Times New Roman" panose="02020603050405020304" pitchFamily="18" charset="0"/>
                <a:ea typeface="Calibri" panose="020F0502020204030204" pitchFamily="34" charset="0"/>
              </a:rPr>
              <a:t>tereyağ</a:t>
            </a:r>
            <a:r>
              <a:rPr lang="tr-TR" sz="1400" dirty="0">
                <a:solidFill>
                  <a:srgbClr val="000000"/>
                </a:solidFill>
                <a:latin typeface="Times New Roman" panose="02020603050405020304" pitchFamily="18" charset="0"/>
                <a:ea typeface="Calibri" panose="020F0502020204030204" pitchFamily="34" charset="0"/>
              </a:rPr>
              <a:t> yapımında kullanılan ekipmanlarda üretilebilir. Yağ içeriği azaltılmış ve az yağlı sürülebilir ürünler ise yüzey sıyırmalı soğutma teknolojisi kullanılarak üretilmektedir.</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Sürülebilir yağların başlıca hammaddeleri yağ, </a:t>
            </a:r>
            <a:r>
              <a:rPr lang="tr-TR" sz="1400" dirty="0" err="1">
                <a:solidFill>
                  <a:srgbClr val="000000"/>
                </a:solidFill>
                <a:latin typeface="Times New Roman" panose="02020603050405020304" pitchFamily="18" charset="0"/>
                <a:ea typeface="Calibri" panose="020F0502020204030204" pitchFamily="34" charset="0"/>
              </a:rPr>
              <a:t>emülsüfiyer</a:t>
            </a:r>
            <a:r>
              <a:rPr lang="tr-TR" sz="1400" dirty="0">
                <a:solidFill>
                  <a:srgbClr val="000000"/>
                </a:solidFill>
                <a:latin typeface="Times New Roman" panose="02020603050405020304" pitchFamily="18" charset="0"/>
                <a:ea typeface="Calibri" panose="020F0502020204030204" pitchFamily="34" charset="0"/>
              </a:rPr>
              <a:t>, süt proteini, </a:t>
            </a:r>
            <a:r>
              <a:rPr lang="tr-TR" sz="1400" dirty="0" err="1">
                <a:solidFill>
                  <a:srgbClr val="000000"/>
                </a:solidFill>
                <a:latin typeface="Times New Roman" panose="02020603050405020304" pitchFamily="18" charset="0"/>
                <a:ea typeface="Calibri" panose="020F0502020204030204" pitchFamily="34" charset="0"/>
              </a:rPr>
              <a:t>stabilizer</a:t>
            </a:r>
            <a:r>
              <a:rPr lang="tr-TR" sz="1400" dirty="0">
                <a:solidFill>
                  <a:srgbClr val="000000"/>
                </a:solidFill>
                <a:latin typeface="Times New Roman" panose="02020603050405020304" pitchFamily="18" charset="0"/>
                <a:ea typeface="Calibri" panose="020F0502020204030204" pitchFamily="34" charset="0"/>
              </a:rPr>
              <a:t>, tuz ve sudur. Bunların dışında koruyucu maddelerle renk ve aroma maddeleri de kullanılır.</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a:solidFill>
                  <a:srgbClr val="000000"/>
                </a:solidFill>
                <a:latin typeface="Times New Roman" panose="02020603050405020304" pitchFamily="18" charset="0"/>
                <a:ea typeface="Calibri" panose="020F0502020204030204" pitchFamily="34" charset="0"/>
              </a:rPr>
              <a:t> </a:t>
            </a:r>
            <a:endParaRPr lang="tr-TR" sz="1400" dirty="0">
              <a:latin typeface="Times New Roman" panose="02020603050405020304" pitchFamily="18" charset="0"/>
              <a:ea typeface="Calibri" panose="020F0502020204030204" pitchFamily="34" charset="0"/>
            </a:endParaRPr>
          </a:p>
          <a:p>
            <a:pPr algn="just">
              <a:spcBef>
                <a:spcPts val="0"/>
              </a:spcBef>
              <a:spcAft>
                <a:spcPts val="0"/>
              </a:spcAft>
            </a:pPr>
            <a:r>
              <a:rPr lang="tr-TR" sz="1400" dirty="0" err="1">
                <a:solidFill>
                  <a:srgbClr val="000000"/>
                </a:solidFill>
                <a:latin typeface="Times New Roman" panose="02020603050405020304" pitchFamily="18" charset="0"/>
                <a:ea typeface="Calibri" panose="020F0502020204030204" pitchFamily="34" charset="0"/>
              </a:rPr>
              <a:t>Süt.esaslı</a:t>
            </a:r>
            <a:r>
              <a:rPr lang="tr-TR" sz="1400" dirty="0">
                <a:solidFill>
                  <a:srgbClr val="000000"/>
                </a:solidFill>
                <a:latin typeface="Times New Roman" panose="02020603050405020304" pitchFamily="18" charset="0"/>
                <a:ea typeface="Calibri" panose="020F0502020204030204" pitchFamily="34" charset="0"/>
              </a:rPr>
              <a:t> sürülebilir yağlarda yağ kaynağı süt olup, buna bitkisel yağlar </a:t>
            </a:r>
            <a:r>
              <a:rPr lang="tr-TR" sz="1400" dirty="0" err="1">
                <a:solidFill>
                  <a:srgbClr val="000000"/>
                </a:solidFill>
                <a:latin typeface="Times New Roman" panose="02020603050405020304" pitchFamily="18" charset="0"/>
                <a:ea typeface="Calibri" panose="020F0502020204030204" pitchFamily="34" charset="0"/>
              </a:rPr>
              <a:t>hidrojenize</a:t>
            </a:r>
            <a:r>
              <a:rPr lang="tr-TR" sz="1400" dirty="0">
                <a:solidFill>
                  <a:srgbClr val="000000"/>
                </a:solidFill>
                <a:latin typeface="Times New Roman" panose="02020603050405020304" pitchFamily="18" charset="0"/>
                <a:ea typeface="Calibri" panose="020F0502020204030204" pitchFamily="34" charset="0"/>
              </a:rPr>
              <a:t> bitkisel yağlar ve süt yağının katı yumuşak fraksiyonları ilave edilir. Süt esaslı olmayan sürülebilir yağlarda ise yağ kaynağı olarak soya, ayçiçeği, hurma veya Hindistan cevizi yağlarından birisi veya bunlardan birkaçının karışımı kullanılabilir. Sıvı yağın toplam yağ içerisindeki oranı %15-30 arasında </a:t>
            </a:r>
            <a:r>
              <a:rPr lang="tr-TR" sz="1400">
                <a:solidFill>
                  <a:srgbClr val="000000"/>
                </a:solidFill>
                <a:latin typeface="Times New Roman" panose="02020603050405020304" pitchFamily="18" charset="0"/>
                <a:ea typeface="Calibri" panose="020F0502020204030204" pitchFamily="34" charset="0"/>
              </a:rPr>
              <a:t>değişir</a:t>
            </a:r>
            <a:r>
              <a:rPr lang="tr-TR" sz="1400" smtClean="0">
                <a:solidFill>
                  <a:srgbClr val="000000"/>
                </a:solidFill>
                <a:latin typeface="Times New Roman" panose="02020603050405020304" pitchFamily="18" charset="0"/>
                <a:ea typeface="Calibri" panose="020F0502020204030204" pitchFamily="34" charset="0"/>
              </a:rPr>
              <a:t>.</a:t>
            </a:r>
            <a:endParaRPr lang="tr-TR" sz="1400" dirty="0"/>
          </a:p>
        </p:txBody>
      </p:sp>
    </p:spTree>
    <p:extLst>
      <p:ext uri="{BB962C8B-B14F-4D97-AF65-F5344CB8AC3E}">
        <p14:creationId xmlns:p14="http://schemas.microsoft.com/office/powerpoint/2010/main" val="1489057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70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3.2.2.1. </a:t>
            </a:r>
            <a:r>
              <a:rPr lang="tr-TR" sz="2400" b="1" dirty="0" err="1">
                <a:solidFill>
                  <a:srgbClr val="000000"/>
                </a:solidFill>
                <a:latin typeface="Times New Roman" panose="02020603050405020304" pitchFamily="18" charset="0"/>
                <a:ea typeface="Calibri" panose="020F0502020204030204" pitchFamily="34" charset="0"/>
              </a:rPr>
              <a:t>Bregott</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İsveç’te 1963 yılında geliştirilen ilk ticari üründür. Tam yağlı (80:20 saf süt </a:t>
            </a:r>
            <a:r>
              <a:rPr lang="tr-TR" sz="2400" dirty="0" err="1">
                <a:solidFill>
                  <a:srgbClr val="000000"/>
                </a:solidFill>
                <a:latin typeface="Times New Roman" panose="02020603050405020304" pitchFamily="18" charset="0"/>
                <a:ea typeface="Calibri" panose="020F0502020204030204" pitchFamily="34" charset="0"/>
              </a:rPr>
              <a:t>yağı:soya</a:t>
            </a:r>
            <a:r>
              <a:rPr lang="tr-TR" sz="2400" dirty="0">
                <a:solidFill>
                  <a:srgbClr val="000000"/>
                </a:solidFill>
                <a:latin typeface="Times New Roman" panose="02020603050405020304" pitchFamily="18" charset="0"/>
                <a:ea typeface="Calibri" panose="020F0502020204030204" pitchFamily="34" charset="0"/>
              </a:rPr>
              <a:t> yağı)bir çeşittir. Olgunlaştırılmış %35 yağlı ekşi kremaya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4,6-4,7) rafine ve </a:t>
            </a:r>
            <a:r>
              <a:rPr lang="tr-TR" sz="2400" dirty="0" err="1">
                <a:solidFill>
                  <a:srgbClr val="000000"/>
                </a:solidFill>
                <a:latin typeface="Times New Roman" panose="02020603050405020304" pitchFamily="18" charset="0"/>
                <a:ea typeface="Calibri" panose="020F0502020204030204" pitchFamily="34" charset="0"/>
              </a:rPr>
              <a:t>deodorize</a:t>
            </a:r>
            <a:r>
              <a:rPr lang="tr-TR" sz="2400" dirty="0">
                <a:solidFill>
                  <a:srgbClr val="000000"/>
                </a:solidFill>
                <a:latin typeface="Times New Roman" panose="02020603050405020304" pitchFamily="18" charset="0"/>
                <a:ea typeface="Calibri" panose="020F0502020204030204" pitchFamily="34" charset="0"/>
              </a:rPr>
              <a:t> edilmiş soya yağı ilavesiyle elde edilir. Soya yağı toplam yağın yaklaşık %20’sini oluşturacak şekilde ilave edilir, böylece son üründeki soya yağı içeriği %16 dolayında bulunur. Krema-soya yağı karışımı 5-7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C’de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yayıklanabilir</a:t>
            </a:r>
            <a:r>
              <a:rPr lang="tr-TR" sz="2400" dirty="0">
                <a:solidFill>
                  <a:srgbClr val="000000"/>
                </a:solidFill>
                <a:latin typeface="Times New Roman" panose="02020603050405020304" pitchFamily="18" charset="0"/>
                <a:ea typeface="Calibri" panose="020F0502020204030204" pitchFamily="34" charset="0"/>
              </a:rPr>
              <a:t> ve son ürün yaklaşık 10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C’de</a:t>
            </a:r>
            <a:r>
              <a:rPr lang="tr-TR" sz="2400" dirty="0">
                <a:solidFill>
                  <a:srgbClr val="000000"/>
                </a:solidFill>
                <a:latin typeface="Times New Roman" panose="02020603050405020304" pitchFamily="18" charset="0"/>
                <a:ea typeface="Calibri" panose="020F0502020204030204" pitchFamily="34" charset="0"/>
              </a:rPr>
              <a:t> yayıktan alınır.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Soya yağı kremaya yayıkta katılabildiği gibi, </a:t>
            </a:r>
            <a:r>
              <a:rPr lang="tr-TR" sz="2400" dirty="0" err="1">
                <a:solidFill>
                  <a:srgbClr val="000000"/>
                </a:solidFill>
                <a:latin typeface="Times New Roman" panose="02020603050405020304" pitchFamily="18" charset="0"/>
                <a:ea typeface="Calibri" panose="020F0502020204030204" pitchFamily="34" charset="0"/>
              </a:rPr>
              <a:t>seperasyondan</a:t>
            </a:r>
            <a:r>
              <a:rPr lang="tr-TR" sz="2400" dirty="0">
                <a:solidFill>
                  <a:srgbClr val="000000"/>
                </a:solidFill>
                <a:latin typeface="Times New Roman" panose="02020603050405020304" pitchFamily="18" charset="0"/>
                <a:ea typeface="Calibri" panose="020F0502020204030204" pitchFamily="34" charset="0"/>
              </a:rPr>
              <a:t> önce süte, pastörizasyondan önce kremaya veya direkt olarak tereyağına da katılabilir.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3.2.2.2. </a:t>
            </a:r>
            <a:r>
              <a:rPr lang="tr-TR" sz="2400" b="1" dirty="0" err="1">
                <a:solidFill>
                  <a:srgbClr val="000000"/>
                </a:solidFill>
                <a:latin typeface="Times New Roman" panose="02020603050405020304" pitchFamily="18" charset="0"/>
                <a:ea typeface="Calibri" panose="020F0502020204030204" pitchFamily="34" charset="0"/>
              </a:rPr>
              <a:t>Clover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İngiltere’de üretilen </a:t>
            </a:r>
            <a:r>
              <a:rPr lang="tr-TR" sz="2400" dirty="0" err="1">
                <a:solidFill>
                  <a:srgbClr val="000000"/>
                </a:solidFill>
                <a:latin typeface="Times New Roman" panose="02020603050405020304" pitchFamily="18" charset="0"/>
                <a:ea typeface="Calibri" panose="020F0502020204030204" pitchFamily="34" charset="0"/>
              </a:rPr>
              <a:t>Bregott</a:t>
            </a:r>
            <a:r>
              <a:rPr lang="tr-TR" sz="2400" dirty="0">
                <a:solidFill>
                  <a:srgbClr val="000000"/>
                </a:solidFill>
                <a:latin typeface="Times New Roman" panose="02020603050405020304" pitchFamily="18" charset="0"/>
                <a:ea typeface="Calibri" panose="020F0502020204030204" pitchFamily="34" charset="0"/>
              </a:rPr>
              <a:t> benzeri bir üründür. Sürekli </a:t>
            </a:r>
            <a:r>
              <a:rPr lang="tr-TR" sz="2400" dirty="0" err="1">
                <a:solidFill>
                  <a:srgbClr val="000000"/>
                </a:solidFill>
                <a:latin typeface="Times New Roman" panose="02020603050405020304" pitchFamily="18" charset="0"/>
                <a:ea typeface="Calibri" panose="020F0502020204030204" pitchFamily="34" charset="0"/>
              </a:rPr>
              <a:t>tereyağ</a:t>
            </a:r>
            <a:r>
              <a:rPr lang="tr-TR" sz="2400" dirty="0">
                <a:solidFill>
                  <a:srgbClr val="000000"/>
                </a:solidFill>
                <a:latin typeface="Times New Roman" panose="02020603050405020304" pitchFamily="18" charset="0"/>
                <a:ea typeface="Calibri" panose="020F0502020204030204" pitchFamily="34" charset="0"/>
              </a:rPr>
              <a:t> yapımı makinalarında üretilebilir. Ayrıca margarin teknolojisi kullanılmak suretiyle de elde edilebilir.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Clover</a:t>
            </a:r>
            <a:r>
              <a:rPr lang="tr-TR" sz="2400" dirty="0">
                <a:solidFill>
                  <a:srgbClr val="000000"/>
                </a:solidFill>
                <a:latin typeface="Times New Roman" panose="02020603050405020304" pitchFamily="18" charset="0"/>
                <a:ea typeface="Calibri" panose="020F0502020204030204" pitchFamily="34" charset="0"/>
              </a:rPr>
              <a:t> üretimi için pastörize tatlı krema kökeni süt yağı olmayan yağlarla (kısmen </a:t>
            </a:r>
            <a:r>
              <a:rPr lang="tr-TR" sz="2400" dirty="0" err="1">
                <a:solidFill>
                  <a:srgbClr val="000000"/>
                </a:solidFill>
                <a:latin typeface="Times New Roman" panose="02020603050405020304" pitchFamily="18" charset="0"/>
                <a:ea typeface="Calibri" panose="020F0502020204030204" pitchFamily="34" charset="0"/>
              </a:rPr>
              <a:t>hidrojize</a:t>
            </a:r>
            <a:r>
              <a:rPr lang="tr-TR" sz="2400" dirty="0">
                <a:solidFill>
                  <a:srgbClr val="000000"/>
                </a:solidFill>
                <a:latin typeface="Times New Roman" panose="02020603050405020304" pitchFamily="18" charset="0"/>
                <a:ea typeface="Calibri" panose="020F0502020204030204" pitchFamily="34" charset="0"/>
              </a:rPr>
              <a:t> edilmiş soya yağı) harmanlanır. Bu karışım daha sonra bir gece olgunlaştırılabilir. Süt ürünü niteliğinin korunması için soya yağının toplam yağ içerisindeki oranı %50’den az olmalıdır.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Olgunlaştırılan karışım 7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C’de</a:t>
            </a:r>
            <a:r>
              <a:rPr lang="tr-TR" sz="2400" dirty="0">
                <a:solidFill>
                  <a:srgbClr val="000000"/>
                </a:solidFill>
                <a:latin typeface="Times New Roman" panose="02020603050405020304" pitchFamily="18" charset="0"/>
                <a:ea typeface="Calibri" panose="020F0502020204030204" pitchFamily="34" charset="0"/>
              </a:rPr>
              <a:t> hava enjekte edilmek suretiyle </a:t>
            </a:r>
            <a:r>
              <a:rPr lang="tr-TR" sz="2400" dirty="0" err="1">
                <a:solidFill>
                  <a:srgbClr val="000000"/>
                </a:solidFill>
                <a:latin typeface="Times New Roman" panose="02020603050405020304" pitchFamily="18" charset="0"/>
                <a:ea typeface="Calibri" panose="020F0502020204030204" pitchFamily="34" charset="0"/>
              </a:rPr>
              <a:t>yayıklanabilir</a:t>
            </a:r>
            <a:r>
              <a:rPr lang="tr-TR" sz="2400" dirty="0">
                <a:solidFill>
                  <a:srgbClr val="000000"/>
                </a:solidFill>
                <a:latin typeface="Times New Roman" panose="02020603050405020304" pitchFamily="18" charset="0"/>
                <a:ea typeface="Calibri" panose="020F0502020204030204" pitchFamily="34" charset="0"/>
              </a:rPr>
              <a:t>. Elde edilen ürün paketleme makinasına pompalanır ve 250 gramlık dikdörtgen şekilli paketlere doldurulur. Paketlerden ürün satışa sunulmadan önce soğutulabilir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32299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475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3.2.2.3. Proteince zenginleştirilmiş sürülebilir yağlar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3.2.2.3.1. </a:t>
            </a:r>
            <a:r>
              <a:rPr lang="tr-TR" sz="2400" b="1" dirty="0" err="1">
                <a:solidFill>
                  <a:srgbClr val="000000"/>
                </a:solidFill>
                <a:latin typeface="Times New Roman" panose="02020603050405020304" pitchFamily="18" charset="0"/>
                <a:ea typeface="Calibri" panose="020F0502020204030204" pitchFamily="34" charset="0"/>
              </a:rPr>
              <a:t>Latt</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och</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Lagom</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Light</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and</a:t>
            </a:r>
            <a:r>
              <a:rPr lang="tr-TR" sz="2400" b="1" dirty="0">
                <a:solidFill>
                  <a:srgbClr val="000000"/>
                </a:solidFill>
                <a:latin typeface="Times New Roman" panose="02020603050405020304" pitchFamily="18" charset="0"/>
                <a:ea typeface="Calibri" panose="020F0502020204030204" pitchFamily="34" charset="0"/>
              </a:rPr>
              <a:t> </a:t>
            </a:r>
            <a:r>
              <a:rPr lang="tr-TR" sz="2400" b="1" dirty="0" err="1">
                <a:solidFill>
                  <a:srgbClr val="000000"/>
                </a:solidFill>
                <a:latin typeface="Times New Roman" panose="02020603050405020304" pitchFamily="18" charset="0"/>
                <a:ea typeface="Calibri" panose="020F0502020204030204" pitchFamily="34" charset="0"/>
              </a:rPr>
              <a:t>just</a:t>
            </a:r>
            <a:r>
              <a:rPr lang="tr-TR" sz="2400" b="1" dirty="0">
                <a:solidFill>
                  <a:srgbClr val="000000"/>
                </a:solidFill>
                <a:latin typeface="Times New Roman" panose="02020603050405020304" pitchFamily="18" charset="0"/>
                <a:ea typeface="Calibri" panose="020F0502020204030204" pitchFamily="34" charset="0"/>
              </a:rPr>
              <a:t> Right) (L&amp;L)</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İsveç’te üretilen az yağlı bir çeşittir. Hammadde olarak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değeri 4,6 olan laktik </a:t>
            </a:r>
            <a:r>
              <a:rPr lang="tr-TR" sz="2400" dirty="0" err="1">
                <a:solidFill>
                  <a:srgbClr val="000000"/>
                </a:solidFill>
                <a:latin typeface="Times New Roman" panose="02020603050405020304" pitchFamily="18" charset="0"/>
                <a:ea typeface="Calibri" panose="020F0502020204030204" pitchFamily="34" charset="0"/>
              </a:rPr>
              <a:t>yayıkaltından</a:t>
            </a:r>
            <a:r>
              <a:rPr lang="tr-TR" sz="2400" dirty="0">
                <a:solidFill>
                  <a:srgbClr val="000000"/>
                </a:solidFill>
                <a:latin typeface="Times New Roman" panose="02020603050405020304" pitchFamily="18" charset="0"/>
                <a:ea typeface="Calibri" panose="020F0502020204030204" pitchFamily="34" charset="0"/>
              </a:rPr>
              <a:t> yararlanılır.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Starter bakterilerini öldürmek ve enzimleri </a:t>
            </a:r>
            <a:r>
              <a:rPr lang="tr-TR" sz="2400" dirty="0" err="1">
                <a:solidFill>
                  <a:srgbClr val="000000"/>
                </a:solidFill>
                <a:latin typeface="Times New Roman" panose="02020603050405020304" pitchFamily="18" charset="0"/>
                <a:ea typeface="Calibri" panose="020F0502020204030204" pitchFamily="34" charset="0"/>
              </a:rPr>
              <a:t>inaktif</a:t>
            </a:r>
            <a:r>
              <a:rPr lang="tr-TR" sz="2400" dirty="0">
                <a:solidFill>
                  <a:srgbClr val="000000"/>
                </a:solidFill>
                <a:latin typeface="Times New Roman" panose="02020603050405020304" pitchFamily="18" charset="0"/>
                <a:ea typeface="Calibri" panose="020F0502020204030204" pitchFamily="34" charset="0"/>
              </a:rPr>
              <a:t> hale getirmek için </a:t>
            </a:r>
            <a:r>
              <a:rPr lang="tr-TR" sz="2400" dirty="0" err="1">
                <a:solidFill>
                  <a:srgbClr val="000000"/>
                </a:solidFill>
                <a:latin typeface="Times New Roman" panose="02020603050405020304" pitchFamily="18" charset="0"/>
                <a:ea typeface="Calibri" panose="020F0502020204030204" pitchFamily="34" charset="0"/>
              </a:rPr>
              <a:t>yayıkaltı</a:t>
            </a:r>
            <a:r>
              <a:rPr lang="tr-TR" sz="2400" dirty="0">
                <a:solidFill>
                  <a:srgbClr val="000000"/>
                </a:solidFill>
                <a:latin typeface="Times New Roman" panose="02020603050405020304" pitchFamily="18" charset="0"/>
                <a:ea typeface="Calibri" panose="020F0502020204030204" pitchFamily="34" charset="0"/>
              </a:rPr>
              <a:t> önce pastörize edilir. Pastörizasyonda bir miktar serum proteini de </a:t>
            </a:r>
            <a:r>
              <a:rPr lang="tr-TR" sz="2400" dirty="0" err="1">
                <a:solidFill>
                  <a:srgbClr val="000000"/>
                </a:solidFill>
                <a:latin typeface="Times New Roman" panose="02020603050405020304" pitchFamily="18" charset="0"/>
                <a:ea typeface="Calibri" panose="020F0502020204030204" pitchFamily="34" charset="0"/>
              </a:rPr>
              <a:t>denatüre</a:t>
            </a:r>
            <a:r>
              <a:rPr lang="tr-TR" sz="2400" dirty="0">
                <a:solidFill>
                  <a:srgbClr val="000000"/>
                </a:solidFill>
                <a:latin typeface="Times New Roman" panose="02020603050405020304" pitchFamily="18" charset="0"/>
                <a:ea typeface="Calibri" panose="020F0502020204030204" pitchFamily="34" charset="0"/>
              </a:rPr>
              <a:t> hale gelir. Pastörizasyondan sonra proteinlerin büyük bir kısmını ayırmak için </a:t>
            </a:r>
            <a:r>
              <a:rPr lang="tr-TR" sz="2400" dirty="0" err="1">
                <a:solidFill>
                  <a:srgbClr val="000000"/>
                </a:solidFill>
                <a:latin typeface="Times New Roman" panose="02020603050405020304" pitchFamily="18" charset="0"/>
                <a:ea typeface="Calibri" panose="020F0502020204030204" pitchFamily="34" charset="0"/>
              </a:rPr>
              <a:t>yayıkaltına</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seperasyon</a:t>
            </a:r>
            <a:r>
              <a:rPr lang="tr-TR" sz="2400" dirty="0">
                <a:solidFill>
                  <a:srgbClr val="000000"/>
                </a:solidFill>
                <a:latin typeface="Times New Roman" panose="02020603050405020304" pitchFamily="18" charset="0"/>
                <a:ea typeface="Calibri" panose="020F0502020204030204" pitchFamily="34" charset="0"/>
              </a:rPr>
              <a:t> uygulanır ve kıvamlı beyaz bir </a:t>
            </a:r>
            <a:r>
              <a:rPr lang="tr-TR" sz="2400" dirty="0" err="1">
                <a:solidFill>
                  <a:srgbClr val="000000"/>
                </a:solidFill>
                <a:latin typeface="Times New Roman" panose="02020603050405020304" pitchFamily="18" charset="0"/>
                <a:ea typeface="Calibri" panose="020F0502020204030204" pitchFamily="34" charset="0"/>
              </a:rPr>
              <a:t>konsantrat</a:t>
            </a:r>
            <a:r>
              <a:rPr lang="tr-TR" sz="2400" dirty="0">
                <a:solidFill>
                  <a:srgbClr val="000000"/>
                </a:solidFill>
                <a:latin typeface="Times New Roman" panose="02020603050405020304" pitchFamily="18" charset="0"/>
                <a:ea typeface="Calibri" panose="020F0502020204030204" pitchFamily="34" charset="0"/>
              </a:rPr>
              <a:t> elde edilir. Bu </a:t>
            </a:r>
            <a:r>
              <a:rPr lang="tr-TR" sz="2400" dirty="0" err="1">
                <a:solidFill>
                  <a:srgbClr val="000000"/>
                </a:solidFill>
                <a:latin typeface="Times New Roman" panose="02020603050405020304" pitchFamily="18" charset="0"/>
                <a:ea typeface="Calibri" panose="020F0502020204030204" pitchFamily="34" charset="0"/>
              </a:rPr>
              <a:t>konsantratın</a:t>
            </a:r>
            <a:r>
              <a:rPr lang="tr-TR" sz="2400" dirty="0">
                <a:solidFill>
                  <a:srgbClr val="000000"/>
                </a:solidFill>
                <a:latin typeface="Times New Roman" panose="02020603050405020304" pitchFamily="18" charset="0"/>
                <a:ea typeface="Calibri" panose="020F0502020204030204" pitchFamily="34" charset="0"/>
              </a:rPr>
              <a:t> protein oranı %13-20 arasında değişir. </a:t>
            </a:r>
            <a:r>
              <a:rPr lang="tr-TR" sz="2400" dirty="0" err="1">
                <a:solidFill>
                  <a:srgbClr val="000000"/>
                </a:solidFill>
                <a:latin typeface="Times New Roman" panose="02020603050405020304" pitchFamily="18" charset="0"/>
                <a:ea typeface="Calibri" panose="020F0502020204030204" pitchFamily="34" charset="0"/>
              </a:rPr>
              <a:t>Konsantrat</a:t>
            </a:r>
            <a:r>
              <a:rPr lang="tr-TR" sz="2400" dirty="0">
                <a:solidFill>
                  <a:srgbClr val="000000"/>
                </a:solidFill>
                <a:latin typeface="Times New Roman" panose="02020603050405020304" pitchFamily="18" charset="0"/>
                <a:ea typeface="Calibri" panose="020F0502020204030204" pitchFamily="34" charset="0"/>
              </a:rPr>
              <a:t> soğutulabilir ve ihtiyaç duyuluncaya kadar depolanır.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Beyaz renkte ve pasta kıvamındaki </a:t>
            </a:r>
            <a:r>
              <a:rPr lang="tr-TR" sz="2400" dirty="0" err="1">
                <a:solidFill>
                  <a:srgbClr val="000000"/>
                </a:solidFill>
                <a:latin typeface="Times New Roman" panose="02020603050405020304" pitchFamily="18" charset="0"/>
                <a:ea typeface="Calibri" panose="020F0502020204030204" pitchFamily="34" charset="0"/>
              </a:rPr>
              <a:t>konsantratın</a:t>
            </a:r>
            <a:r>
              <a:rPr lang="tr-TR" sz="2400" dirty="0">
                <a:solidFill>
                  <a:srgbClr val="000000"/>
                </a:solidFill>
                <a:latin typeface="Times New Roman" panose="02020603050405020304" pitchFamily="18" charset="0"/>
                <a:ea typeface="Calibri" panose="020F0502020204030204" pitchFamily="34" charset="0"/>
              </a:rPr>
              <a:t> kreması bir sıvı haline dönüştürülmesi ve böylece sulu bir faz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için ortama sodyum </a:t>
            </a:r>
            <a:r>
              <a:rPr lang="tr-TR" sz="2400" dirty="0" err="1">
                <a:solidFill>
                  <a:srgbClr val="000000"/>
                </a:solidFill>
                <a:latin typeface="Times New Roman" panose="02020603050405020304" pitchFamily="18" charset="0"/>
                <a:ea typeface="Calibri" panose="020F0502020204030204" pitchFamily="34" charset="0"/>
              </a:rPr>
              <a:t>sitrat</a:t>
            </a:r>
            <a:r>
              <a:rPr lang="tr-TR" sz="2400" dirty="0">
                <a:solidFill>
                  <a:srgbClr val="000000"/>
                </a:solidFill>
                <a:latin typeface="Times New Roman" panose="02020603050405020304" pitchFamily="18" charset="0"/>
                <a:ea typeface="Calibri" panose="020F0502020204030204" pitchFamily="34" charset="0"/>
              </a:rPr>
              <a:t> ve sodyum fosfat katılır. İlave edilen tuzlar ortamın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değerini artırır, kalsiyumun kazeinden ayrılmasını </a:t>
            </a:r>
            <a:r>
              <a:rPr lang="tr-TR" sz="2400" dirty="0" err="1">
                <a:solidFill>
                  <a:srgbClr val="000000"/>
                </a:solidFill>
                <a:latin typeface="Times New Roman" panose="02020603050405020304" pitchFamily="18" charset="0"/>
                <a:ea typeface="Calibri" panose="020F0502020204030204" pitchFamily="34" charset="0"/>
              </a:rPr>
              <a:t>sağlar,böylece</a:t>
            </a:r>
            <a:r>
              <a:rPr lang="tr-TR" sz="2400" dirty="0">
                <a:solidFill>
                  <a:srgbClr val="000000"/>
                </a:solidFill>
                <a:latin typeface="Times New Roman" panose="02020603050405020304" pitchFamily="18" charset="0"/>
                <a:ea typeface="Calibri" panose="020F0502020204030204" pitchFamily="34" charset="0"/>
              </a:rPr>
              <a:t> miseller çözünür ve kazein hidrolize olur. Bu aşamada ortama %1 düzeyinde sodyum klorür katılabilir. Sodyum hidroksit ilavesiyle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6,4’e standardize edilir. Koruyucu olarak potasyum </a:t>
            </a:r>
            <a:r>
              <a:rPr lang="tr-TR" sz="2400" dirty="0" err="1">
                <a:solidFill>
                  <a:srgbClr val="000000"/>
                </a:solidFill>
                <a:latin typeface="Times New Roman" panose="02020603050405020304" pitchFamily="18" charset="0"/>
                <a:ea typeface="Calibri" panose="020F0502020204030204" pitchFamily="34" charset="0"/>
              </a:rPr>
              <a:t>sorbat</a:t>
            </a:r>
            <a:r>
              <a:rPr lang="tr-TR" sz="2400" dirty="0">
                <a:solidFill>
                  <a:srgbClr val="000000"/>
                </a:solidFill>
                <a:latin typeface="Times New Roman" panose="02020603050405020304" pitchFamily="18" charset="0"/>
                <a:ea typeface="Calibri" panose="020F0502020204030204" pitchFamily="34" charset="0"/>
              </a:rPr>
              <a:t> katılabilir. Bu şekilde elde edilen fazın sıcaklığı 45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a:t>
            </a:r>
            <a:r>
              <a:rPr lang="tr-TR" sz="2400" dirty="0">
                <a:solidFill>
                  <a:srgbClr val="000000"/>
                </a:solidFill>
                <a:latin typeface="Times New Roman" panose="02020603050405020304" pitchFamily="18" charset="0"/>
                <a:ea typeface="Calibri" panose="020F0502020204030204" pitchFamily="34" charset="0"/>
              </a:rPr>
              <a:t> olmalıdır.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Lipid</a:t>
            </a:r>
            <a:r>
              <a:rPr lang="tr-TR" sz="2400" dirty="0">
                <a:solidFill>
                  <a:srgbClr val="000000"/>
                </a:solidFill>
                <a:latin typeface="Times New Roman" panose="02020603050405020304" pitchFamily="18" charset="0"/>
                <a:ea typeface="Calibri" panose="020F0502020204030204" pitchFamily="34" charset="0"/>
              </a:rPr>
              <a:t> faz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için de susuz süt yağı, </a:t>
            </a:r>
            <a:r>
              <a:rPr lang="tr-TR" sz="2400" dirty="0" err="1">
                <a:solidFill>
                  <a:srgbClr val="000000"/>
                </a:solidFill>
                <a:latin typeface="Times New Roman" panose="02020603050405020304" pitchFamily="18" charset="0"/>
                <a:ea typeface="Calibri" panose="020F0502020204030204" pitchFamily="34" charset="0"/>
              </a:rPr>
              <a:t>monogliserid</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emülsifiyeri</a:t>
            </a:r>
            <a:r>
              <a:rPr lang="tr-TR" sz="2400" dirty="0">
                <a:solidFill>
                  <a:srgbClr val="000000"/>
                </a:solidFill>
                <a:latin typeface="Times New Roman" panose="02020603050405020304" pitchFamily="18" charset="0"/>
                <a:ea typeface="Calibri" panose="020F0502020204030204" pitchFamily="34" charset="0"/>
              </a:rPr>
              <a:t> β </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A ve D vitaminleri soya yağı ile harmanlanır. Minör bileşenler önceden bir miktar süt içinde çözündürülebilir.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Yağ emülsiyonunun oluşturulması için sulu faz 50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C’deki</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lipid</a:t>
            </a:r>
            <a:r>
              <a:rPr lang="tr-TR" sz="2400" dirty="0">
                <a:solidFill>
                  <a:srgbClr val="000000"/>
                </a:solidFill>
                <a:latin typeface="Times New Roman" panose="02020603050405020304" pitchFamily="18" charset="0"/>
                <a:ea typeface="Calibri" panose="020F0502020204030204" pitchFamily="34" charset="0"/>
              </a:rPr>
              <a:t> faza karıştırılır. Böylece stabil bir suda-yağ emülsiyonu sağlanır.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Süt yağı ve fermente </a:t>
            </a:r>
            <a:r>
              <a:rPr lang="tr-TR" sz="2400" dirty="0" err="1">
                <a:solidFill>
                  <a:srgbClr val="000000"/>
                </a:solidFill>
                <a:latin typeface="Times New Roman" panose="02020603050405020304" pitchFamily="18" charset="0"/>
                <a:ea typeface="Calibri" panose="020F0502020204030204" pitchFamily="34" charset="0"/>
              </a:rPr>
              <a:t>yayıkaltı</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konsantratı</a:t>
            </a:r>
            <a:r>
              <a:rPr lang="tr-TR" sz="2400" dirty="0">
                <a:solidFill>
                  <a:srgbClr val="000000"/>
                </a:solidFill>
                <a:latin typeface="Times New Roman" panose="02020603050405020304" pitchFamily="18" charset="0"/>
                <a:ea typeface="Calibri" panose="020F0502020204030204" pitchFamily="34" charset="0"/>
              </a:rPr>
              <a:t> son üründe yeterli bir tat oluşumu sağlamakla birlikte, emülsiyona aroma maddeleri ilavesiyle tat artırılabilir.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Elde edilen emülsiyon pastörize edilir ve yüzey sıyırmalı ısı değiştiricide soğutulur. Soğutma sırasında sıcaklık 35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C’nin</a:t>
            </a:r>
            <a:r>
              <a:rPr lang="tr-TR" sz="2400" dirty="0">
                <a:solidFill>
                  <a:srgbClr val="000000"/>
                </a:solidFill>
                <a:latin typeface="Times New Roman" panose="02020603050405020304" pitchFamily="18" charset="0"/>
                <a:ea typeface="Calibri" panose="020F0502020204030204" pitchFamily="34" charset="0"/>
              </a:rPr>
              <a:t> altına düşünceye kadar </a:t>
            </a:r>
            <a:r>
              <a:rPr lang="tr-TR" sz="2400" dirty="0" err="1">
                <a:solidFill>
                  <a:srgbClr val="000000"/>
                </a:solidFill>
                <a:latin typeface="Times New Roman" panose="02020603050405020304" pitchFamily="18" charset="0"/>
                <a:ea typeface="Calibri" panose="020F0502020204030204" pitchFamily="34" charset="0"/>
              </a:rPr>
              <a:t>vizkozite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nisbeten</a:t>
            </a:r>
            <a:r>
              <a:rPr lang="tr-TR" sz="2400" dirty="0">
                <a:solidFill>
                  <a:srgbClr val="000000"/>
                </a:solidFill>
                <a:latin typeface="Times New Roman" panose="02020603050405020304" pitchFamily="18" charset="0"/>
                <a:ea typeface="Calibri" panose="020F0502020204030204" pitchFamily="34" charset="0"/>
              </a:rPr>
              <a:t> düşüktür, bu dereceden sonra </a:t>
            </a:r>
            <a:r>
              <a:rPr lang="tr-TR" sz="2400" dirty="0" err="1">
                <a:solidFill>
                  <a:srgbClr val="000000"/>
                </a:solidFill>
                <a:latin typeface="Times New Roman" panose="02020603050405020304" pitchFamily="18" charset="0"/>
                <a:ea typeface="Calibri" panose="020F0502020204030204" pitchFamily="34" charset="0"/>
              </a:rPr>
              <a:t>vizkozitede</a:t>
            </a:r>
            <a:r>
              <a:rPr lang="tr-TR" sz="2400" dirty="0">
                <a:solidFill>
                  <a:srgbClr val="000000"/>
                </a:solidFill>
                <a:latin typeface="Times New Roman" panose="02020603050405020304" pitchFamily="18" charset="0"/>
                <a:ea typeface="Calibri" panose="020F0502020204030204" pitchFamily="34" charset="0"/>
              </a:rPr>
              <a:t> önemli düzeyde artış gözlenir. Yüzey sıyırmalı ısı değiştiricide kazanın yüzeyinde oluşan kristaller döner bıçakla sıyrılıp tekrar ürüne katılır. Böylece emülsiyondaki yağın hızlı bir şekilde </a:t>
            </a:r>
            <a:r>
              <a:rPr lang="tr-TR" sz="2400" dirty="0" err="1">
                <a:solidFill>
                  <a:srgbClr val="000000"/>
                </a:solidFill>
                <a:latin typeface="Times New Roman" panose="02020603050405020304" pitchFamily="18" charset="0"/>
                <a:ea typeface="Calibri" panose="020F0502020204030204" pitchFamily="34" charset="0"/>
              </a:rPr>
              <a:t>kristalizasyonu</a:t>
            </a:r>
            <a:r>
              <a:rPr lang="tr-TR" sz="2400" dirty="0">
                <a:solidFill>
                  <a:srgbClr val="000000"/>
                </a:solidFill>
                <a:latin typeface="Times New Roman" panose="02020603050405020304" pitchFamily="18" charset="0"/>
                <a:ea typeface="Calibri" panose="020F0502020204030204" pitchFamily="34" charset="0"/>
              </a:rPr>
              <a:t> sağlanmış olur. Sisteme bir </a:t>
            </a:r>
            <a:r>
              <a:rPr lang="tr-TR" sz="2400" dirty="0" err="1">
                <a:solidFill>
                  <a:srgbClr val="000000"/>
                </a:solidFill>
                <a:latin typeface="Times New Roman" panose="02020603050405020304" pitchFamily="18" charset="0"/>
                <a:ea typeface="Calibri" panose="020F0502020204030204" pitchFamily="34" charset="0"/>
              </a:rPr>
              <a:t>malaksör</a:t>
            </a:r>
            <a:r>
              <a:rPr lang="tr-TR" sz="2400" dirty="0">
                <a:solidFill>
                  <a:srgbClr val="000000"/>
                </a:solidFill>
                <a:latin typeface="Times New Roman" panose="02020603050405020304" pitchFamily="18" charset="0"/>
                <a:ea typeface="Calibri" panose="020F0502020204030204" pitchFamily="34" charset="0"/>
              </a:rPr>
              <a:t> ilavesiyle ürünün </a:t>
            </a:r>
            <a:r>
              <a:rPr lang="tr-TR" sz="2400" dirty="0" err="1">
                <a:solidFill>
                  <a:srgbClr val="000000"/>
                </a:solidFill>
                <a:latin typeface="Times New Roman" panose="02020603050405020304" pitchFamily="18" charset="0"/>
                <a:ea typeface="Calibri" panose="020F0502020204030204" pitchFamily="34" charset="0"/>
              </a:rPr>
              <a:t>tekstürü</a:t>
            </a:r>
            <a:r>
              <a:rPr lang="tr-TR" sz="2400" dirty="0">
                <a:solidFill>
                  <a:srgbClr val="000000"/>
                </a:solidFill>
                <a:latin typeface="Times New Roman" panose="02020603050405020304" pitchFamily="18" charset="0"/>
                <a:ea typeface="Calibri" panose="020F0502020204030204" pitchFamily="34" charset="0"/>
              </a:rPr>
              <a:t> değiştirilebilir ve iyileştirilebilir.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Ürün 8-10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C’ye</a:t>
            </a:r>
            <a:r>
              <a:rPr lang="tr-TR" sz="2400" dirty="0">
                <a:solidFill>
                  <a:srgbClr val="000000"/>
                </a:solidFill>
                <a:latin typeface="Times New Roman" panose="02020603050405020304" pitchFamily="18" charset="0"/>
                <a:ea typeface="Calibri" panose="020F0502020204030204" pitchFamily="34" charset="0"/>
              </a:rPr>
              <a:t> soğutulduktan sonra direkt olarak paketlemeye gönderilir. Kabın ağzına alüminyum folyo yapıştırılır, daha sonra plastik kapak geçirilir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008230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3.2.2.4. Yağ yerine geçen maddelerin kullanımı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Son yıllarda yağ yerine geçen maddelerden ya da sıfır kalorili yağlardan yararlanılarak az yağlı sürülebilir ürünler üretilmektedir. Yağ yerine geçen maddelerin başlıca üç tipi bulunmaktadır: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Taşıdığı özellikler bakımından yağa </a:t>
            </a:r>
            <a:r>
              <a:rPr lang="tr-TR" sz="2400" dirty="0" err="1">
                <a:solidFill>
                  <a:srgbClr val="000000"/>
                </a:solidFill>
                <a:latin typeface="Times New Roman" panose="02020603050405020304" pitchFamily="18" charset="0"/>
                <a:ea typeface="Calibri" panose="020F0502020204030204" pitchFamily="34" charset="0"/>
              </a:rPr>
              <a:t>benzeyen,fakat</a:t>
            </a:r>
            <a:r>
              <a:rPr lang="tr-TR" sz="2400" dirty="0">
                <a:solidFill>
                  <a:srgbClr val="000000"/>
                </a:solidFill>
                <a:latin typeface="Times New Roman" panose="02020603050405020304" pitchFamily="18" charset="0"/>
                <a:ea typeface="Calibri" panose="020F0502020204030204" pitchFamily="34" charset="0"/>
              </a:rPr>
              <a:t> daha az sindirilebilen şeker türevleri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Nişasta ve dekstrin esasına dayalı, suda düşük kalorili çözünebilir jeller oluşturan maddeler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Suda dağıldıklarında yağ tadı oluşturan </a:t>
            </a:r>
            <a:r>
              <a:rPr lang="tr-TR" sz="2400" dirty="0" err="1">
                <a:solidFill>
                  <a:srgbClr val="000000"/>
                </a:solidFill>
                <a:latin typeface="Times New Roman" panose="02020603050405020304" pitchFamily="18" charset="0"/>
                <a:ea typeface="Calibri" panose="020F0502020204030204" pitchFamily="34" charset="0"/>
              </a:rPr>
              <a:t>mikropartiküllü</a:t>
            </a:r>
            <a:r>
              <a:rPr lang="tr-TR" sz="2400" dirty="0">
                <a:solidFill>
                  <a:srgbClr val="000000"/>
                </a:solidFill>
                <a:latin typeface="Times New Roman" panose="02020603050405020304" pitchFamily="18" charset="0"/>
                <a:ea typeface="Calibri" panose="020F0502020204030204" pitchFamily="34" charset="0"/>
              </a:rPr>
              <a:t> süt proteinleri ya da </a:t>
            </a:r>
            <a:r>
              <a:rPr lang="tr-TR" sz="2400" dirty="0" err="1">
                <a:solidFill>
                  <a:srgbClr val="000000"/>
                </a:solidFill>
                <a:latin typeface="Times New Roman" panose="02020603050405020304" pitchFamily="18" charset="0"/>
                <a:ea typeface="Calibri" panose="020F0502020204030204" pitchFamily="34" charset="0"/>
              </a:rPr>
              <a:t>polisakkaritler</a:t>
            </a: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Bu ürünler arasında ilgi çekici iki tanesi ‘‘</a:t>
            </a:r>
            <a:r>
              <a:rPr lang="tr-TR" sz="2400" dirty="0" err="1">
                <a:solidFill>
                  <a:srgbClr val="000000"/>
                </a:solidFill>
                <a:latin typeface="Times New Roman" panose="02020603050405020304" pitchFamily="18" charset="0"/>
                <a:ea typeface="Calibri" panose="020F0502020204030204" pitchFamily="34" charset="0"/>
              </a:rPr>
              <a:t>Olestra</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Simplesse</a:t>
            </a:r>
            <a:r>
              <a:rPr lang="tr-TR" sz="2400" dirty="0">
                <a:solidFill>
                  <a:srgbClr val="000000"/>
                </a:solidFill>
                <a:latin typeface="Times New Roman" panose="02020603050405020304" pitchFamily="18" charset="0"/>
                <a:ea typeface="Calibri" panose="020F0502020204030204" pitchFamily="34" charset="0"/>
              </a:rPr>
              <a:t>’’</a:t>
            </a:r>
            <a:r>
              <a:rPr lang="tr-TR" sz="2400" dirty="0" err="1">
                <a:solidFill>
                  <a:srgbClr val="000000"/>
                </a:solidFill>
                <a:latin typeface="Times New Roman" panose="02020603050405020304" pitchFamily="18" charset="0"/>
                <a:ea typeface="Calibri" panose="020F0502020204030204" pitchFamily="34" charset="0"/>
              </a:rPr>
              <a:t>dir</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Olestra</a:t>
            </a:r>
            <a:r>
              <a:rPr lang="tr-TR" sz="2400" dirty="0">
                <a:solidFill>
                  <a:srgbClr val="000000"/>
                </a:solidFill>
                <a:latin typeface="Times New Roman" panose="02020603050405020304" pitchFamily="18" charset="0"/>
                <a:ea typeface="Calibri" panose="020F0502020204030204" pitchFamily="34" charset="0"/>
              </a:rPr>
              <a:t> bir sakaroz </a:t>
            </a:r>
            <a:r>
              <a:rPr lang="tr-TR" sz="2400" dirty="0" err="1">
                <a:solidFill>
                  <a:srgbClr val="000000"/>
                </a:solidFill>
                <a:latin typeface="Times New Roman" panose="02020603050405020304" pitchFamily="18" charset="0"/>
                <a:ea typeface="Calibri" panose="020F0502020204030204" pitchFamily="34" charset="0"/>
              </a:rPr>
              <a:t>poliesteridir</a:t>
            </a:r>
            <a:r>
              <a:rPr lang="tr-TR" sz="2400" dirty="0">
                <a:solidFill>
                  <a:srgbClr val="000000"/>
                </a:solidFill>
                <a:latin typeface="Times New Roman" panose="02020603050405020304" pitchFamily="18" charset="0"/>
                <a:ea typeface="Calibri" panose="020F0502020204030204" pitchFamily="34" charset="0"/>
              </a:rPr>
              <a:t>. Sindirim sırasında bağırsaktan emilmediği </a:t>
            </a:r>
            <a:r>
              <a:rPr lang="tr-TR" sz="2400" dirty="0" err="1">
                <a:solidFill>
                  <a:srgbClr val="000000"/>
                </a:solidFill>
                <a:latin typeface="Times New Roman" panose="02020603050405020304" pitchFamily="18" charset="0"/>
                <a:ea typeface="Calibri" panose="020F0502020204030204" pitchFamily="34" charset="0"/>
              </a:rPr>
              <a:t>içn</a:t>
            </a:r>
            <a:r>
              <a:rPr lang="tr-TR" sz="2400" dirty="0">
                <a:solidFill>
                  <a:srgbClr val="000000"/>
                </a:solidFill>
                <a:latin typeface="Times New Roman" panose="02020603050405020304" pitchFamily="18" charset="0"/>
                <a:ea typeface="Calibri" panose="020F0502020204030204" pitchFamily="34" charset="0"/>
              </a:rPr>
              <a:t> sıfır kalorili bir yağ ikame maddesidir. Margarin ve sürülebilir yağlarda kullanımı önerilmektedir. Ancak GRAS (</a:t>
            </a:r>
            <a:r>
              <a:rPr lang="tr-TR" sz="2400" dirty="0" err="1">
                <a:solidFill>
                  <a:srgbClr val="000000"/>
                </a:solidFill>
                <a:latin typeface="Times New Roman" panose="02020603050405020304" pitchFamily="18" charset="0"/>
                <a:ea typeface="Calibri" panose="020F0502020204030204" pitchFamily="34" charset="0"/>
              </a:rPr>
              <a:t>Generally</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Regarden</a:t>
            </a:r>
            <a:r>
              <a:rPr lang="tr-TR" sz="2400" dirty="0">
                <a:solidFill>
                  <a:srgbClr val="000000"/>
                </a:solidFill>
                <a:latin typeface="Times New Roman" panose="02020603050405020304" pitchFamily="18" charset="0"/>
                <a:ea typeface="Calibri" panose="020F0502020204030204" pitchFamily="34" charset="0"/>
              </a:rPr>
              <a:t> as </a:t>
            </a:r>
            <a:r>
              <a:rPr lang="tr-TR" sz="2400" dirty="0" err="1">
                <a:solidFill>
                  <a:srgbClr val="000000"/>
                </a:solidFill>
                <a:latin typeface="Times New Roman" panose="02020603050405020304" pitchFamily="18" charset="0"/>
                <a:ea typeface="Calibri" panose="020F0502020204030204" pitchFamily="34" charset="0"/>
              </a:rPr>
              <a:t>Safe</a:t>
            </a:r>
            <a:r>
              <a:rPr lang="tr-TR" sz="2400" dirty="0">
                <a:solidFill>
                  <a:srgbClr val="000000"/>
                </a:solidFill>
                <a:latin typeface="Times New Roman" panose="02020603050405020304" pitchFamily="18" charset="0"/>
                <a:ea typeface="Calibri" panose="020F0502020204030204" pitchFamily="34" charset="0"/>
              </a:rPr>
              <a:t>) statüsü henüz onaylanmamıştır. </a:t>
            </a:r>
            <a:r>
              <a:rPr lang="tr-TR" sz="2400" dirty="0" err="1">
                <a:solidFill>
                  <a:srgbClr val="000000"/>
                </a:solidFill>
                <a:latin typeface="Times New Roman" panose="02020603050405020304" pitchFamily="18" charset="0"/>
                <a:ea typeface="Calibri" panose="020F0502020204030204" pitchFamily="34" charset="0"/>
              </a:rPr>
              <a:t>Slmplesse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ultrafiltre</a:t>
            </a:r>
            <a:r>
              <a:rPr lang="tr-TR" sz="2400" dirty="0">
                <a:solidFill>
                  <a:srgbClr val="000000"/>
                </a:solidFill>
                <a:latin typeface="Times New Roman" panose="02020603050405020304" pitchFamily="18" charset="0"/>
                <a:ea typeface="Calibri" panose="020F0502020204030204" pitchFamily="34" charset="0"/>
              </a:rPr>
              <a:t> yumurta beyazı veya </a:t>
            </a:r>
            <a:r>
              <a:rPr lang="tr-TR" sz="2400" dirty="0" err="1">
                <a:solidFill>
                  <a:srgbClr val="000000"/>
                </a:solidFill>
                <a:latin typeface="Times New Roman" panose="02020603050405020304" pitchFamily="18" charset="0"/>
                <a:ea typeface="Calibri" panose="020F0502020204030204" pitchFamily="34" charset="0"/>
              </a:rPr>
              <a:t>peyniraltı</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suyu,evapore</a:t>
            </a:r>
            <a:r>
              <a:rPr lang="tr-TR" sz="2400" dirty="0">
                <a:solidFill>
                  <a:srgbClr val="000000"/>
                </a:solidFill>
                <a:latin typeface="Times New Roman" panose="02020603050405020304" pitchFamily="18" charset="0"/>
                <a:ea typeface="Calibri" panose="020F0502020204030204" pitchFamily="34" charset="0"/>
              </a:rPr>
              <a:t> yağsız </a:t>
            </a:r>
            <a:r>
              <a:rPr lang="tr-TR" sz="2400" dirty="0" err="1">
                <a:solidFill>
                  <a:srgbClr val="000000"/>
                </a:solidFill>
                <a:latin typeface="Times New Roman" panose="02020603050405020304" pitchFamily="18" charset="0"/>
                <a:ea typeface="Calibri" panose="020F0502020204030204" pitchFamily="34" charset="0"/>
              </a:rPr>
              <a:t>süt,şeker,pektin,lesitin</a:t>
            </a:r>
            <a:r>
              <a:rPr lang="tr-TR" sz="2400" dirty="0">
                <a:solidFill>
                  <a:srgbClr val="000000"/>
                </a:solidFill>
                <a:latin typeface="Times New Roman" panose="02020603050405020304" pitchFamily="18" charset="0"/>
                <a:ea typeface="Calibri" panose="020F0502020204030204" pitchFamily="34" charset="0"/>
              </a:rPr>
              <a:t> ve sitrik asit içeren süt esaslı bir yağ ikame maddesidir. Suda </a:t>
            </a:r>
            <a:r>
              <a:rPr lang="tr-TR" sz="2400" dirty="0" err="1">
                <a:solidFill>
                  <a:srgbClr val="000000"/>
                </a:solidFill>
                <a:latin typeface="Times New Roman" panose="02020603050405020304" pitchFamily="18" charset="0"/>
                <a:ea typeface="Calibri" panose="020F0502020204030204" pitchFamily="34" charset="0"/>
              </a:rPr>
              <a:t>dispers</a:t>
            </a:r>
            <a:r>
              <a:rPr lang="tr-TR" sz="2400" dirty="0">
                <a:solidFill>
                  <a:srgbClr val="000000"/>
                </a:solidFill>
                <a:latin typeface="Times New Roman" panose="02020603050405020304" pitchFamily="18" charset="0"/>
                <a:ea typeface="Calibri" panose="020F0502020204030204" pitchFamily="34" charset="0"/>
              </a:rPr>
              <a:t> hale gelebilir. Kalorisi yağın sağladığı kaloriden önemli derecede düşüktür. Suda-sıvı yağ emülsiyonlarında kullanımı önerilmektedir. GRAS statüsü onaylanmıştır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415020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Autofit/>
          </a:bodyPr>
          <a:lstStyle/>
          <a:p>
            <a:pPr algn="just">
              <a:spcBef>
                <a:spcPts val="0"/>
              </a:spcBef>
              <a:spcAft>
                <a:spcPts val="0"/>
              </a:spcAft>
            </a:pPr>
            <a:r>
              <a:rPr lang="tr-TR" sz="1500" b="1" dirty="0">
                <a:solidFill>
                  <a:srgbClr val="000000"/>
                </a:solidFill>
                <a:latin typeface="Times New Roman" panose="02020603050405020304" pitchFamily="18" charset="0"/>
                <a:ea typeface="Calibri" panose="020F0502020204030204" pitchFamily="34" charset="0"/>
              </a:rPr>
              <a:t>3.2.3. </a:t>
            </a:r>
            <a:r>
              <a:rPr lang="tr-TR" sz="1500" b="1" dirty="0" err="1">
                <a:solidFill>
                  <a:srgbClr val="000000"/>
                </a:solidFill>
                <a:latin typeface="Times New Roman" panose="02020603050405020304" pitchFamily="18" charset="0"/>
                <a:ea typeface="Calibri" panose="020F0502020204030204" pitchFamily="34" charset="0"/>
              </a:rPr>
              <a:t>Filled</a:t>
            </a:r>
            <a:r>
              <a:rPr lang="tr-TR" sz="1500" b="1" dirty="0">
                <a:solidFill>
                  <a:srgbClr val="000000"/>
                </a:solidFill>
                <a:latin typeface="Times New Roman" panose="02020603050405020304" pitchFamily="18" charset="0"/>
                <a:ea typeface="Calibri" panose="020F0502020204030204" pitchFamily="34" charset="0"/>
              </a:rPr>
              <a:t> süt ve ürünleri</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err="1">
                <a:solidFill>
                  <a:srgbClr val="000000"/>
                </a:solidFill>
                <a:latin typeface="Times New Roman" panose="02020603050405020304" pitchFamily="18" charset="0"/>
                <a:ea typeface="Calibri" panose="020F0502020204030204" pitchFamily="34" charset="0"/>
              </a:rPr>
              <a:t>Rekombine</a:t>
            </a:r>
            <a:r>
              <a:rPr lang="tr-TR" sz="1500" dirty="0">
                <a:solidFill>
                  <a:srgbClr val="000000"/>
                </a:solidFill>
                <a:latin typeface="Times New Roman" panose="02020603050405020304" pitchFamily="18" charset="0"/>
                <a:ea typeface="Calibri" panose="020F0502020204030204" pitchFamily="34" charset="0"/>
              </a:rPr>
              <a:t> ürünlere benzeyen fakat süt yağı yerine bitkisel yağ kullanılarak üretilen ikame ürünler ‘</a:t>
            </a: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 ürünleri olarak bilinmektedir. Bunlar genellikle yöresel bitkisel yağ üretiminin bol olduğu ülkelerde üretilmekte, böylece pahalı bir madde olan süt yağının bitkisel yağlarla daha ucuz bir şekilde ikamesi mümkün olabilmektedir. Bitkisel yağ kullanımı son ürüne </a:t>
            </a:r>
            <a:r>
              <a:rPr lang="tr-TR" sz="1500" dirty="0" err="1">
                <a:solidFill>
                  <a:srgbClr val="000000"/>
                </a:solidFill>
                <a:latin typeface="Times New Roman" panose="02020603050405020304" pitchFamily="18" charset="0"/>
                <a:ea typeface="Calibri" panose="020F0502020204030204" pitchFamily="34" charset="0"/>
              </a:rPr>
              <a:t>rekombine</a:t>
            </a:r>
            <a:r>
              <a:rPr lang="tr-TR" sz="1500" dirty="0">
                <a:solidFill>
                  <a:srgbClr val="000000"/>
                </a:solidFill>
                <a:latin typeface="Times New Roman" panose="02020603050405020304" pitchFamily="18" charset="0"/>
                <a:ea typeface="Calibri" panose="020F0502020204030204" pitchFamily="34" charset="0"/>
              </a:rPr>
              <a:t> ürününkinden farklı bir aroma kazandırabilir. Ürünü besleyici yönden tatminkar hale getirmek için A ve D vitaminlerinin katılması gerekebilir, ancak bu vitaminler ilave edilse bile </a:t>
            </a: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sütler bebek mamalarında kullanıma uygun olmayabilir. </a:t>
            </a: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a:t>
            </a:r>
            <a:r>
              <a:rPr lang="tr-TR" sz="1500" dirty="0" err="1">
                <a:solidFill>
                  <a:srgbClr val="000000"/>
                </a:solidFill>
                <a:latin typeface="Times New Roman" panose="02020603050405020304" pitchFamily="18" charset="0"/>
                <a:ea typeface="Calibri" panose="020F0502020204030204" pitchFamily="34" charset="0"/>
              </a:rPr>
              <a:t>sütten,daha</a:t>
            </a:r>
            <a:r>
              <a:rPr lang="tr-TR" sz="1500" dirty="0">
                <a:solidFill>
                  <a:srgbClr val="000000"/>
                </a:solidFill>
                <a:latin typeface="Times New Roman" panose="02020603050405020304" pitchFamily="18" charset="0"/>
                <a:ea typeface="Calibri" panose="020F0502020204030204" pitchFamily="34" charset="0"/>
              </a:rPr>
              <a:t> önce denildiği gibi, peynir yapımında da yararlanılmaktadır.</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 ve ürünleri, ikame ürünler sayılmaları ile birlikte, belirli vitaminler yönünden zenginleştirildiği için </a:t>
            </a:r>
            <a:r>
              <a:rPr lang="tr-TR" sz="1500" dirty="0" err="1">
                <a:solidFill>
                  <a:srgbClr val="000000"/>
                </a:solidFill>
                <a:latin typeface="Times New Roman" panose="02020603050405020304" pitchFamily="18" charset="0"/>
                <a:ea typeface="Calibri" panose="020F0502020204030204" pitchFamily="34" charset="0"/>
              </a:rPr>
              <a:t>fortifiye</a:t>
            </a:r>
            <a:r>
              <a:rPr lang="tr-TR" sz="1500" dirty="0">
                <a:solidFill>
                  <a:srgbClr val="000000"/>
                </a:solidFill>
                <a:latin typeface="Times New Roman" panose="02020603050405020304" pitchFamily="18" charset="0"/>
                <a:ea typeface="Calibri" panose="020F0502020204030204" pitchFamily="34" charset="0"/>
              </a:rPr>
              <a:t> ürünler grubuna da girmektedir.</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Pastörize, sterilize, </a:t>
            </a:r>
            <a:r>
              <a:rPr lang="tr-TR" sz="1500" dirty="0" err="1">
                <a:solidFill>
                  <a:srgbClr val="000000"/>
                </a:solidFill>
                <a:latin typeface="Times New Roman" panose="02020603050405020304" pitchFamily="18" charset="0"/>
                <a:ea typeface="Calibri" panose="020F0502020204030204" pitchFamily="34" charset="0"/>
              </a:rPr>
              <a:t>evapore</a:t>
            </a:r>
            <a:r>
              <a:rPr lang="tr-TR" sz="1500" dirty="0">
                <a:solidFill>
                  <a:srgbClr val="000000"/>
                </a:solidFill>
                <a:latin typeface="Times New Roman" panose="02020603050405020304" pitchFamily="18" charset="0"/>
                <a:ea typeface="Calibri" panose="020F0502020204030204" pitchFamily="34" charset="0"/>
              </a:rPr>
              <a:t>, şekerli koyulaştırılmış ve kurutulmuş </a:t>
            </a: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 ürünlerinin yapımında bunların eşdeğerleri olan </a:t>
            </a:r>
            <a:r>
              <a:rPr lang="tr-TR" sz="1500" dirty="0" err="1">
                <a:solidFill>
                  <a:srgbClr val="000000"/>
                </a:solidFill>
                <a:latin typeface="Times New Roman" panose="02020603050405020304" pitchFamily="18" charset="0"/>
                <a:ea typeface="Calibri" panose="020F0502020204030204" pitchFamily="34" charset="0"/>
              </a:rPr>
              <a:t>rekombine</a:t>
            </a:r>
            <a:r>
              <a:rPr lang="tr-TR" sz="1500" dirty="0">
                <a:solidFill>
                  <a:srgbClr val="000000"/>
                </a:solidFill>
                <a:latin typeface="Times New Roman" panose="02020603050405020304" pitchFamily="18" charset="0"/>
                <a:ea typeface="Calibri" panose="020F0502020204030204" pitchFamily="34" charset="0"/>
              </a:rPr>
              <a:t> ürünlerin yapım yöntemleri uygulanır, fakat bitkisel yağın süt yağından farklı bir niteliğe sahip olması </a:t>
            </a:r>
            <a:r>
              <a:rPr lang="tr-TR" sz="1500" dirty="0" err="1">
                <a:solidFill>
                  <a:srgbClr val="000000"/>
                </a:solidFill>
                <a:latin typeface="Times New Roman" panose="02020603050405020304" pitchFamily="18" charset="0"/>
                <a:ea typeface="Calibri" panose="020F0502020204030204" pitchFamily="34" charset="0"/>
              </a:rPr>
              <a:t>nedeniyle,hazırlanan</a:t>
            </a:r>
            <a:r>
              <a:rPr lang="tr-TR" sz="1500" dirty="0">
                <a:solidFill>
                  <a:srgbClr val="000000"/>
                </a:solidFill>
                <a:latin typeface="Times New Roman" panose="02020603050405020304" pitchFamily="18" charset="0"/>
                <a:ea typeface="Calibri" panose="020F0502020204030204" pitchFamily="34" charset="0"/>
              </a:rPr>
              <a:t> sütün </a:t>
            </a:r>
            <a:r>
              <a:rPr lang="tr-TR" sz="1500" dirty="0" err="1">
                <a:solidFill>
                  <a:srgbClr val="000000"/>
                </a:solidFill>
                <a:latin typeface="Times New Roman" panose="02020603050405020304" pitchFamily="18" charset="0"/>
                <a:ea typeface="Calibri" panose="020F0502020204030204" pitchFamily="34" charset="0"/>
              </a:rPr>
              <a:t>homojenizsayon</a:t>
            </a:r>
            <a:r>
              <a:rPr lang="tr-TR" sz="1500" dirty="0">
                <a:solidFill>
                  <a:srgbClr val="000000"/>
                </a:solidFill>
                <a:latin typeface="Times New Roman" panose="02020603050405020304" pitchFamily="18" charset="0"/>
                <a:ea typeface="Calibri" panose="020F0502020204030204" pitchFamily="34" charset="0"/>
              </a:rPr>
              <a:t> koşullarında değişiklik yapılması gerekebilir. Ayrıca </a:t>
            </a:r>
            <a:r>
              <a:rPr lang="tr-TR" sz="1500" dirty="0" err="1">
                <a:solidFill>
                  <a:srgbClr val="000000"/>
                </a:solidFill>
                <a:latin typeface="Times New Roman" panose="02020603050405020304" pitchFamily="18" charset="0"/>
                <a:ea typeface="Calibri" panose="020F0502020204030204" pitchFamily="34" charset="0"/>
              </a:rPr>
              <a:t>gliserol</a:t>
            </a:r>
            <a:r>
              <a:rPr lang="tr-TR" sz="1500" dirty="0">
                <a:solidFill>
                  <a:srgbClr val="000000"/>
                </a:solidFill>
                <a:latin typeface="Times New Roman" panose="02020603050405020304" pitchFamily="18" charset="0"/>
                <a:ea typeface="Calibri" panose="020F0502020204030204" pitchFamily="34" charset="0"/>
              </a:rPr>
              <a:t> </a:t>
            </a:r>
            <a:r>
              <a:rPr lang="tr-TR" sz="1500" dirty="0" err="1">
                <a:solidFill>
                  <a:srgbClr val="000000"/>
                </a:solidFill>
                <a:latin typeface="Times New Roman" panose="02020603050405020304" pitchFamily="18" charset="0"/>
                <a:ea typeface="Calibri" panose="020F0502020204030204" pitchFamily="34" charset="0"/>
              </a:rPr>
              <a:t>monostearet</a:t>
            </a:r>
            <a:r>
              <a:rPr lang="tr-TR" sz="1500" dirty="0">
                <a:solidFill>
                  <a:srgbClr val="000000"/>
                </a:solidFill>
                <a:latin typeface="Times New Roman" panose="02020603050405020304" pitchFamily="18" charset="0"/>
                <a:ea typeface="Calibri" panose="020F0502020204030204" pitchFamily="34" charset="0"/>
              </a:rPr>
              <a:t> ya da </a:t>
            </a:r>
            <a:r>
              <a:rPr lang="tr-TR" sz="1500" dirty="0" err="1">
                <a:solidFill>
                  <a:srgbClr val="000000"/>
                </a:solidFill>
                <a:latin typeface="Times New Roman" panose="02020603050405020304" pitchFamily="18" charset="0"/>
                <a:ea typeface="Calibri" panose="020F0502020204030204" pitchFamily="34" charset="0"/>
              </a:rPr>
              <a:t>lesitin</a:t>
            </a:r>
            <a:r>
              <a:rPr lang="tr-TR" sz="1500" dirty="0">
                <a:solidFill>
                  <a:srgbClr val="000000"/>
                </a:solidFill>
                <a:latin typeface="Times New Roman" panose="02020603050405020304" pitchFamily="18" charset="0"/>
                <a:ea typeface="Calibri" panose="020F0502020204030204" pitchFamily="34" charset="0"/>
              </a:rPr>
              <a:t> gibi </a:t>
            </a:r>
            <a:r>
              <a:rPr lang="tr-TR" sz="1500" dirty="0" err="1">
                <a:solidFill>
                  <a:srgbClr val="000000"/>
                </a:solidFill>
                <a:latin typeface="Times New Roman" panose="02020603050405020304" pitchFamily="18" charset="0"/>
                <a:ea typeface="Calibri" panose="020F0502020204030204" pitchFamily="34" charset="0"/>
              </a:rPr>
              <a:t>emülsifiyerlerin</a:t>
            </a:r>
            <a:r>
              <a:rPr lang="tr-TR" sz="1500" dirty="0">
                <a:solidFill>
                  <a:srgbClr val="000000"/>
                </a:solidFill>
                <a:latin typeface="Times New Roman" panose="02020603050405020304" pitchFamily="18" charset="0"/>
                <a:ea typeface="Calibri" panose="020F0502020204030204" pitchFamily="34" charset="0"/>
              </a:rPr>
              <a:t> kullanımına ihtiyaç duyulabilir.</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Üretimde kullanılan bitkisel yağ iyi kalitede rafine yağ olmalı ve yabancı bir koku taşımamalıdır. Yağın doymamış yağ asitleri içeriği yüksek ise işleme sırasında süte hava girişini önleyici tedbirler alınmalıdır. Aksi taktirde, yağın </a:t>
            </a:r>
            <a:r>
              <a:rPr lang="tr-TR" sz="1500" dirty="0" err="1">
                <a:solidFill>
                  <a:srgbClr val="000000"/>
                </a:solidFill>
                <a:latin typeface="Times New Roman" panose="02020603050405020304" pitchFamily="18" charset="0"/>
                <a:ea typeface="Calibri" panose="020F0502020204030204" pitchFamily="34" charset="0"/>
              </a:rPr>
              <a:t>oksidasyonu</a:t>
            </a:r>
            <a:r>
              <a:rPr lang="tr-TR" sz="1500" dirty="0">
                <a:solidFill>
                  <a:srgbClr val="000000"/>
                </a:solidFill>
                <a:latin typeface="Times New Roman" panose="02020603050405020304" pitchFamily="18" charset="0"/>
                <a:ea typeface="Calibri" panose="020F0502020204030204" pitchFamily="34" charset="0"/>
              </a:rPr>
              <a:t> sonucu sütte </a:t>
            </a:r>
            <a:r>
              <a:rPr lang="tr-TR" sz="1500" dirty="0" err="1">
                <a:solidFill>
                  <a:srgbClr val="000000"/>
                </a:solidFill>
                <a:latin typeface="Times New Roman" panose="02020603050405020304" pitchFamily="18" charset="0"/>
                <a:ea typeface="Calibri" panose="020F0502020204030204" pitchFamily="34" charset="0"/>
              </a:rPr>
              <a:t>ransid</a:t>
            </a:r>
            <a:r>
              <a:rPr lang="tr-TR" sz="1500" dirty="0">
                <a:solidFill>
                  <a:srgbClr val="000000"/>
                </a:solidFill>
                <a:latin typeface="Times New Roman" panose="02020603050405020304" pitchFamily="18" charset="0"/>
                <a:ea typeface="Calibri" panose="020F0502020204030204" pitchFamily="34" charset="0"/>
              </a:rPr>
              <a:t> balığımsı veya iç yağımsı tat bozuklukları ortaya çıkabilir.</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a:t>
            </a:r>
            <a:r>
              <a:rPr lang="tr-TR" sz="1500" dirty="0" err="1">
                <a:solidFill>
                  <a:srgbClr val="000000"/>
                </a:solidFill>
                <a:latin typeface="Times New Roman" panose="02020603050405020304" pitchFamily="18" charset="0"/>
                <a:ea typeface="Calibri" panose="020F0502020204030204" pitchFamily="34" charset="0"/>
              </a:rPr>
              <a:t>kondanse</a:t>
            </a:r>
            <a:r>
              <a:rPr lang="tr-TR" sz="1500" dirty="0">
                <a:solidFill>
                  <a:srgbClr val="000000"/>
                </a:solidFill>
                <a:latin typeface="Times New Roman" panose="02020603050405020304" pitchFamily="18" charset="0"/>
                <a:ea typeface="Calibri" panose="020F0502020204030204" pitchFamily="34" charset="0"/>
              </a:rPr>
              <a:t> süt üretimi için az yağlı süttozuna bitkisel yağ ilave edilmektedir. Bazı batı ülkelerde bu üründe imitasyon kahve-sütü olarak yararlanılmaktadır. Filipinler, Malezya, Tayland gibi uzak doğu ülkelerinde ise 1960’lı yıllardan bu yana </a:t>
            </a:r>
            <a:r>
              <a:rPr lang="tr-TR" sz="1500" dirty="0" err="1">
                <a:solidFill>
                  <a:srgbClr val="000000"/>
                </a:solidFill>
                <a:latin typeface="Times New Roman" panose="02020603050405020304" pitchFamily="18" charset="0"/>
                <a:ea typeface="Calibri" panose="020F0502020204030204" pitchFamily="34" charset="0"/>
              </a:rPr>
              <a:t>kondanse</a:t>
            </a:r>
            <a:r>
              <a:rPr lang="tr-TR" sz="1500" dirty="0">
                <a:solidFill>
                  <a:srgbClr val="000000"/>
                </a:solidFill>
                <a:latin typeface="Times New Roman" panose="02020603050405020304" pitchFamily="18" charset="0"/>
                <a:ea typeface="Calibri" panose="020F0502020204030204" pitchFamily="34" charset="0"/>
              </a:rPr>
              <a:t> sütün yerine kullanılmak üzere üretilmektedir. Son yıllarda Meksika’da üretilmeye başlanmıştır.</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a:solidFill>
                  <a:srgbClr val="000000"/>
                </a:solidFill>
                <a:latin typeface="Times New Roman" panose="02020603050405020304" pitchFamily="18" charset="0"/>
                <a:ea typeface="Calibri" panose="020F0502020204030204" pitchFamily="34" charset="0"/>
              </a:rPr>
              <a:t> </a:t>
            </a:r>
            <a:endParaRPr lang="tr-TR" sz="1500" dirty="0">
              <a:latin typeface="Times New Roman" panose="02020603050405020304" pitchFamily="18" charset="0"/>
              <a:ea typeface="Calibri" panose="020F0502020204030204" pitchFamily="34" charset="0"/>
            </a:endParaRPr>
          </a:p>
          <a:p>
            <a:pPr algn="just">
              <a:spcBef>
                <a:spcPts val="0"/>
              </a:spcBef>
              <a:spcAft>
                <a:spcPts val="0"/>
              </a:spcAft>
            </a:pP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süttozu genellikle normal süttozundaki süt yağına eşit miktarda yağ içerecek şekilde, bitkisel yağın az yağlı süttozu ile karıştırılması suretiyle üretilen bir üründür. Normal süttozunun kullanım alanlarında, örneğin bebek mamalarının hazırlanmasında imitasyon içme sütlerinin yapımında kullanılabilmektedir. Filipinler, Tayland, Japonya gibi uzak doğu ülkelerinin yanı sıra Güney Afrika, Pakistan, Kanarya Adaları, İspanya, İrlanda, Birleşik Krallık, Belçika ve Finlandiya </a:t>
            </a:r>
            <a:r>
              <a:rPr lang="tr-TR" sz="1500" dirty="0" err="1">
                <a:solidFill>
                  <a:srgbClr val="000000"/>
                </a:solidFill>
                <a:latin typeface="Times New Roman" panose="02020603050405020304" pitchFamily="18" charset="0"/>
                <a:ea typeface="Calibri" panose="020F0502020204030204" pitchFamily="34" charset="0"/>
              </a:rPr>
              <a:t>filled</a:t>
            </a:r>
            <a:r>
              <a:rPr lang="tr-TR" sz="1500" dirty="0">
                <a:solidFill>
                  <a:srgbClr val="000000"/>
                </a:solidFill>
                <a:latin typeface="Times New Roman" panose="02020603050405020304" pitchFamily="18" charset="0"/>
                <a:ea typeface="Calibri" panose="020F0502020204030204" pitchFamily="34" charset="0"/>
              </a:rPr>
              <a:t> süttozu üretimi gerçekleştirilmektedir</a:t>
            </a:r>
            <a:r>
              <a:rPr lang="tr-TR" sz="1500" dirty="0" smtClean="0">
                <a:solidFill>
                  <a:srgbClr val="000000"/>
                </a:solidFill>
                <a:latin typeface="Times New Roman" panose="02020603050405020304" pitchFamily="18" charset="0"/>
                <a:ea typeface="Calibri" panose="020F0502020204030204" pitchFamily="34" charset="0"/>
              </a:rPr>
              <a:t>.</a:t>
            </a:r>
            <a:endParaRPr lang="tr-TR" sz="15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180692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25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3.2.4. Diğer ürünler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Yukarıda belirtilen başlıca imitasyon ürünlere ilaveten sınırlı sayıda başka ürünler de mevcuttur. Bunlar aşağıdaki şekilde gruplandırılabilir: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Diyetetik ürünler, örneğin </a:t>
            </a:r>
            <a:r>
              <a:rPr lang="tr-TR" sz="2400" dirty="0" err="1">
                <a:solidFill>
                  <a:srgbClr val="000000"/>
                </a:solidFill>
                <a:latin typeface="Times New Roman" panose="02020603050405020304" pitchFamily="18" charset="0"/>
                <a:ea typeface="Calibri" panose="020F0502020204030204" pitchFamily="34" charset="0"/>
              </a:rPr>
              <a:t>vejeteryan</a:t>
            </a:r>
            <a:r>
              <a:rPr lang="tr-TR" sz="2400" dirty="0">
                <a:solidFill>
                  <a:srgbClr val="000000"/>
                </a:solidFill>
                <a:latin typeface="Times New Roman" panose="02020603050405020304" pitchFamily="18" charset="0"/>
                <a:ea typeface="Calibri" panose="020F0502020204030204" pitchFamily="34" charset="0"/>
              </a:rPr>
              <a:t> veya laktoz </a:t>
            </a:r>
            <a:r>
              <a:rPr lang="tr-TR" sz="2400" dirty="0" err="1">
                <a:solidFill>
                  <a:srgbClr val="000000"/>
                </a:solidFill>
                <a:latin typeface="Times New Roman" panose="02020603050405020304" pitchFamily="18" charset="0"/>
                <a:ea typeface="Calibri" panose="020F0502020204030204" pitchFamily="34" charset="0"/>
              </a:rPr>
              <a:t>intolerant</a:t>
            </a:r>
            <a:r>
              <a:rPr lang="tr-TR" sz="2400" dirty="0">
                <a:solidFill>
                  <a:srgbClr val="000000"/>
                </a:solidFill>
                <a:latin typeface="Times New Roman" panose="02020603050405020304" pitchFamily="18" charset="0"/>
                <a:ea typeface="Calibri" panose="020F0502020204030204" pitchFamily="34" charset="0"/>
              </a:rPr>
              <a:t> kişilerin tüketebileceği soya içeceği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Az yağlı oldukları için kilo vermek isteyen kişilere yönelik ürünler (imitasyon krema, süt yağı bulundurmayan dondurma gibi)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Kahve beyazlatıcı sos (</a:t>
            </a:r>
            <a:r>
              <a:rPr lang="tr-TR" sz="2400" dirty="0" err="1">
                <a:solidFill>
                  <a:srgbClr val="000000"/>
                </a:solidFill>
                <a:latin typeface="Times New Roman" panose="02020603050405020304" pitchFamily="18" charset="0"/>
                <a:ea typeface="Calibri" panose="020F0502020204030204" pitchFamily="34" charset="0"/>
              </a:rPr>
              <a:t>topping</a:t>
            </a:r>
            <a:r>
              <a:rPr lang="tr-TR" sz="2400" dirty="0">
                <a:solidFill>
                  <a:srgbClr val="000000"/>
                </a:solidFill>
                <a:latin typeface="Times New Roman" panose="02020603050405020304" pitchFamily="18" charset="0"/>
                <a:ea typeface="Calibri" panose="020F0502020204030204" pitchFamily="34" charset="0"/>
              </a:rPr>
              <a:t>) gibi kullanım kolaylığı bulunan ürünler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3.2.4.1. Soya ürünleri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Süt üretiminin talebi karşılayamadığı Asya ülkelerinde halkın süt ürünleri ihtiyacını karşılamak üzere tamamen soya esasına dayalı ürünler geleneksel besinlerin bir parçası haline gelmiştir. Bu nedenle soya fasulyesinden üretilen ürünler imitasyon sayılmamakta, ikame ürün kabul edilmektedir.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Soya içeceği, soya yoğurdu, dondurma ve </a:t>
            </a:r>
            <a:r>
              <a:rPr lang="tr-TR" sz="2400" dirty="0" err="1">
                <a:solidFill>
                  <a:srgbClr val="000000"/>
                </a:solidFill>
                <a:latin typeface="Times New Roman" panose="02020603050405020304" pitchFamily="18" charset="0"/>
                <a:ea typeface="Calibri" panose="020F0502020204030204" pitchFamily="34" charset="0"/>
              </a:rPr>
              <a:t>tofu</a:t>
            </a:r>
            <a:r>
              <a:rPr lang="tr-TR" sz="2400" dirty="0">
                <a:solidFill>
                  <a:srgbClr val="000000"/>
                </a:solidFill>
                <a:latin typeface="Times New Roman" panose="02020603050405020304" pitchFamily="18" charset="0"/>
                <a:ea typeface="Calibri" panose="020F0502020204030204" pitchFamily="34" charset="0"/>
              </a:rPr>
              <a:t> (peynir) gibi ürünlerin yapımında </a:t>
            </a:r>
            <a:r>
              <a:rPr lang="tr-TR" sz="2400" dirty="0" err="1">
                <a:solidFill>
                  <a:srgbClr val="000000"/>
                </a:solidFill>
                <a:latin typeface="Times New Roman" panose="02020603050405020304" pitchFamily="18" charset="0"/>
                <a:ea typeface="Calibri" panose="020F0502020204030204" pitchFamily="34" charset="0"/>
              </a:rPr>
              <a:t>aşagıdaki</a:t>
            </a:r>
            <a:r>
              <a:rPr lang="tr-TR" sz="2400" dirty="0">
                <a:solidFill>
                  <a:srgbClr val="000000"/>
                </a:solidFill>
                <a:latin typeface="Times New Roman" panose="02020603050405020304" pitchFamily="18" charset="0"/>
                <a:ea typeface="Calibri" panose="020F0502020204030204" pitchFamily="34" charset="0"/>
              </a:rPr>
              <a:t> soya ürünlerinden yararlanılabilir: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tanesi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unu</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proteini </a:t>
            </a:r>
            <a:r>
              <a:rPr lang="tr-TR" sz="2400" dirty="0" err="1">
                <a:solidFill>
                  <a:srgbClr val="000000"/>
                </a:solidFill>
                <a:latin typeface="Times New Roman" panose="02020603050405020304" pitchFamily="18" charset="0"/>
                <a:ea typeface="Calibri" panose="020F0502020204030204" pitchFamily="34" charset="0"/>
              </a:rPr>
              <a:t>izolatı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proteini </a:t>
            </a:r>
            <a:r>
              <a:rPr lang="tr-TR" sz="2400" dirty="0" err="1">
                <a:solidFill>
                  <a:srgbClr val="000000"/>
                </a:solidFill>
                <a:latin typeface="Times New Roman" panose="02020603050405020304" pitchFamily="18" charset="0"/>
                <a:ea typeface="Calibri" panose="020F0502020204030204" pitchFamily="34" charset="0"/>
              </a:rPr>
              <a:t>konsantratı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Geniş ölçüde tüketilmekte </a:t>
            </a:r>
            <a:r>
              <a:rPr lang="tr-TR" sz="2400" dirty="0" err="1">
                <a:solidFill>
                  <a:srgbClr val="000000"/>
                </a:solidFill>
                <a:latin typeface="Times New Roman" panose="02020603050405020304" pitchFamily="18" charset="0"/>
                <a:ea typeface="Calibri" panose="020F0502020204030204" pitchFamily="34" charset="0"/>
              </a:rPr>
              <a:t>birlikte,soya</a:t>
            </a:r>
            <a:r>
              <a:rPr lang="tr-TR" sz="2400" dirty="0">
                <a:solidFill>
                  <a:srgbClr val="000000"/>
                </a:solidFill>
                <a:latin typeface="Times New Roman" panose="02020603050405020304" pitchFamily="18" charset="0"/>
                <a:ea typeface="Calibri" panose="020F0502020204030204" pitchFamily="34" charset="0"/>
              </a:rPr>
              <a:t> esaslı ürünlerin bazı olumsuz yönleri mevcuttur. Bu olumsuzluklar şu şekilde sıralanabilir: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tanesindeki </a:t>
            </a:r>
            <a:r>
              <a:rPr lang="tr-TR" sz="2400" dirty="0" err="1">
                <a:solidFill>
                  <a:srgbClr val="000000"/>
                </a:solidFill>
                <a:latin typeface="Times New Roman" panose="02020603050405020304" pitchFamily="18" charset="0"/>
                <a:ea typeface="Calibri" panose="020F0502020204030204" pitchFamily="34" charset="0"/>
              </a:rPr>
              <a:t>lipoksigenaz</a:t>
            </a:r>
            <a:r>
              <a:rPr lang="tr-TR" sz="2400" dirty="0">
                <a:solidFill>
                  <a:srgbClr val="000000"/>
                </a:solidFill>
                <a:latin typeface="Times New Roman" panose="02020603050405020304" pitchFamily="18" charset="0"/>
                <a:ea typeface="Calibri" panose="020F0502020204030204" pitchFamily="34" charset="0"/>
              </a:rPr>
              <a:t> enziminin faaliyeti sonucu açığa çıkan </a:t>
            </a:r>
            <a:r>
              <a:rPr lang="tr-TR" sz="2400" dirty="0" err="1">
                <a:solidFill>
                  <a:srgbClr val="000000"/>
                </a:solidFill>
                <a:latin typeface="Times New Roman" panose="02020603050405020304" pitchFamily="18" charset="0"/>
                <a:ea typeface="Calibri" panose="020F0502020204030204" pitchFamily="34" charset="0"/>
              </a:rPr>
              <a:t>hidroperoksitlerin</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fasulyemsi</a:t>
            </a:r>
            <a:r>
              <a:rPr lang="tr-TR" sz="2400" dirty="0">
                <a:solidFill>
                  <a:srgbClr val="000000"/>
                </a:solidFill>
                <a:latin typeface="Times New Roman" panose="02020603050405020304" pitchFamily="18" charset="0"/>
                <a:ea typeface="Calibri" panose="020F0502020204030204" pitchFamily="34" charset="0"/>
              </a:rPr>
              <a:t> tat ve kokuya yol açması.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tanesinde </a:t>
            </a:r>
            <a:r>
              <a:rPr lang="tr-TR" sz="2400" dirty="0" err="1">
                <a:solidFill>
                  <a:srgbClr val="000000"/>
                </a:solidFill>
                <a:latin typeface="Times New Roman" panose="02020603050405020304" pitchFamily="18" charset="0"/>
                <a:ea typeface="Calibri" panose="020F0502020204030204" pitchFamily="34" charset="0"/>
              </a:rPr>
              <a:t>oligosakkaritler,tripsin</a:t>
            </a:r>
            <a:r>
              <a:rPr lang="tr-TR" sz="2400" dirty="0">
                <a:solidFill>
                  <a:srgbClr val="000000"/>
                </a:solidFill>
                <a:latin typeface="Times New Roman" panose="02020603050405020304" pitchFamily="18" charset="0"/>
                <a:ea typeface="Calibri" panose="020F0502020204030204" pitchFamily="34" charset="0"/>
              </a:rPr>
              <a:t> inhibitörü ve </a:t>
            </a:r>
            <a:r>
              <a:rPr lang="tr-TR" sz="2400" dirty="0" err="1">
                <a:solidFill>
                  <a:srgbClr val="000000"/>
                </a:solidFill>
                <a:latin typeface="Times New Roman" panose="02020603050405020304" pitchFamily="18" charset="0"/>
                <a:ea typeface="Calibri" panose="020F0502020204030204" pitchFamily="34" charset="0"/>
              </a:rPr>
              <a:t>hermaglutinin</a:t>
            </a:r>
            <a:r>
              <a:rPr lang="tr-TR" sz="2400" dirty="0">
                <a:solidFill>
                  <a:srgbClr val="000000"/>
                </a:solidFill>
                <a:latin typeface="Times New Roman" panose="02020603050405020304" pitchFamily="18" charset="0"/>
                <a:ea typeface="Calibri" panose="020F0502020204030204" pitchFamily="34" charset="0"/>
              </a:rPr>
              <a:t> gibi beslenme açısından istenmeyen etkilere sahip faktörlerin bulunması.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Soya içeceğinin inek sütüne kıyasla iyi bir kalsiyum kaynağı olmaması.</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a:solidFill>
                  <a:srgbClr val="000000"/>
                </a:solidFill>
                <a:latin typeface="Times New Roman" panose="02020603050405020304" pitchFamily="18" charset="0"/>
                <a:ea typeface="Calibri" panose="020F0502020204030204" pitchFamily="34" charset="0"/>
              </a:rPr>
              <a:t>Beslenme açısından olumsuz etkileri bulunan </a:t>
            </a:r>
            <a:r>
              <a:rPr lang="tr-TR" sz="2400" dirty="0" err="1">
                <a:solidFill>
                  <a:srgbClr val="000000"/>
                </a:solidFill>
                <a:latin typeface="Times New Roman" panose="02020603050405020304" pitchFamily="18" charset="0"/>
                <a:ea typeface="Calibri" panose="020F0502020204030204" pitchFamily="34" charset="0"/>
              </a:rPr>
              <a:t>föktörler</a:t>
            </a:r>
            <a:r>
              <a:rPr lang="tr-TR" sz="2400" dirty="0">
                <a:solidFill>
                  <a:srgbClr val="000000"/>
                </a:solidFill>
                <a:latin typeface="Times New Roman" panose="02020603050405020304" pitchFamily="18" charset="0"/>
                <a:ea typeface="Calibri" panose="020F0502020204030204" pitchFamily="34" charset="0"/>
              </a:rPr>
              <a:t> uygun bir ısıl işlem uygulaması yoluyla giderilebilir. Diğer taraftan soya içeceğinin taze </a:t>
            </a:r>
            <a:r>
              <a:rPr lang="tr-TR" sz="2400" dirty="0" err="1">
                <a:solidFill>
                  <a:srgbClr val="000000"/>
                </a:solidFill>
                <a:latin typeface="Times New Roman" panose="02020603050405020304" pitchFamily="18" charset="0"/>
                <a:ea typeface="Calibri" panose="020F0502020204030204" pitchFamily="34" charset="0"/>
              </a:rPr>
              <a:t>süt,süttozu</a:t>
            </a:r>
            <a:r>
              <a:rPr lang="tr-TR" sz="2400" dirty="0">
                <a:solidFill>
                  <a:srgbClr val="000000"/>
                </a:solidFill>
                <a:latin typeface="Times New Roman" panose="02020603050405020304" pitchFamily="18" charset="0"/>
                <a:ea typeface="Calibri" panose="020F0502020204030204" pitchFamily="34" charset="0"/>
              </a:rPr>
              <a:t> veya </a:t>
            </a:r>
            <a:r>
              <a:rPr lang="tr-TR" sz="2400" dirty="0" err="1">
                <a:solidFill>
                  <a:srgbClr val="000000"/>
                </a:solidFill>
                <a:latin typeface="Times New Roman" panose="02020603050405020304" pitchFamily="18" charset="0"/>
                <a:ea typeface="Calibri" panose="020F0502020204030204" pitchFamily="34" charset="0"/>
              </a:rPr>
              <a:t>peyniraltı</a:t>
            </a:r>
            <a:r>
              <a:rPr lang="tr-TR" sz="2400" dirty="0">
                <a:solidFill>
                  <a:srgbClr val="000000"/>
                </a:solidFill>
                <a:latin typeface="Times New Roman" panose="02020603050405020304" pitchFamily="18" charset="0"/>
                <a:ea typeface="Calibri" panose="020F0502020204030204" pitchFamily="34" charset="0"/>
              </a:rPr>
              <a:t> suyu ile harmanlanması besin </a:t>
            </a:r>
            <a:r>
              <a:rPr lang="tr-TR" sz="2400" dirty="0" err="1">
                <a:solidFill>
                  <a:srgbClr val="000000"/>
                </a:solidFill>
                <a:latin typeface="Times New Roman" panose="02020603050405020304" pitchFamily="18" charset="0"/>
                <a:ea typeface="Calibri" panose="020F0502020204030204" pitchFamily="34" charset="0"/>
              </a:rPr>
              <a:t>meddeleri</a:t>
            </a:r>
            <a:r>
              <a:rPr lang="tr-TR" sz="2400" dirty="0">
                <a:solidFill>
                  <a:srgbClr val="000000"/>
                </a:solidFill>
                <a:latin typeface="Times New Roman" panose="02020603050405020304" pitchFamily="18" charset="0"/>
                <a:ea typeface="Calibri" panose="020F0502020204030204" pitchFamily="34" charset="0"/>
              </a:rPr>
              <a:t> yönünden takviye yapılmasını </a:t>
            </a:r>
            <a:r>
              <a:rPr lang="tr-TR" sz="2400">
                <a:solidFill>
                  <a:srgbClr val="000000"/>
                </a:solidFill>
                <a:latin typeface="Times New Roman" panose="02020603050405020304" pitchFamily="18" charset="0"/>
                <a:ea typeface="Calibri" panose="020F0502020204030204" pitchFamily="34" charset="0"/>
              </a:rPr>
              <a:t>sağlar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951917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700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ve ikame süt ürünlerinin avantajları aşağıdaki gibi sıralanabilir: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Üretimlerde bitkisel yağdan veya süt yağının bitkisel yağlarla oluşturduğu karışımlardan yararlanıldığı için, bu ürünler gerçek süt ürünlerinden daha ucuz fiyatta satılabilmektedir.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Hindistan cevizi yağı, hurma yağı, soya yağı gibi mahalli bitkisel yağ üretimi bulunan ülkelerde bu yağların değerlendirilebileceği bir üretim alanı yaratılmış olmaktadır.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süt ürünleri süt yağı içeren ürünlerden daha yüksek düzeyde doymamış yağ asitleri içerdikleri için, </a:t>
            </a:r>
            <a:r>
              <a:rPr lang="tr-TR" sz="2400" dirty="0" err="1">
                <a:solidFill>
                  <a:srgbClr val="000000"/>
                </a:solidFill>
                <a:latin typeface="Times New Roman" panose="02020603050405020304" pitchFamily="18" charset="0"/>
                <a:ea typeface="Calibri" panose="020F0502020204030204" pitchFamily="34" charset="0"/>
              </a:rPr>
              <a:t>kardiyovasküler</a:t>
            </a:r>
            <a:r>
              <a:rPr lang="tr-TR" sz="2400" dirty="0">
                <a:solidFill>
                  <a:srgbClr val="000000"/>
                </a:solidFill>
                <a:latin typeface="Times New Roman" panose="02020603050405020304" pitchFamily="18" charset="0"/>
                <a:ea typeface="Calibri" panose="020F0502020204030204" pitchFamily="34" charset="0"/>
              </a:rPr>
              <a:t> rahatsızlıkları olan bireylerin talebinin karşılanması mümkün olabilmektedir.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-Laktoz </a:t>
            </a:r>
            <a:r>
              <a:rPr lang="tr-TR" sz="2400" dirty="0" err="1">
                <a:solidFill>
                  <a:srgbClr val="000000"/>
                </a:solidFill>
                <a:latin typeface="Times New Roman" panose="02020603050405020304" pitchFamily="18" charset="0"/>
                <a:ea typeface="Calibri" panose="020F0502020204030204" pitchFamily="34" charset="0"/>
              </a:rPr>
              <a:t>intoleransı</a:t>
            </a:r>
            <a:r>
              <a:rPr lang="tr-TR" sz="2400" dirty="0">
                <a:solidFill>
                  <a:srgbClr val="000000"/>
                </a:solidFill>
                <a:latin typeface="Times New Roman" panose="02020603050405020304" pitchFamily="18" charset="0"/>
                <a:ea typeface="Calibri" panose="020F0502020204030204" pitchFamily="34" charset="0"/>
              </a:rPr>
              <a:t> görülen bölgelerde bireylerin içme sütü yerine geçen ürünleri tüketmesi mümkün olabilmektedir.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ve ikame ürünlere olan talebi olumsuz yönde etkileyebilen faktörler ise şunlardır.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İmitasyon peynir ve </a:t>
            </a:r>
            <a:r>
              <a:rPr lang="tr-TR" sz="2400" dirty="0" err="1">
                <a:solidFill>
                  <a:srgbClr val="000000"/>
                </a:solidFill>
                <a:latin typeface="Times New Roman" panose="02020603050405020304" pitchFamily="18" charset="0"/>
                <a:ea typeface="Calibri" panose="020F0502020204030204" pitchFamily="34" charset="0"/>
              </a:rPr>
              <a:t>filled</a:t>
            </a:r>
            <a:r>
              <a:rPr lang="tr-TR" sz="2400" dirty="0">
                <a:solidFill>
                  <a:srgbClr val="000000"/>
                </a:solidFill>
                <a:latin typeface="Times New Roman" panose="02020603050405020304" pitchFamily="18" charset="0"/>
                <a:ea typeface="Calibri" panose="020F0502020204030204" pitchFamily="34" charset="0"/>
              </a:rPr>
              <a:t> içme sütü gibi ürünlerin tat ve görünüşleri gerçek süt ürünlerinden farklılık gösterebilmektedir.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Bu ürünler bazı durumlarda gerçek süt ürünlerinden daha fazla miktarda katkı maddeleri bulundurmaktadır.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-Besleyici değerleri gerçek süt ürünlerine kıyasla yetersiz görülmektedir</a:t>
            </a:r>
            <a:r>
              <a:rPr lang="tr-TR" sz="2400" dirty="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869501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625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Soyanın süt veya süt ürünleri ile harmanlanmasının sağladığı yararlar şunlardır;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a:t>
            </a:r>
            <a:r>
              <a:rPr lang="tr-TR" sz="2400" dirty="0">
                <a:solidFill>
                  <a:srgbClr val="000000"/>
                </a:solidFill>
                <a:latin typeface="Times New Roman" panose="02020603050405020304" pitchFamily="18" charset="0"/>
                <a:ea typeface="Calibri" panose="020F0502020204030204" pitchFamily="34" charset="0"/>
              </a:rPr>
              <a:t> </a:t>
            </a:r>
            <a:r>
              <a:rPr lang="tr-TR" sz="2400" b="1" dirty="0">
                <a:solidFill>
                  <a:srgbClr val="000000"/>
                </a:solidFill>
                <a:latin typeface="Times New Roman" panose="02020603050405020304" pitchFamily="18" charset="0"/>
                <a:ea typeface="Calibri" panose="020F0502020204030204" pitchFamily="34" charset="0"/>
              </a:rPr>
              <a:t>Beslenme ve sağlık açısından:</a:t>
            </a:r>
            <a:r>
              <a:rPr lang="tr-TR" sz="2400" dirty="0">
                <a:solidFill>
                  <a:srgbClr val="000000"/>
                </a:solidFill>
                <a:latin typeface="Times New Roman" panose="02020603050405020304" pitchFamily="18" charset="0"/>
                <a:ea typeface="Calibri" panose="020F0502020204030204" pitchFamily="34" charset="0"/>
              </a:rPr>
              <a:t> Sütünkine benzer bir protein içeriği elde etmek üzere soya ile inek sütünün karıştırılması protein kalitesini artırır. Soya proteinindeki kükürtlü amino asitlerin (</a:t>
            </a:r>
            <a:r>
              <a:rPr lang="tr-TR" sz="2400" dirty="0" err="1">
                <a:solidFill>
                  <a:srgbClr val="000000"/>
                </a:solidFill>
                <a:latin typeface="Times New Roman" panose="02020603050405020304" pitchFamily="18" charset="0"/>
                <a:ea typeface="Calibri" panose="020F0502020204030204" pitchFamily="34" charset="0"/>
              </a:rPr>
              <a:t>metiyonin</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sistein</a:t>
            </a:r>
            <a:r>
              <a:rPr lang="tr-TR" sz="2400" dirty="0">
                <a:solidFill>
                  <a:srgbClr val="000000"/>
                </a:solidFill>
                <a:latin typeface="Times New Roman" panose="02020603050405020304" pitchFamily="18" charset="0"/>
                <a:ea typeface="Calibri" panose="020F0502020204030204" pitchFamily="34" charset="0"/>
              </a:rPr>
              <a:t>) düzeyi hayvansal proteinlerdekine göre daha düşük oranda olduğu için harmanlama işlemi ile bu amino asitlerin miktarında artış sağlanır ve besleyici değerleri tam bir karışım elde edilebilir. Ayrıca bu yolla kalsiyum yönünden eksiklik de giderilir.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Diğer taraftan soya içeceği yağsız sütle karıştırıldığında yağ içeriği çok düşük bir karışım elde edilir. Üretimde tam yağlı süt kullanılıyor ise, bu durumda da soya içeceği doymuş yağ asitleri miktarının azalmasına yardımcı olabilir ve çoklu </a:t>
            </a:r>
            <a:r>
              <a:rPr lang="tr-TR" sz="2400" dirty="0" err="1">
                <a:solidFill>
                  <a:srgbClr val="000000"/>
                </a:solidFill>
                <a:latin typeface="Times New Roman" panose="02020603050405020304" pitchFamily="18" charset="0"/>
                <a:ea typeface="Calibri" panose="020F0502020204030204" pitchFamily="34" charset="0"/>
              </a:rPr>
              <a:t>doymamış:doymuş</a:t>
            </a:r>
            <a:r>
              <a:rPr lang="tr-TR" sz="2400" dirty="0">
                <a:solidFill>
                  <a:srgbClr val="000000"/>
                </a:solidFill>
                <a:latin typeface="Times New Roman" panose="02020603050405020304" pitchFamily="18" charset="0"/>
                <a:ea typeface="Calibri" panose="020F0502020204030204" pitchFamily="34" charset="0"/>
              </a:rPr>
              <a:t> yağ asitleri oranını arttırır. Bu avantajlarına ek olarak günümüzde soyadan üretilen gıdaların sağlık açısından bazı yararları olduğu belirtilmektedir. Soyayı oluşturan bileşenlerin </a:t>
            </a:r>
            <a:r>
              <a:rPr lang="tr-TR" sz="2400" dirty="0" err="1">
                <a:solidFill>
                  <a:srgbClr val="000000"/>
                </a:solidFill>
                <a:latin typeface="Times New Roman" panose="02020603050405020304" pitchFamily="18" charset="0"/>
                <a:ea typeface="Calibri" panose="020F0502020204030204" pitchFamily="34" charset="0"/>
              </a:rPr>
              <a:t>hipokolesterolemik</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hipoglisemik</a:t>
            </a:r>
            <a:r>
              <a:rPr lang="tr-TR" sz="2400" dirty="0">
                <a:solidFill>
                  <a:srgbClr val="000000"/>
                </a:solidFill>
                <a:latin typeface="Times New Roman" panose="02020603050405020304" pitchFamily="18" charset="0"/>
                <a:ea typeface="Calibri" panose="020F0502020204030204" pitchFamily="34" charset="0"/>
              </a:rPr>
              <a:t> etkilere sahip olduğu bilinmektedir. Soyadaki </a:t>
            </a:r>
            <a:r>
              <a:rPr lang="tr-TR" sz="2400" dirty="0" err="1">
                <a:solidFill>
                  <a:srgbClr val="000000"/>
                </a:solidFill>
                <a:latin typeface="Times New Roman" panose="02020603050405020304" pitchFamily="18" charset="0"/>
                <a:ea typeface="Calibri" panose="020F0502020204030204" pitchFamily="34" charset="0"/>
              </a:rPr>
              <a:t>fitokimyasallar</a:t>
            </a:r>
            <a:r>
              <a:rPr lang="tr-TR" sz="2400" dirty="0">
                <a:solidFill>
                  <a:srgbClr val="000000"/>
                </a:solidFill>
                <a:latin typeface="Times New Roman" panose="02020603050405020304" pitchFamily="18" charset="0"/>
                <a:ea typeface="Calibri" panose="020F0502020204030204" pitchFamily="34" charset="0"/>
              </a:rPr>
              <a:t> da belirli kanser türleri ile osteoporoz üzerinde olumlu etkilere sahip bulunmaktadır.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 Tüketici kabulü açısından:</a:t>
            </a:r>
            <a:r>
              <a:rPr lang="tr-TR" sz="2400" dirty="0">
                <a:solidFill>
                  <a:srgbClr val="000000"/>
                </a:solidFill>
                <a:latin typeface="Times New Roman" panose="02020603050405020304" pitchFamily="18" charset="0"/>
                <a:ea typeface="Calibri" panose="020F0502020204030204" pitchFamily="34" charset="0"/>
              </a:rPr>
              <a:t> Soya içeceğinin süt ya da süttozu ile karıştırılması tat ve lezzetinde artış sağlar, böylece tüketicinin kabulünü olumlu yönde etkiler.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 Maliyet açısından:</a:t>
            </a:r>
            <a:r>
              <a:rPr lang="tr-TR" sz="2400" dirty="0">
                <a:solidFill>
                  <a:srgbClr val="000000"/>
                </a:solidFill>
                <a:latin typeface="Times New Roman" panose="02020603050405020304" pitchFamily="18" charset="0"/>
                <a:ea typeface="Calibri" panose="020F0502020204030204" pitchFamily="34" charset="0"/>
              </a:rPr>
              <a:t> Soya ve süt karışımından yapılan ürünün maliyeti süttozundan </a:t>
            </a:r>
            <a:r>
              <a:rPr lang="tr-TR" sz="2400" dirty="0" err="1">
                <a:solidFill>
                  <a:srgbClr val="000000"/>
                </a:solidFill>
                <a:latin typeface="Times New Roman" panose="02020603050405020304" pitchFamily="18" charset="0"/>
                <a:ea typeface="Calibri" panose="020F0502020204030204" pitchFamily="34" charset="0"/>
              </a:rPr>
              <a:t>rekombine</a:t>
            </a:r>
            <a:r>
              <a:rPr lang="tr-TR" sz="2400" dirty="0">
                <a:solidFill>
                  <a:srgbClr val="000000"/>
                </a:solidFill>
                <a:latin typeface="Times New Roman" panose="02020603050405020304" pitchFamily="18" charset="0"/>
                <a:ea typeface="Calibri" panose="020F0502020204030204" pitchFamily="34" charset="0"/>
              </a:rPr>
              <a:t> ürün yapımında kıyasla nispeten düşüktür. Bu nedenle, harmanlama işlemiyle besleyici niteliği iyi bir ürünü makul fiyata üretmek mümkündür.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 Yeni ürün gelişimine fırsat sağlaması </a:t>
            </a:r>
            <a:r>
              <a:rPr lang="tr-TR" sz="2400" b="1" dirty="0" err="1">
                <a:solidFill>
                  <a:srgbClr val="000000"/>
                </a:solidFill>
                <a:latin typeface="Times New Roman" panose="02020603050405020304" pitchFamily="18" charset="0"/>
                <a:ea typeface="Calibri" panose="020F0502020204030204" pitchFamily="34" charset="0"/>
              </a:rPr>
              <a:t>açısıdan</a:t>
            </a:r>
            <a:r>
              <a:rPr lang="tr-TR" sz="2400" b="1" dirty="0">
                <a:solidFill>
                  <a:srgbClr val="000000"/>
                </a:solidFill>
                <a:latin typeface="Times New Roman" panose="02020603050405020304" pitchFamily="18" charset="0"/>
                <a:ea typeface="Calibri" panose="020F0502020204030204" pitchFamily="34" charset="0"/>
              </a:rPr>
              <a:t>:</a:t>
            </a:r>
            <a:r>
              <a:rPr lang="tr-TR" sz="2400" dirty="0">
                <a:solidFill>
                  <a:srgbClr val="000000"/>
                </a:solidFill>
                <a:latin typeface="Times New Roman" panose="02020603050405020304" pitchFamily="18" charset="0"/>
                <a:ea typeface="Calibri" panose="020F0502020204030204" pitchFamily="34" charset="0"/>
              </a:rPr>
              <a:t> Soya ve inek sütü karışımlarının </a:t>
            </a:r>
            <a:r>
              <a:rPr lang="tr-TR" sz="2400" dirty="0" err="1">
                <a:solidFill>
                  <a:srgbClr val="000000"/>
                </a:solidFill>
                <a:latin typeface="Times New Roman" panose="02020603050405020304" pitchFamily="18" charset="0"/>
                <a:ea typeface="Calibri" panose="020F0502020204030204" pitchFamily="34" charset="0"/>
              </a:rPr>
              <a:t>rekombine</a:t>
            </a:r>
            <a:r>
              <a:rPr lang="tr-TR" sz="2400" dirty="0">
                <a:solidFill>
                  <a:srgbClr val="000000"/>
                </a:solidFill>
                <a:latin typeface="Times New Roman" panose="02020603050405020304" pitchFamily="18" charset="0"/>
                <a:ea typeface="Calibri" panose="020F0502020204030204" pitchFamily="34" charset="0"/>
              </a:rPr>
              <a:t> ya da diğer tip ürünlerde kullanımı sağlık bilincine sahip tüketicilere sunulabilecek yeni ürünlerin geliştirilmesine olanak tanır.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a:solidFill>
                  <a:srgbClr val="000000"/>
                </a:solidFill>
                <a:latin typeface="Times New Roman" panose="02020603050405020304" pitchFamily="18" charset="0"/>
                <a:ea typeface="Calibri" panose="020F0502020204030204" pitchFamily="34" charset="0"/>
              </a:rPr>
              <a:t>Ticari olarak yağ içeriği yüksek süttozu (%1) ile soya karışımından ibaret pastörize, sterilize ve UHT sterilize sütlerin üretimi yapılmaktadır. Ayrıca soya tozu veya soya içeren sütün yağsız süttozu, taze süt ya da </a:t>
            </a:r>
            <a:r>
              <a:rPr lang="tr-TR" sz="2400" dirty="0" err="1">
                <a:solidFill>
                  <a:srgbClr val="000000"/>
                </a:solidFill>
                <a:latin typeface="Times New Roman" panose="02020603050405020304" pitchFamily="18" charset="0"/>
                <a:ea typeface="Calibri" panose="020F0502020204030204" pitchFamily="34" charset="0"/>
              </a:rPr>
              <a:t>peyniraltı</a:t>
            </a:r>
            <a:r>
              <a:rPr lang="tr-TR" sz="2400" dirty="0">
                <a:solidFill>
                  <a:srgbClr val="000000"/>
                </a:solidFill>
                <a:latin typeface="Times New Roman" panose="02020603050405020304" pitchFamily="18" charset="0"/>
                <a:ea typeface="Calibri" panose="020F0502020204030204" pitchFamily="34" charset="0"/>
              </a:rPr>
              <a:t> suyu ile harmanlanarak toz halinde ya da UHT yöntemiyle sterilize içecek yapımında kullanılmaktadır. Bunların dışında soya/süt karışımları yağsız süttozunun yerine ikame ürün olarak kullanılmakta, unlu gıdalara, et ürünlerine, soslara ve formüle gıdalara da katılabilmektedir.</a:t>
            </a:r>
            <a:endParaRPr lang="tr-TR" dirty="0"/>
          </a:p>
        </p:txBody>
      </p:sp>
    </p:spTree>
    <p:extLst>
      <p:ext uri="{BB962C8B-B14F-4D97-AF65-F5344CB8AC3E}">
        <p14:creationId xmlns:p14="http://schemas.microsoft.com/office/powerpoint/2010/main" val="4208988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3.2.4.2. İmitasyon krema ve soslar (</a:t>
            </a:r>
            <a:r>
              <a:rPr lang="tr-TR" sz="2400" b="1" dirty="0" err="1">
                <a:solidFill>
                  <a:srgbClr val="000000"/>
                </a:solidFill>
                <a:latin typeface="Times New Roman" panose="02020603050405020304" pitchFamily="18" charset="0"/>
                <a:ea typeface="Calibri" panose="020F0502020204030204" pitchFamily="34" charset="0"/>
              </a:rPr>
              <a:t>topping</a:t>
            </a:r>
            <a:r>
              <a:rPr lang="tr-TR" sz="2400" b="1" dirty="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Krem </a:t>
            </a:r>
            <a:r>
              <a:rPr lang="tr-TR" sz="2400" dirty="0" err="1">
                <a:solidFill>
                  <a:srgbClr val="000000"/>
                </a:solidFill>
                <a:latin typeface="Times New Roman" panose="02020603050405020304" pitchFamily="18" charset="0"/>
                <a:ea typeface="Calibri" panose="020F0502020204030204" pitchFamily="34" charset="0"/>
              </a:rPr>
              <a:t>şanti</a:t>
            </a:r>
            <a:r>
              <a:rPr lang="tr-TR" sz="2400" dirty="0">
                <a:solidFill>
                  <a:srgbClr val="000000"/>
                </a:solidFill>
                <a:latin typeface="Times New Roman" panose="02020603050405020304" pitchFamily="18" charset="0"/>
                <a:ea typeface="Calibri" panose="020F0502020204030204" pitchFamily="34" charset="0"/>
              </a:rPr>
              <a:t> yerine kullanılan ikame ürünlerdir. Köpürtülmüş halde ya da </a:t>
            </a:r>
            <a:r>
              <a:rPr lang="tr-TR" sz="2400" dirty="0" err="1">
                <a:solidFill>
                  <a:srgbClr val="000000"/>
                </a:solidFill>
                <a:latin typeface="Times New Roman" panose="02020603050405020304" pitchFamily="18" charset="0"/>
                <a:ea typeface="Calibri" panose="020F0502020204030204" pitchFamily="34" charset="0"/>
              </a:rPr>
              <a:t>aerosol</a:t>
            </a:r>
            <a:r>
              <a:rPr lang="tr-TR" sz="2400" dirty="0">
                <a:solidFill>
                  <a:srgbClr val="000000"/>
                </a:solidFill>
                <a:latin typeface="Times New Roman" panose="02020603050405020304" pitchFamily="18" charset="0"/>
                <a:ea typeface="Calibri" panose="020F0502020204030204" pitchFamily="34" charset="0"/>
              </a:rPr>
              <a:t> ambalajlar içine paketlenmiş olarak satılabilirler.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Daha az tatlı imitasyon krem </a:t>
            </a:r>
            <a:r>
              <a:rPr lang="tr-TR" sz="2400" dirty="0" err="1">
                <a:solidFill>
                  <a:srgbClr val="000000"/>
                </a:solidFill>
                <a:latin typeface="Times New Roman" panose="02020603050405020304" pitchFamily="18" charset="0"/>
                <a:ea typeface="Calibri" panose="020F0502020204030204" pitchFamily="34" charset="0"/>
              </a:rPr>
              <a:t>şanti</a:t>
            </a:r>
            <a:r>
              <a:rPr lang="tr-TR" sz="2400" dirty="0">
                <a:solidFill>
                  <a:srgbClr val="000000"/>
                </a:solidFill>
                <a:latin typeface="Times New Roman" panose="02020603050405020304" pitchFamily="18" charset="0"/>
                <a:ea typeface="Calibri" panose="020F0502020204030204" pitchFamily="34" charset="0"/>
              </a:rPr>
              <a:t> üretimi isteniyorsa şeker oranı azaltılabilir, fakat dondurulmuş imitasyon soslarda en az %15 oranında şeker kullanımı gerekmektedir.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Elde edilen emülsiyon 75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a:t>
            </a:r>
            <a:r>
              <a:rPr lang="tr-TR" sz="2400" dirty="0">
                <a:solidFill>
                  <a:srgbClr val="000000"/>
                </a:solidFill>
                <a:latin typeface="Times New Roman" panose="02020603050405020304" pitchFamily="18" charset="0"/>
                <a:ea typeface="Calibri" panose="020F0502020204030204" pitchFamily="34" charset="0"/>
              </a:rPr>
              <a:t> de ve 100-150 kg/cm</a:t>
            </a:r>
            <a:r>
              <a:rPr lang="tr-TR" sz="2400" baseline="30000" dirty="0">
                <a:solidFill>
                  <a:srgbClr val="000000"/>
                </a:solidFill>
                <a:latin typeface="Times New Roman" panose="02020603050405020304" pitchFamily="18" charset="0"/>
                <a:ea typeface="Calibri" panose="020F0502020204030204" pitchFamily="34" charset="0"/>
              </a:rPr>
              <a:t>2</a:t>
            </a:r>
            <a:r>
              <a:rPr lang="tr-TR" sz="2400" dirty="0">
                <a:solidFill>
                  <a:srgbClr val="000000"/>
                </a:solidFill>
                <a:latin typeface="Times New Roman" panose="02020603050405020304" pitchFamily="18" charset="0"/>
                <a:ea typeface="Calibri" panose="020F0502020204030204" pitchFamily="34" charset="0"/>
              </a:rPr>
              <a:t> basınç altında </a:t>
            </a:r>
            <a:r>
              <a:rPr lang="tr-TR" sz="2400" dirty="0" err="1">
                <a:solidFill>
                  <a:srgbClr val="000000"/>
                </a:solidFill>
                <a:latin typeface="Times New Roman" panose="02020603050405020304" pitchFamily="18" charset="0"/>
                <a:ea typeface="Calibri" panose="020F0502020204030204" pitchFamily="34" charset="0"/>
              </a:rPr>
              <a:t>homojenize</a:t>
            </a:r>
            <a:r>
              <a:rPr lang="tr-TR" sz="2400" dirty="0">
                <a:solidFill>
                  <a:srgbClr val="000000"/>
                </a:solidFill>
                <a:latin typeface="Times New Roman" panose="02020603050405020304" pitchFamily="18" charset="0"/>
                <a:ea typeface="Calibri" panose="020F0502020204030204" pitchFamily="34" charset="0"/>
              </a:rPr>
              <a:t> edilir. </a:t>
            </a:r>
            <a:r>
              <a:rPr lang="tr-TR" sz="2400" dirty="0" err="1">
                <a:solidFill>
                  <a:srgbClr val="000000"/>
                </a:solidFill>
                <a:latin typeface="Times New Roman" panose="02020603050405020304" pitchFamily="18" charset="0"/>
                <a:ea typeface="Calibri" panose="020F0502020204030204" pitchFamily="34" charset="0"/>
              </a:rPr>
              <a:t>Homojenizasyondan</a:t>
            </a:r>
            <a:r>
              <a:rPr lang="tr-TR" sz="2400" dirty="0">
                <a:solidFill>
                  <a:srgbClr val="000000"/>
                </a:solidFill>
                <a:latin typeface="Times New Roman" panose="02020603050405020304" pitchFamily="18" charset="0"/>
                <a:ea typeface="Calibri" panose="020F0502020204030204" pitchFamily="34" charset="0"/>
              </a:rPr>
              <a:t> sonra emülsiyon bekletmeden olabildiğince hızla soğutulur ve 5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a:t>
            </a:r>
            <a:r>
              <a:rPr lang="tr-TR" sz="2400" dirty="0">
                <a:solidFill>
                  <a:srgbClr val="000000"/>
                </a:solidFill>
                <a:latin typeface="Times New Roman" panose="02020603050405020304" pitchFamily="18" charset="0"/>
                <a:ea typeface="Calibri" panose="020F0502020204030204" pitchFamily="34" charset="0"/>
              </a:rPr>
              <a:t> de 24 saat süreyle olgunlaşmaya bırakılır.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krem </a:t>
            </a:r>
            <a:r>
              <a:rPr lang="tr-TR" sz="2400" dirty="0" err="1">
                <a:solidFill>
                  <a:srgbClr val="000000"/>
                </a:solidFill>
                <a:latin typeface="Times New Roman" panose="02020603050405020304" pitchFamily="18" charset="0"/>
                <a:ea typeface="Calibri" panose="020F0502020204030204" pitchFamily="34" charset="0"/>
              </a:rPr>
              <a:t>şantinin</a:t>
            </a:r>
            <a:r>
              <a:rPr lang="tr-TR" sz="2400" dirty="0">
                <a:solidFill>
                  <a:srgbClr val="000000"/>
                </a:solidFill>
                <a:latin typeface="Times New Roman" panose="02020603050405020304" pitchFamily="18" charset="0"/>
                <a:ea typeface="Calibri" panose="020F0502020204030204" pitchFamily="34" charset="0"/>
              </a:rPr>
              <a:t> başlıca katkı maddesi yağdır. Yağ son üründe iyi bir tat ve </a:t>
            </a:r>
            <a:r>
              <a:rPr lang="tr-TR" sz="2400" dirty="0" err="1">
                <a:solidFill>
                  <a:srgbClr val="000000"/>
                </a:solidFill>
                <a:latin typeface="Times New Roman" panose="02020603050405020304" pitchFamily="18" charset="0"/>
                <a:ea typeface="Calibri" panose="020F0502020204030204" pitchFamily="34" charset="0"/>
              </a:rPr>
              <a:t>tekstür</a:t>
            </a:r>
            <a:r>
              <a:rPr lang="tr-TR" sz="2400" dirty="0">
                <a:solidFill>
                  <a:srgbClr val="000000"/>
                </a:solidFill>
                <a:latin typeface="Times New Roman" panose="02020603050405020304" pitchFamily="18" charset="0"/>
                <a:ea typeface="Calibri" panose="020F0502020204030204" pitchFamily="34" charset="0"/>
              </a:rPr>
              <a:t> oluşumu sağlar. Ürüne özgü </a:t>
            </a:r>
            <a:r>
              <a:rPr lang="tr-TR" sz="2400" dirty="0" err="1">
                <a:solidFill>
                  <a:srgbClr val="000000"/>
                </a:solidFill>
                <a:latin typeface="Times New Roman" panose="02020603050405020304" pitchFamily="18" charset="0"/>
                <a:ea typeface="Calibri" panose="020F0502020204030204" pitchFamily="34" charset="0"/>
              </a:rPr>
              <a:t>vizkoziteye</a:t>
            </a:r>
            <a:r>
              <a:rPr lang="tr-TR" sz="2400" dirty="0">
                <a:solidFill>
                  <a:srgbClr val="000000"/>
                </a:solidFill>
                <a:latin typeface="Times New Roman" panose="02020603050405020304" pitchFamily="18" charset="0"/>
                <a:ea typeface="Calibri" panose="020F0502020204030204" pitchFamily="34" charset="0"/>
              </a:rPr>
              <a:t> sahip stabil bir köpük elde etmek </a:t>
            </a:r>
            <a:r>
              <a:rPr lang="tr-TR" sz="2400" dirty="0" err="1">
                <a:solidFill>
                  <a:srgbClr val="000000"/>
                </a:solidFill>
                <a:latin typeface="Times New Roman" panose="02020603050405020304" pitchFamily="18" charset="0"/>
                <a:ea typeface="Calibri" panose="020F0502020204030204" pitchFamily="34" charset="0"/>
              </a:rPr>
              <a:t>için,oda</a:t>
            </a:r>
            <a:r>
              <a:rPr lang="tr-TR" sz="2400" dirty="0">
                <a:solidFill>
                  <a:srgbClr val="000000"/>
                </a:solidFill>
                <a:latin typeface="Times New Roman" panose="02020603050405020304" pitchFamily="18" charset="0"/>
                <a:ea typeface="Calibri" panose="020F0502020204030204" pitchFamily="34" charset="0"/>
              </a:rPr>
              <a:t> sıcaklığından daha düşük derecelerdeki katı yağ içeriği fazla olan yağ seçilmelidir. Bu amaca en uygun yağ çeşitleri hurma çekirdeği yağı, Hindistan cevizi yağı ve soya yağının katılaştırılmış formlarıdır. Bu yağların kullanımıyla dövülme işleminden birkaç saat sonra bile stabil halde kalabilen dayanıklı bir köpük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mümkün olmaktadır. Kolza tohumu yağı zayıf bir </a:t>
            </a:r>
            <a:r>
              <a:rPr lang="tr-TR" sz="2400" dirty="0" err="1">
                <a:solidFill>
                  <a:srgbClr val="000000"/>
                </a:solidFill>
                <a:latin typeface="Times New Roman" panose="02020603050405020304" pitchFamily="18" charset="0"/>
                <a:ea typeface="Calibri" panose="020F0502020204030204" pitchFamily="34" charset="0"/>
              </a:rPr>
              <a:t>dövülebilirlik</a:t>
            </a:r>
            <a:r>
              <a:rPr lang="tr-TR" sz="2400" dirty="0">
                <a:solidFill>
                  <a:srgbClr val="000000"/>
                </a:solidFill>
                <a:latin typeface="Times New Roman" panose="02020603050405020304" pitchFamily="18" charset="0"/>
                <a:ea typeface="Calibri" panose="020F0502020204030204" pitchFamily="34" charset="0"/>
              </a:rPr>
              <a:t> niteliği sergilemektedir. Tereyağı kullanımı ise yumuşak yapılı bir ürün </a:t>
            </a:r>
            <a:r>
              <a:rPr lang="tr-TR" sz="2400" dirty="0" err="1">
                <a:solidFill>
                  <a:srgbClr val="000000"/>
                </a:solidFill>
                <a:latin typeface="Times New Roman" panose="02020603050405020304" pitchFamily="18" charset="0"/>
                <a:ea typeface="Calibri" panose="020F0502020204030204" pitchFamily="34" charset="0"/>
              </a:rPr>
              <a:t>eldesine</a:t>
            </a:r>
            <a:r>
              <a:rPr lang="tr-TR" sz="2400" dirty="0">
                <a:solidFill>
                  <a:srgbClr val="000000"/>
                </a:solidFill>
                <a:latin typeface="Times New Roman" panose="02020603050405020304" pitchFamily="18" charset="0"/>
                <a:ea typeface="Calibri" panose="020F0502020204030204" pitchFamily="34" charset="0"/>
              </a:rPr>
              <a:t> yol açmaktadır.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a:solidFill>
                  <a:srgbClr val="000000"/>
                </a:solidFill>
                <a:latin typeface="Times New Roman" panose="02020603050405020304" pitchFamily="18" charset="0"/>
                <a:ea typeface="Calibri" panose="020F0502020204030204" pitchFamily="34" charset="0"/>
              </a:rPr>
              <a:t>Erime noktası 31-45 </a:t>
            </a:r>
            <a:r>
              <a:rPr lang="tr-TR" sz="2400" baseline="30000" dirty="0" err="1">
                <a:solidFill>
                  <a:srgbClr val="000000"/>
                </a:solidFill>
                <a:latin typeface="Times New Roman" panose="02020603050405020304" pitchFamily="18" charset="0"/>
                <a:ea typeface="Calibri" panose="020F0502020204030204" pitchFamily="34" charset="0"/>
              </a:rPr>
              <a:t>o</a:t>
            </a:r>
            <a:r>
              <a:rPr lang="tr-TR" sz="2400" dirty="0" err="1">
                <a:solidFill>
                  <a:srgbClr val="000000"/>
                </a:solidFill>
                <a:latin typeface="Times New Roman" panose="02020603050405020304" pitchFamily="18" charset="0"/>
                <a:ea typeface="Calibri" panose="020F0502020204030204" pitchFamily="34" charset="0"/>
              </a:rPr>
              <a:t>C</a:t>
            </a:r>
            <a:r>
              <a:rPr lang="tr-TR" sz="2400" dirty="0">
                <a:solidFill>
                  <a:srgbClr val="000000"/>
                </a:solidFill>
                <a:latin typeface="Times New Roman" panose="02020603050405020304" pitchFamily="18" charset="0"/>
                <a:ea typeface="Calibri" panose="020F0502020204030204" pitchFamily="34" charset="0"/>
              </a:rPr>
              <a:t> arasında olan yağların kullanımı krem </a:t>
            </a:r>
            <a:r>
              <a:rPr lang="tr-TR" sz="2400" dirty="0" err="1">
                <a:solidFill>
                  <a:srgbClr val="000000"/>
                </a:solidFill>
                <a:latin typeface="Times New Roman" panose="02020603050405020304" pitchFamily="18" charset="0"/>
                <a:ea typeface="Calibri" panose="020F0502020204030204" pitchFamily="34" charset="0"/>
              </a:rPr>
              <a:t>şantierin</a:t>
            </a:r>
            <a:r>
              <a:rPr lang="tr-TR" sz="2400" dirty="0">
                <a:solidFill>
                  <a:srgbClr val="000000"/>
                </a:solidFill>
                <a:latin typeface="Times New Roman" panose="02020603050405020304" pitchFamily="18" charset="0"/>
                <a:ea typeface="Calibri" panose="020F0502020204030204" pitchFamily="34" charset="0"/>
              </a:rPr>
              <a:t> köpürme niteliği üzerinde önemli bir farklılık yaratmakla birlikte aroma açısından düşük erime noktasına sahip olanlar tercih edilmektedir. Çünkü erime noktası yüksek olanlar ağızda yağlımsı ve mumumsu bir tat bırakmaktadır.</a:t>
            </a:r>
            <a:endParaRPr lang="tr-TR" dirty="0"/>
          </a:p>
        </p:txBody>
      </p:sp>
    </p:spTree>
    <p:extLst>
      <p:ext uri="{BB962C8B-B14F-4D97-AF65-F5344CB8AC3E}">
        <p14:creationId xmlns:p14="http://schemas.microsoft.com/office/powerpoint/2010/main" val="1065521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775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Dövülebilme niteliği yüksek bir imitasyon krem </a:t>
            </a:r>
            <a:r>
              <a:rPr lang="tr-TR" sz="2400" dirty="0" err="1">
                <a:solidFill>
                  <a:srgbClr val="000000"/>
                </a:solidFill>
                <a:latin typeface="Times New Roman" panose="02020603050405020304" pitchFamily="18" charset="0"/>
                <a:ea typeface="Calibri" panose="020F0502020204030204" pitchFamily="34" charset="0"/>
              </a:rPr>
              <a:t>şanti</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için </a:t>
            </a:r>
            <a:r>
              <a:rPr lang="tr-TR" sz="2400" dirty="0" err="1">
                <a:solidFill>
                  <a:srgbClr val="000000"/>
                </a:solidFill>
                <a:latin typeface="Times New Roman" panose="02020603050405020304" pitchFamily="18" charset="0"/>
                <a:ea typeface="Calibri" panose="020F0502020204030204" pitchFamily="34" charset="0"/>
              </a:rPr>
              <a:t>emülsifiyer</a:t>
            </a:r>
            <a:r>
              <a:rPr lang="tr-TR" sz="2400" dirty="0">
                <a:solidFill>
                  <a:srgbClr val="000000"/>
                </a:solidFill>
                <a:latin typeface="Times New Roman" panose="02020603050405020304" pitchFamily="18" charset="0"/>
                <a:ea typeface="Calibri" panose="020F0502020204030204" pitchFamily="34" charset="0"/>
              </a:rPr>
              <a:t> kullanımı gereklidir. </a:t>
            </a:r>
            <a:r>
              <a:rPr lang="tr-TR" sz="2400" dirty="0" err="1">
                <a:solidFill>
                  <a:srgbClr val="000000"/>
                </a:solidFill>
                <a:latin typeface="Times New Roman" panose="02020603050405020304" pitchFamily="18" charset="0"/>
                <a:ea typeface="Calibri" panose="020F0502020204030204" pitchFamily="34" charset="0"/>
              </a:rPr>
              <a:t>Emülsifiyerlerin</a:t>
            </a:r>
            <a:r>
              <a:rPr lang="tr-TR" sz="2400" dirty="0">
                <a:solidFill>
                  <a:srgbClr val="000000"/>
                </a:solidFill>
                <a:latin typeface="Times New Roman" panose="02020603050405020304" pitchFamily="18" charset="0"/>
                <a:ea typeface="Calibri" panose="020F0502020204030204" pitchFamily="34" charset="0"/>
              </a:rPr>
              <a:t> bu ürünlerdeki fonksiyonları şunlardır: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Yağın kümeleşmesini kontrol altına almak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Havanın tutulmasını kolaylaştırmak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İyi bir hacim artışı sağlamak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İyi bir yapı ve </a:t>
            </a:r>
            <a:r>
              <a:rPr lang="tr-TR" sz="2400" dirty="0" err="1">
                <a:solidFill>
                  <a:srgbClr val="000000"/>
                </a:solidFill>
                <a:latin typeface="Times New Roman" panose="02020603050405020304" pitchFamily="18" charset="0"/>
                <a:ea typeface="Calibri" panose="020F0502020204030204" pitchFamily="34" charset="0"/>
              </a:rPr>
              <a:t>tekstür</a:t>
            </a:r>
            <a:r>
              <a:rPr lang="tr-TR" sz="2400" dirty="0">
                <a:solidFill>
                  <a:srgbClr val="000000"/>
                </a:solidFill>
                <a:latin typeface="Times New Roman" panose="02020603050405020304" pitchFamily="18" charset="0"/>
                <a:ea typeface="Calibri" panose="020F0502020204030204" pitchFamily="34" charset="0"/>
              </a:rPr>
              <a:t> oluşumu sağlamak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Kitlenin pakette küçülmesine ve </a:t>
            </a:r>
            <a:r>
              <a:rPr lang="tr-TR" sz="2400" dirty="0" err="1">
                <a:solidFill>
                  <a:srgbClr val="000000"/>
                </a:solidFill>
                <a:latin typeface="Times New Roman" panose="02020603050405020304" pitchFamily="18" charset="0"/>
                <a:ea typeface="Calibri" panose="020F0502020204030204" pitchFamily="34" charset="0"/>
              </a:rPr>
              <a:t>sinereze</a:t>
            </a:r>
            <a:r>
              <a:rPr lang="tr-TR" sz="2400" dirty="0">
                <a:solidFill>
                  <a:srgbClr val="000000"/>
                </a:solidFill>
                <a:latin typeface="Times New Roman" panose="02020603050405020304" pitchFamily="18" charset="0"/>
                <a:ea typeface="Calibri" panose="020F0502020204030204" pitchFamily="34" charset="0"/>
              </a:rPr>
              <a:t> karşı dayanımını artırmak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Bu fonksiyonları yerine getirebilmek üzere </a:t>
            </a:r>
            <a:r>
              <a:rPr lang="tr-TR" sz="2400" dirty="0" err="1">
                <a:solidFill>
                  <a:srgbClr val="000000"/>
                </a:solidFill>
                <a:latin typeface="Times New Roman" panose="02020603050405020304" pitchFamily="18" charset="0"/>
                <a:ea typeface="Calibri" panose="020F0502020204030204" pitchFamily="34" charset="0"/>
              </a:rPr>
              <a:t>monogliseridlerin</a:t>
            </a:r>
            <a:r>
              <a:rPr lang="tr-TR" sz="2400" dirty="0">
                <a:solidFill>
                  <a:srgbClr val="000000"/>
                </a:solidFill>
                <a:latin typeface="Times New Roman" panose="02020603050405020304" pitchFamily="18" charset="0"/>
                <a:ea typeface="Calibri" panose="020F0502020204030204" pitchFamily="34" charset="0"/>
              </a:rPr>
              <a:t> laktik asit esterleri ve asetik asit esterlerden </a:t>
            </a:r>
            <a:r>
              <a:rPr lang="tr-TR" sz="2400" dirty="0" err="1">
                <a:solidFill>
                  <a:srgbClr val="000000"/>
                </a:solidFill>
                <a:latin typeface="Times New Roman" panose="02020603050405020304" pitchFamily="18" charset="0"/>
                <a:ea typeface="Calibri" panose="020F0502020204030204" pitchFamily="34" charset="0"/>
              </a:rPr>
              <a:t>propilen</a:t>
            </a:r>
            <a:r>
              <a:rPr lang="tr-TR" sz="2400" dirty="0">
                <a:solidFill>
                  <a:srgbClr val="000000"/>
                </a:solidFill>
                <a:latin typeface="Times New Roman" panose="02020603050405020304" pitchFamily="18" charset="0"/>
                <a:ea typeface="Calibri" panose="020F0502020204030204" pitchFamily="34" charset="0"/>
              </a:rPr>
              <a:t> glikol </a:t>
            </a:r>
            <a:r>
              <a:rPr lang="tr-TR" sz="2400" dirty="0" err="1">
                <a:solidFill>
                  <a:srgbClr val="000000"/>
                </a:solidFill>
                <a:latin typeface="Times New Roman" panose="02020603050405020304" pitchFamily="18" charset="0"/>
                <a:ea typeface="Calibri" panose="020F0502020204030204" pitchFamily="34" charset="0"/>
              </a:rPr>
              <a:t>monostearattan</a:t>
            </a:r>
            <a:r>
              <a:rPr lang="tr-TR" sz="2400" dirty="0">
                <a:solidFill>
                  <a:srgbClr val="000000"/>
                </a:solidFill>
                <a:latin typeface="Times New Roman" panose="02020603050405020304" pitchFamily="18" charset="0"/>
                <a:ea typeface="Calibri" panose="020F0502020204030204" pitchFamily="34" charset="0"/>
              </a:rPr>
              <a:t> ve doymamış </a:t>
            </a:r>
            <a:r>
              <a:rPr lang="tr-TR" sz="2400" dirty="0" err="1">
                <a:solidFill>
                  <a:srgbClr val="000000"/>
                </a:solidFill>
                <a:latin typeface="Times New Roman" panose="02020603050405020304" pitchFamily="18" charset="0"/>
                <a:ea typeface="Calibri" panose="020F0502020204030204" pitchFamily="34" charset="0"/>
              </a:rPr>
              <a:t>destile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monogliseridlerden</a:t>
            </a:r>
            <a:r>
              <a:rPr lang="tr-TR" sz="2400" dirty="0">
                <a:solidFill>
                  <a:srgbClr val="000000"/>
                </a:solidFill>
                <a:latin typeface="Times New Roman" panose="02020603050405020304" pitchFamily="18" charset="0"/>
                <a:ea typeface="Calibri" panose="020F0502020204030204" pitchFamily="34" charset="0"/>
              </a:rPr>
              <a:t> yararlanılmaktadır. Bunlar erime noktalarının altındaki sıcaklıklarda yağ </a:t>
            </a:r>
            <a:r>
              <a:rPr lang="tr-TR" sz="2400" dirty="0" err="1">
                <a:solidFill>
                  <a:srgbClr val="000000"/>
                </a:solidFill>
                <a:latin typeface="Times New Roman" panose="02020603050405020304" pitchFamily="18" charset="0"/>
                <a:ea typeface="Calibri" panose="020F0502020204030204" pitchFamily="34" charset="0"/>
              </a:rPr>
              <a:t>globülünün</a:t>
            </a:r>
            <a:r>
              <a:rPr lang="tr-TR" sz="2400" dirty="0">
                <a:solidFill>
                  <a:srgbClr val="000000"/>
                </a:solidFill>
                <a:latin typeface="Times New Roman" panose="02020603050405020304" pitchFamily="18" charset="0"/>
                <a:ea typeface="Calibri" panose="020F0502020204030204" pitchFamily="34" charset="0"/>
              </a:rPr>
              <a:t> yüzeyinde yapışkan bir film tabakası oluşturur ve dövülme anında yağın </a:t>
            </a:r>
            <a:r>
              <a:rPr lang="tr-TR" sz="2400" dirty="0" err="1">
                <a:solidFill>
                  <a:srgbClr val="000000"/>
                </a:solidFill>
                <a:latin typeface="Times New Roman" panose="02020603050405020304" pitchFamily="18" charset="0"/>
                <a:ea typeface="Calibri" panose="020F0502020204030204" pitchFamily="34" charset="0"/>
              </a:rPr>
              <a:t>aglomerasyonunu</a:t>
            </a:r>
            <a:r>
              <a:rPr lang="tr-TR" sz="2400" dirty="0">
                <a:solidFill>
                  <a:srgbClr val="000000"/>
                </a:solidFill>
                <a:latin typeface="Times New Roman" panose="02020603050405020304" pitchFamily="18" charset="0"/>
                <a:ea typeface="Calibri" panose="020F0502020204030204" pitchFamily="34" charset="0"/>
              </a:rPr>
              <a:t> artırırlar. Yağda kolaylıkla çözünürler.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Stabilizerlerin</a:t>
            </a:r>
            <a:r>
              <a:rPr lang="tr-TR" sz="2400" dirty="0">
                <a:solidFill>
                  <a:srgbClr val="000000"/>
                </a:solidFill>
                <a:latin typeface="Times New Roman" panose="02020603050405020304" pitchFamily="18" charset="0"/>
                <a:ea typeface="Calibri" panose="020F0502020204030204" pitchFamily="34" charset="0"/>
              </a:rPr>
              <a:t> imitasyon krem </a:t>
            </a:r>
            <a:r>
              <a:rPr lang="tr-TR" sz="2400" dirty="0" err="1">
                <a:solidFill>
                  <a:srgbClr val="000000"/>
                </a:solidFill>
                <a:latin typeface="Times New Roman" panose="02020603050405020304" pitchFamily="18" charset="0"/>
                <a:ea typeface="Calibri" panose="020F0502020204030204" pitchFamily="34" charset="0"/>
              </a:rPr>
              <a:t>şantilerindeki</a:t>
            </a:r>
            <a:r>
              <a:rPr lang="tr-TR" sz="2400" dirty="0">
                <a:solidFill>
                  <a:srgbClr val="000000"/>
                </a:solidFill>
                <a:latin typeface="Times New Roman" panose="02020603050405020304" pitchFamily="18" charset="0"/>
                <a:ea typeface="Calibri" panose="020F0502020204030204" pitchFamily="34" charset="0"/>
              </a:rPr>
              <a:t> işlevi, sulu fazdaki </a:t>
            </a:r>
            <a:r>
              <a:rPr lang="tr-TR" sz="2400" dirty="0" err="1">
                <a:solidFill>
                  <a:srgbClr val="000000"/>
                </a:solidFill>
                <a:latin typeface="Times New Roman" panose="02020603050405020304" pitchFamily="18" charset="0"/>
                <a:ea typeface="Calibri" panose="020F0502020204030204" pitchFamily="34" charset="0"/>
              </a:rPr>
              <a:t>reolojik</a:t>
            </a:r>
            <a:r>
              <a:rPr lang="tr-TR" sz="2400" dirty="0">
                <a:solidFill>
                  <a:srgbClr val="000000"/>
                </a:solidFill>
                <a:latin typeface="Times New Roman" panose="02020603050405020304" pitchFamily="18" charset="0"/>
                <a:ea typeface="Calibri" panose="020F0502020204030204" pitchFamily="34" charset="0"/>
              </a:rPr>
              <a:t> koşulları değiştirmek ve hacim artışı sınırlarının dışında daha tekdüze bir sıkılık sağlamaktadır. Dondurulmuş haldeki krem </a:t>
            </a:r>
            <a:r>
              <a:rPr lang="tr-TR" sz="2400" dirty="0" err="1">
                <a:solidFill>
                  <a:srgbClr val="000000"/>
                </a:solidFill>
                <a:latin typeface="Times New Roman" panose="02020603050405020304" pitchFamily="18" charset="0"/>
                <a:ea typeface="Calibri" panose="020F0502020204030204" pitchFamily="34" charset="0"/>
              </a:rPr>
              <a:t>şantilerde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stabilizer</a:t>
            </a:r>
            <a:r>
              <a:rPr lang="tr-TR" sz="2400" dirty="0">
                <a:solidFill>
                  <a:srgbClr val="000000"/>
                </a:solidFill>
                <a:latin typeface="Times New Roman" panose="02020603050405020304" pitchFamily="18" charset="0"/>
                <a:ea typeface="Calibri" panose="020F0502020204030204" pitchFamily="34" charset="0"/>
              </a:rPr>
              <a:t> dondurulma işlemi sırasında sınırlı düzeyde buz kristali gelişimi sağlar ve dondurulduktan sonra çözünme hızını kontrol edebilme yeteneği gösterirler. </a:t>
            </a:r>
            <a:r>
              <a:rPr lang="tr-TR" sz="2400" dirty="0" err="1">
                <a:solidFill>
                  <a:srgbClr val="000000"/>
                </a:solidFill>
                <a:latin typeface="Times New Roman" panose="02020603050405020304" pitchFamily="18" charset="0"/>
                <a:ea typeface="Calibri" panose="020F0502020204030204" pitchFamily="34" charset="0"/>
              </a:rPr>
              <a:t>Karregenan</a:t>
            </a:r>
            <a:r>
              <a:rPr lang="tr-TR" sz="2400" dirty="0">
                <a:solidFill>
                  <a:srgbClr val="000000"/>
                </a:solidFill>
                <a:latin typeface="Times New Roman" panose="02020603050405020304" pitchFamily="18" charset="0"/>
                <a:ea typeface="Calibri" panose="020F0502020204030204" pitchFamily="34" charset="0"/>
              </a:rPr>
              <a:t>, keçiboynuzu sakızı ve </a:t>
            </a:r>
            <a:r>
              <a:rPr lang="tr-TR" sz="2400" dirty="0" err="1">
                <a:solidFill>
                  <a:srgbClr val="000000"/>
                </a:solidFill>
                <a:latin typeface="Times New Roman" panose="02020603050405020304" pitchFamily="18" charset="0"/>
                <a:ea typeface="Calibri" panose="020F0502020204030204" pitchFamily="34" charset="0"/>
              </a:rPr>
              <a:t>ksantan</a:t>
            </a:r>
            <a:r>
              <a:rPr lang="tr-TR" sz="2400" dirty="0">
                <a:solidFill>
                  <a:srgbClr val="000000"/>
                </a:solidFill>
                <a:latin typeface="Times New Roman" panose="02020603050405020304" pitchFamily="18" charset="0"/>
                <a:ea typeface="Calibri" panose="020F0502020204030204" pitchFamily="34" charset="0"/>
              </a:rPr>
              <a:t> sakızı imitasyon krem </a:t>
            </a:r>
            <a:r>
              <a:rPr lang="tr-TR" sz="2400" dirty="0" err="1">
                <a:solidFill>
                  <a:srgbClr val="000000"/>
                </a:solidFill>
                <a:latin typeface="Times New Roman" panose="02020603050405020304" pitchFamily="18" charset="0"/>
                <a:ea typeface="Calibri" panose="020F0502020204030204" pitchFamily="34" charset="0"/>
              </a:rPr>
              <a:t>şantilerde</a:t>
            </a:r>
            <a:r>
              <a:rPr lang="tr-TR" sz="2400" dirty="0">
                <a:solidFill>
                  <a:srgbClr val="000000"/>
                </a:solidFill>
                <a:latin typeface="Times New Roman" panose="02020603050405020304" pitchFamily="18" charset="0"/>
                <a:ea typeface="Calibri" panose="020F0502020204030204" pitchFamily="34" charset="0"/>
              </a:rPr>
              <a:t> en çok kullanılan </a:t>
            </a:r>
            <a:r>
              <a:rPr lang="tr-TR" sz="2400" dirty="0" err="1">
                <a:solidFill>
                  <a:srgbClr val="000000"/>
                </a:solidFill>
                <a:latin typeface="Times New Roman" panose="02020603050405020304" pitchFamily="18" charset="0"/>
                <a:ea typeface="Calibri" panose="020F0502020204030204" pitchFamily="34" charset="0"/>
              </a:rPr>
              <a:t>stabilizerlerdir</a:t>
            </a:r>
            <a:r>
              <a:rPr lang="tr-TR" sz="2400" dirty="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Bu ürünlerde kremamsı tadın sağlanması için aroma maddesi kullanımına ihtiyaç duyulur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887052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3.2.4.3. İmitasyon kahve beyazlatıcılar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kahve beyazlatıcılar doğal olanlara göre daha iyi dayanım gösteren fiziksel-kimyasal </a:t>
            </a:r>
            <a:r>
              <a:rPr lang="tr-TR" sz="2400" dirty="0" err="1">
                <a:solidFill>
                  <a:srgbClr val="000000"/>
                </a:solidFill>
                <a:latin typeface="Times New Roman" panose="02020603050405020304" pitchFamily="18" charset="0"/>
                <a:ea typeface="Calibri" panose="020F0502020204030204" pitchFamily="34" charset="0"/>
              </a:rPr>
              <a:t>stabiliteleri</a:t>
            </a:r>
            <a:r>
              <a:rPr lang="tr-TR" sz="2400" dirty="0">
                <a:solidFill>
                  <a:srgbClr val="000000"/>
                </a:solidFill>
                <a:latin typeface="Times New Roman" panose="02020603050405020304" pitchFamily="18" charset="0"/>
                <a:ea typeface="Calibri" panose="020F0502020204030204" pitchFamily="34" charset="0"/>
              </a:rPr>
              <a:t> yüksek ürünlerdir. Çünkü bunlar fabrikasyon olarak üretilir ve bileşimlerinde fonksiyonel katkı maddeleri bulundururlar.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Yapımlarında bitkisel yağ, karbonhidrat ve nispeten düşük miktarda proteinden yararlanılır. Protein kaynağı kazein veya soya proteinidir.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Kahve beyazlatıcılarda </a:t>
            </a:r>
            <a:r>
              <a:rPr lang="tr-TR" sz="2400" dirty="0" err="1">
                <a:solidFill>
                  <a:srgbClr val="000000"/>
                </a:solidFill>
                <a:latin typeface="Times New Roman" panose="02020603050405020304" pitchFamily="18" charset="0"/>
                <a:ea typeface="Calibri" panose="020F0502020204030204" pitchFamily="34" charset="0"/>
              </a:rPr>
              <a:t>emülsifiyer</a:t>
            </a:r>
            <a:r>
              <a:rPr lang="tr-TR" sz="2400" dirty="0">
                <a:solidFill>
                  <a:srgbClr val="000000"/>
                </a:solidFill>
                <a:latin typeface="Times New Roman" panose="02020603050405020304" pitchFamily="18" charset="0"/>
                <a:ea typeface="Calibri" panose="020F0502020204030204" pitchFamily="34" charset="0"/>
              </a:rPr>
              <a:t> olarak </a:t>
            </a:r>
            <a:r>
              <a:rPr lang="tr-TR" sz="2400" dirty="0" err="1">
                <a:solidFill>
                  <a:srgbClr val="000000"/>
                </a:solidFill>
                <a:latin typeface="Times New Roman" panose="02020603050405020304" pitchFamily="18" charset="0"/>
                <a:ea typeface="Calibri" panose="020F0502020204030204" pitchFamily="34" charset="0"/>
              </a:rPr>
              <a:t>destile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monogliseridlerden</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monogliseridlerden</a:t>
            </a:r>
            <a:r>
              <a:rPr lang="tr-TR" sz="2400" dirty="0">
                <a:solidFill>
                  <a:srgbClr val="000000"/>
                </a:solidFill>
                <a:latin typeface="Times New Roman" panose="02020603050405020304" pitchFamily="18" charset="0"/>
                <a:ea typeface="Calibri" panose="020F0502020204030204" pitchFamily="34" charset="0"/>
              </a:rPr>
              <a:t> tartarik asit esterlerinden yararlanılır. Bunların kombine halde kullanımı ile daha iyi niteliklere sahip bir ürün </a:t>
            </a:r>
            <a:r>
              <a:rPr lang="tr-TR" sz="2400" dirty="0" err="1">
                <a:solidFill>
                  <a:srgbClr val="000000"/>
                </a:solidFill>
                <a:latin typeface="Times New Roman" panose="02020603050405020304" pitchFamily="18" charset="0"/>
                <a:ea typeface="Calibri" panose="020F0502020204030204" pitchFamily="34" charset="0"/>
              </a:rPr>
              <a:t>eldesi</a:t>
            </a:r>
            <a:r>
              <a:rPr lang="tr-TR" sz="2400" dirty="0">
                <a:solidFill>
                  <a:srgbClr val="000000"/>
                </a:solidFill>
                <a:latin typeface="Times New Roman" panose="02020603050405020304" pitchFamily="18" charset="0"/>
                <a:ea typeface="Calibri" panose="020F0502020204030204" pitchFamily="34" charset="0"/>
              </a:rPr>
              <a:t> mümkün olur. </a:t>
            </a:r>
            <a:r>
              <a:rPr lang="tr-TR" sz="2400" dirty="0" err="1">
                <a:solidFill>
                  <a:srgbClr val="000000"/>
                </a:solidFill>
                <a:latin typeface="Times New Roman" panose="02020603050405020304" pitchFamily="18" charset="0"/>
                <a:ea typeface="Calibri" panose="020F0502020204030204" pitchFamily="34" charset="0"/>
              </a:rPr>
              <a:t>Destile</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monogliseridler</a:t>
            </a:r>
            <a:r>
              <a:rPr lang="tr-TR" sz="2400" dirty="0">
                <a:solidFill>
                  <a:srgbClr val="000000"/>
                </a:solidFill>
                <a:latin typeface="Times New Roman" panose="02020603050405020304" pitchFamily="18" charset="0"/>
                <a:ea typeface="Calibri" panose="020F0502020204030204" pitchFamily="34" charset="0"/>
              </a:rPr>
              <a:t> ürünün optimum düzeyde beyazlatma gücüne sahip olmasını ve kahve ya da çayda daha iyi dağılabilmesini sağlar. </a:t>
            </a:r>
            <a:r>
              <a:rPr lang="tr-TR" sz="2400" dirty="0" err="1">
                <a:solidFill>
                  <a:srgbClr val="000000"/>
                </a:solidFill>
                <a:latin typeface="Times New Roman" panose="02020603050405020304" pitchFamily="18" charset="0"/>
                <a:ea typeface="Calibri" panose="020F0502020204030204" pitchFamily="34" charset="0"/>
              </a:rPr>
              <a:t>Monogliseridlerin</a:t>
            </a:r>
            <a:r>
              <a:rPr lang="tr-TR" sz="2400" dirty="0">
                <a:solidFill>
                  <a:srgbClr val="000000"/>
                </a:solidFill>
                <a:latin typeface="Times New Roman" panose="02020603050405020304" pitchFamily="18" charset="0"/>
                <a:ea typeface="Calibri" panose="020F0502020204030204" pitchFamily="34" charset="0"/>
              </a:rPr>
              <a:t> tartarik asit esterleri ise sıvı haldeki </a:t>
            </a:r>
            <a:r>
              <a:rPr lang="tr-TR" sz="2400" dirty="0" err="1">
                <a:solidFill>
                  <a:srgbClr val="000000"/>
                </a:solidFill>
                <a:latin typeface="Times New Roman" panose="02020603050405020304" pitchFamily="18" charset="0"/>
                <a:ea typeface="Calibri" panose="020F0502020204030204" pitchFamily="34" charset="0"/>
              </a:rPr>
              <a:t>ürürnün</a:t>
            </a:r>
            <a:r>
              <a:rPr lang="tr-TR" sz="2400" dirty="0">
                <a:solidFill>
                  <a:srgbClr val="000000"/>
                </a:solidFill>
                <a:latin typeface="Times New Roman" panose="02020603050405020304" pitchFamily="18" charset="0"/>
                <a:ea typeface="Calibri" panose="020F0502020204030204" pitchFamily="34" charset="0"/>
              </a:rPr>
              <a:t> depolanması sırasında yağın topaklaşmasını önleyerek emülsiyon </a:t>
            </a:r>
            <a:r>
              <a:rPr lang="tr-TR" sz="2400" dirty="0" err="1">
                <a:solidFill>
                  <a:srgbClr val="000000"/>
                </a:solidFill>
                <a:latin typeface="Times New Roman" panose="02020603050405020304" pitchFamily="18" charset="0"/>
                <a:ea typeface="Calibri" panose="020F0502020204030204" pitchFamily="34" charset="0"/>
              </a:rPr>
              <a:t>stabilitesinin</a:t>
            </a:r>
            <a:r>
              <a:rPr lang="tr-TR" sz="2400" dirty="0">
                <a:solidFill>
                  <a:srgbClr val="000000"/>
                </a:solidFill>
                <a:latin typeface="Times New Roman" panose="02020603050405020304" pitchFamily="18" charset="0"/>
                <a:ea typeface="Calibri" panose="020F0502020204030204" pitchFamily="34" charset="0"/>
              </a:rPr>
              <a:t> korunmasını sağlar.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Stabilizer</a:t>
            </a:r>
            <a:r>
              <a:rPr lang="tr-TR" sz="2400" dirty="0">
                <a:solidFill>
                  <a:srgbClr val="000000"/>
                </a:solidFill>
                <a:latin typeface="Times New Roman" panose="02020603050405020304" pitchFamily="18" charset="0"/>
                <a:ea typeface="Calibri" panose="020F0502020204030204" pitchFamily="34" charset="0"/>
              </a:rPr>
              <a:t> olarak kullanılan </a:t>
            </a:r>
            <a:r>
              <a:rPr lang="tr-TR" sz="2400" dirty="0" err="1">
                <a:solidFill>
                  <a:srgbClr val="000000"/>
                </a:solidFill>
                <a:latin typeface="Times New Roman" panose="02020603050405020304" pitchFamily="18" charset="0"/>
                <a:ea typeface="Calibri" panose="020F0502020204030204" pitchFamily="34" charset="0"/>
              </a:rPr>
              <a:t>karragenan</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alijnat</a:t>
            </a:r>
            <a:r>
              <a:rPr lang="tr-TR" sz="2400" dirty="0">
                <a:solidFill>
                  <a:srgbClr val="000000"/>
                </a:solidFill>
                <a:latin typeface="Times New Roman" panose="02020603050405020304" pitchFamily="18" charset="0"/>
                <a:ea typeface="Calibri" panose="020F0502020204030204" pitchFamily="34" charset="0"/>
              </a:rPr>
              <a:t>, proteinlerle kompleks oluşturabildikleri için koloidal </a:t>
            </a:r>
            <a:r>
              <a:rPr lang="tr-TR" sz="2400" dirty="0" err="1">
                <a:solidFill>
                  <a:srgbClr val="000000"/>
                </a:solidFill>
                <a:latin typeface="Times New Roman" panose="02020603050405020304" pitchFamily="18" charset="0"/>
                <a:ea typeface="Calibri" panose="020F0502020204030204" pitchFamily="34" charset="0"/>
              </a:rPr>
              <a:t>stabiliteyi</a:t>
            </a:r>
            <a:r>
              <a:rPr lang="tr-TR" sz="2400" dirty="0">
                <a:solidFill>
                  <a:srgbClr val="000000"/>
                </a:solidFill>
                <a:latin typeface="Times New Roman" panose="02020603050405020304" pitchFamily="18" charset="0"/>
                <a:ea typeface="Calibri" panose="020F0502020204030204" pitchFamily="34" charset="0"/>
              </a:rPr>
              <a:t> ve proteinin </a:t>
            </a:r>
            <a:r>
              <a:rPr lang="tr-TR" sz="2400" dirty="0" err="1">
                <a:solidFill>
                  <a:srgbClr val="000000"/>
                </a:solidFill>
                <a:latin typeface="Times New Roman" panose="02020603050405020304" pitchFamily="18" charset="0"/>
                <a:ea typeface="Calibri" panose="020F0502020204030204" pitchFamily="34" charset="0"/>
              </a:rPr>
              <a:t>çözünürlülüğü</a:t>
            </a:r>
            <a:r>
              <a:rPr lang="tr-TR" sz="2400" dirty="0">
                <a:solidFill>
                  <a:srgbClr val="000000"/>
                </a:solidFill>
                <a:latin typeface="Times New Roman" panose="02020603050405020304" pitchFamily="18" charset="0"/>
                <a:ea typeface="Calibri" panose="020F0502020204030204" pitchFamily="34" charset="0"/>
              </a:rPr>
              <a:t> koruyucu görev yapar, yapıyı iyileştirir ve kıvamı artırırlar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22427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1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Sıvı haldeki kahve beyazlatıcılar aşağıdaki niteliklere sahip olmalıdır: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Fiziksel </a:t>
            </a:r>
            <a:r>
              <a:rPr lang="tr-TR" sz="2400" dirty="0" err="1">
                <a:solidFill>
                  <a:srgbClr val="000000"/>
                </a:solidFill>
                <a:latin typeface="Times New Roman" panose="02020603050405020304" pitchFamily="18" charset="0"/>
                <a:ea typeface="Calibri" panose="020F0502020204030204" pitchFamily="34" charset="0"/>
              </a:rPr>
              <a:t>stabilitesi</a:t>
            </a:r>
            <a:r>
              <a:rPr lang="tr-TR" sz="2400" dirty="0">
                <a:solidFill>
                  <a:srgbClr val="000000"/>
                </a:solidFill>
                <a:latin typeface="Times New Roman" panose="02020603050405020304" pitchFamily="18" charset="0"/>
                <a:ea typeface="Calibri" panose="020F0502020204030204" pitchFamily="34" charset="0"/>
              </a:rPr>
              <a:t> çok iyi </a:t>
            </a:r>
            <a:r>
              <a:rPr lang="tr-TR" sz="2400" dirty="0" err="1">
                <a:solidFill>
                  <a:srgbClr val="000000"/>
                </a:solidFill>
                <a:latin typeface="Times New Roman" panose="02020603050405020304" pitchFamily="18" charset="0"/>
                <a:ea typeface="Calibri" panose="020F0502020204030204" pitchFamily="34" charset="0"/>
              </a:rPr>
              <a:t>olmalı,sıcak</a:t>
            </a:r>
            <a:r>
              <a:rPr lang="tr-TR" sz="2400" dirty="0">
                <a:solidFill>
                  <a:srgbClr val="000000"/>
                </a:solidFill>
                <a:latin typeface="Times New Roman" panose="02020603050405020304" pitchFamily="18" charset="0"/>
                <a:ea typeface="Calibri" panose="020F0502020204030204" pitchFamily="34" charset="0"/>
              </a:rPr>
              <a:t> kahveye katıldığında yağ </a:t>
            </a:r>
            <a:r>
              <a:rPr lang="tr-TR" sz="2400" dirty="0" err="1">
                <a:solidFill>
                  <a:srgbClr val="000000"/>
                </a:solidFill>
                <a:latin typeface="Times New Roman" panose="02020603050405020304" pitchFamily="18" charset="0"/>
                <a:ea typeface="Calibri" panose="020F0502020204030204" pitchFamily="34" charset="0"/>
              </a:rPr>
              <a:t>seperasyonu</a:t>
            </a:r>
            <a:r>
              <a:rPr lang="tr-TR" sz="2400" dirty="0">
                <a:solidFill>
                  <a:srgbClr val="000000"/>
                </a:solidFill>
                <a:latin typeface="Times New Roman" panose="02020603050405020304" pitchFamily="18" charset="0"/>
                <a:ea typeface="Calibri" panose="020F0502020204030204" pitchFamily="34" charset="0"/>
              </a:rPr>
              <a:t> göstermemeli ve dondurma-çözme işlemlerine karşı dayanım göstermelidir.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Doğal ürünün </a:t>
            </a:r>
            <a:r>
              <a:rPr lang="tr-TR" sz="2400" dirty="0" err="1">
                <a:solidFill>
                  <a:srgbClr val="000000"/>
                </a:solidFill>
                <a:latin typeface="Times New Roman" panose="02020603050405020304" pitchFamily="18" charset="0"/>
                <a:ea typeface="Calibri" panose="020F0502020204030204" pitchFamily="34" charset="0"/>
              </a:rPr>
              <a:t>vizkozitesine</a:t>
            </a:r>
            <a:r>
              <a:rPr lang="tr-TR" sz="2400" dirty="0">
                <a:solidFill>
                  <a:srgbClr val="000000"/>
                </a:solidFill>
                <a:latin typeface="Times New Roman" panose="02020603050405020304" pitchFamily="18" charset="0"/>
                <a:ea typeface="Calibri" panose="020F0502020204030204" pitchFamily="34" charset="0"/>
              </a:rPr>
              <a:t> yakın </a:t>
            </a:r>
            <a:r>
              <a:rPr lang="tr-TR" sz="2400" dirty="0" err="1">
                <a:solidFill>
                  <a:srgbClr val="000000"/>
                </a:solidFill>
                <a:latin typeface="Times New Roman" panose="02020603050405020304" pitchFamily="18" charset="0"/>
                <a:ea typeface="Calibri" panose="020F0502020204030204" pitchFamily="34" charset="0"/>
              </a:rPr>
              <a:t>vizkoziteye</a:t>
            </a:r>
            <a:r>
              <a:rPr lang="tr-TR" sz="2400" dirty="0">
                <a:solidFill>
                  <a:srgbClr val="000000"/>
                </a:solidFill>
                <a:latin typeface="Times New Roman" panose="02020603050405020304" pitchFamily="18" charset="0"/>
                <a:ea typeface="Calibri" panose="020F0502020204030204" pitchFamily="34" charset="0"/>
              </a:rPr>
              <a:t> sahip olmalıdır. Ağır yapılı bir ürünün kahvede </a:t>
            </a:r>
            <a:r>
              <a:rPr lang="tr-TR" sz="2400" dirty="0" err="1">
                <a:solidFill>
                  <a:srgbClr val="000000"/>
                </a:solidFill>
                <a:latin typeface="Times New Roman" panose="02020603050405020304" pitchFamily="18" charset="0"/>
                <a:ea typeface="Calibri" panose="020F0502020204030204" pitchFamily="34" charset="0"/>
              </a:rPr>
              <a:t>dağılabilirliği</a:t>
            </a:r>
            <a:r>
              <a:rPr lang="tr-TR" sz="2400" dirty="0">
                <a:solidFill>
                  <a:srgbClr val="000000"/>
                </a:solidFill>
                <a:latin typeface="Times New Roman" panose="02020603050405020304" pitchFamily="18" charset="0"/>
                <a:ea typeface="Calibri" panose="020F0502020204030204" pitchFamily="34" charset="0"/>
              </a:rPr>
              <a:t> güçtür.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Katıldığı ürünlerin tüm kitlesinde tekdüze bir beyazlatma sağlanmalıdır. Beyazlatma gücü üzerinde etkili faktörler toplam </a:t>
            </a:r>
            <a:r>
              <a:rPr lang="tr-TR" sz="2400" dirty="0" err="1">
                <a:solidFill>
                  <a:srgbClr val="000000"/>
                </a:solidFill>
                <a:latin typeface="Times New Roman" panose="02020603050405020304" pitchFamily="18" charset="0"/>
                <a:ea typeface="Calibri" panose="020F0502020204030204" pitchFamily="34" charset="0"/>
              </a:rPr>
              <a:t>kurumadde</a:t>
            </a:r>
            <a:r>
              <a:rPr lang="tr-TR" sz="2400" dirty="0">
                <a:solidFill>
                  <a:srgbClr val="000000"/>
                </a:solidFill>
                <a:latin typeface="Times New Roman" panose="02020603050405020304" pitchFamily="18" charset="0"/>
                <a:ea typeface="Calibri" panose="020F0502020204030204" pitchFamily="34" charset="0"/>
              </a:rPr>
              <a:t> düzeyi ve </a:t>
            </a:r>
            <a:r>
              <a:rPr lang="tr-TR" sz="2400" dirty="0" err="1">
                <a:solidFill>
                  <a:srgbClr val="000000"/>
                </a:solidFill>
                <a:latin typeface="Times New Roman" panose="02020603050405020304" pitchFamily="18" charset="0"/>
                <a:ea typeface="Calibri" panose="020F0502020204030204" pitchFamily="34" charset="0"/>
              </a:rPr>
              <a:t>dispers</a:t>
            </a:r>
            <a:r>
              <a:rPr lang="tr-TR" sz="2400" dirty="0">
                <a:solidFill>
                  <a:srgbClr val="000000"/>
                </a:solidFill>
                <a:latin typeface="Times New Roman" panose="02020603050405020304" pitchFamily="18" charset="0"/>
                <a:ea typeface="Calibri" panose="020F0502020204030204" pitchFamily="34" charset="0"/>
              </a:rPr>
              <a:t> fazın dağılımıdır.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Tatsız ve kokusuz olmalıdır.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Toz haldeki kahve beyazlatıcıların raf ömrü uzun olmalıdır. Bu nedenle yağ seçiminin ayrı bir önemi bulunmaktadır. Kullanılacak yağın </a:t>
            </a:r>
            <a:r>
              <a:rPr lang="tr-TR" sz="2400" dirty="0" err="1">
                <a:solidFill>
                  <a:srgbClr val="000000"/>
                </a:solidFill>
                <a:latin typeface="Times New Roman" panose="02020603050405020304" pitchFamily="18" charset="0"/>
                <a:ea typeface="Calibri" panose="020F0502020204030204" pitchFamily="34" charset="0"/>
              </a:rPr>
              <a:t>oksidatif</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stabilitesi</a:t>
            </a:r>
            <a:r>
              <a:rPr lang="tr-TR" sz="2400" dirty="0">
                <a:solidFill>
                  <a:srgbClr val="000000"/>
                </a:solidFill>
                <a:latin typeface="Times New Roman" panose="02020603050405020304" pitchFamily="18" charset="0"/>
                <a:ea typeface="Calibri" panose="020F0502020204030204" pitchFamily="34" charset="0"/>
              </a:rPr>
              <a:t> yüksek iyot sayısı olabildiğince düşük olmalıdır. Yağ, depolama sıcaklığında sıvılaşmalı, fakat kahveye katıldığında eriyebilme özelliği göstermelidir</a:t>
            </a:r>
            <a:r>
              <a:rPr lang="tr-TR" sz="2400" dirty="0" smtClean="0">
                <a:solidFill>
                  <a:srgbClr val="000000"/>
                </a:solidFill>
                <a:latin typeface="Times New Roman" panose="02020603050405020304" pitchFamily="18" charset="0"/>
                <a:ea typeface="Calibri" panose="020F0502020204030204" pitchFamily="34" charset="0"/>
              </a:rPr>
              <a:t>.</a:t>
            </a:r>
            <a:endParaRPr lang="tr-TR"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076558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625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ve ikame ürünlerin üretimi ve pazarlanması ulusal ve uluslararası yasalara bağlıdır. Çeşitli ülkelerin imitasyon ürünlere ilişkin yasal düzenlemeleri arasında büyük farklılıklar bulunmaktadır. İmitasyon süt ürünlerinin pazarlanması konusunda sıkı tedbirlerin bulunduğu ülkelerde herhangi bir Pazar şansının olmadığı açıktır. Örneğin; Almanya, İtalya, Lüksemburg, Yeni Zelanda ve Kanada’da imitasyon ürünlerin üretimi ve pazarlanması yasaklamıştır. Fakat ikame ürünlerin pazarlanmasına izin verilmektedir. Bu göre, margarin üretimi ve pazarlanması mümkün olabilmektedir. Buna ilaveten, örneğin Almanya’da bebek mamalarının üretiminde süt dışındaki maddeler kullanılabilmektedir. Toz halde imitasyon krem </a:t>
            </a:r>
            <a:r>
              <a:rPr lang="tr-TR" sz="2400" dirty="0" err="1">
                <a:solidFill>
                  <a:srgbClr val="000000"/>
                </a:solidFill>
                <a:latin typeface="Times New Roman" panose="02020603050405020304" pitchFamily="18" charset="0"/>
                <a:ea typeface="Calibri" panose="020F0502020204030204" pitchFamily="34" charset="0"/>
              </a:rPr>
              <a:t>şantiy</a:t>
            </a:r>
            <a:r>
              <a:rPr lang="tr-TR" sz="2400" dirty="0">
                <a:solidFill>
                  <a:srgbClr val="000000"/>
                </a:solidFill>
                <a:latin typeface="Times New Roman" panose="02020603050405020304" pitchFamily="18" charset="0"/>
                <a:ea typeface="Calibri" panose="020F0502020204030204" pitchFamily="34" charset="0"/>
              </a:rPr>
              <a:t> ve kahve beyazlatıcılar da pazarlanabilmektedir. Çünkü bunların eşdeğeri olacak bir süt ürünü bulunmadığı kabul edilmektedir.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Fransa, Danimarka ve Hollanda gibi ülkeler biraz daha liberal bir tutum izlemektedir.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Fransa’da imitasyon krema, peynir süttozu ve </a:t>
            </a:r>
            <a:r>
              <a:rPr lang="tr-TR" sz="2400" dirty="0" err="1">
                <a:solidFill>
                  <a:srgbClr val="000000"/>
                </a:solidFill>
                <a:latin typeface="Times New Roman" panose="02020603050405020304" pitchFamily="18" charset="0"/>
                <a:ea typeface="Calibri" panose="020F0502020204030204" pitchFamily="34" charset="0"/>
              </a:rPr>
              <a:t>kondanse</a:t>
            </a:r>
            <a:r>
              <a:rPr lang="tr-TR" sz="2400" dirty="0">
                <a:solidFill>
                  <a:srgbClr val="000000"/>
                </a:solidFill>
                <a:latin typeface="Times New Roman" panose="02020603050405020304" pitchFamily="18" charset="0"/>
                <a:ea typeface="Calibri" panose="020F0502020204030204" pitchFamily="34" charset="0"/>
              </a:rPr>
              <a:t> süt üretimi yasaklanmıştır. Tereyağını süt yağı dışındaki yağlarla karıştırılmasına tereyağı olarak etkilenmemek koşuluyla izin verilmektedir.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Danimarka’da prensip olarak süt ürünlerinde, süt yağı ve süt proteininin süt kökenli olmayan maddelerle ikame edilmesi yasaklanmıştır. Fakat margarin üretiminde en fazla %3 oranında süt yağı kullanımına izin verilmektedir.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Hollanda’da da imitasyon süt ürünleri konusunda yasaklayıcı düzenlemeler vardır. Ancak bebek mamaları, dondurma </a:t>
            </a:r>
            <a:r>
              <a:rPr lang="tr-TR" sz="2400" dirty="0" err="1">
                <a:solidFill>
                  <a:srgbClr val="000000"/>
                </a:solidFill>
                <a:latin typeface="Times New Roman" panose="02020603050405020304" pitchFamily="18" charset="0"/>
                <a:ea typeface="Calibri" panose="020F0502020204030204" pitchFamily="34" charset="0"/>
              </a:rPr>
              <a:t>miksleri</a:t>
            </a:r>
            <a:r>
              <a:rPr lang="tr-TR" sz="2400" dirty="0">
                <a:solidFill>
                  <a:srgbClr val="000000"/>
                </a:solidFill>
                <a:latin typeface="Times New Roman" panose="02020603050405020304" pitchFamily="18" charset="0"/>
                <a:ea typeface="Calibri" panose="020F0502020204030204" pitchFamily="34" charset="0"/>
              </a:rPr>
              <a:t>, unlu mamul katkıları ve kahve kreması gibi ürünler bunların dışında tutulmuştur.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Belçika, Birleşik Krallık, İrlanda, İspanya, Norveç, İsveç, ABD, Japonya ve Avusturalya gibi ülkelerde paketleme ve etiketlemeye ilişkin düzenlemeler yoluyla süt ürünlerinde belirli bir koruma sağlanmaktadır. Buna göre, içme sütü, peynir, tereyağı ve benzeri ürün adları yalnızca gerçek süt ürünleri için kullanılabilmektedir. Bazı durumlarda, etikette imitasyon veya ikame ibaresinin yer alması ya da imitasyon ürün bileşiminin belirtilmesi zorunlu kılınmıştır.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Süt ürünleri arasında başta tereyağı olmak üzere çeşitli peynirler, dondurma, içme sütü, </a:t>
            </a:r>
            <a:r>
              <a:rPr lang="tr-TR" sz="2400" dirty="0" err="1">
                <a:solidFill>
                  <a:srgbClr val="000000"/>
                </a:solidFill>
                <a:latin typeface="Times New Roman" panose="02020603050405020304" pitchFamily="18" charset="0"/>
                <a:ea typeface="Calibri" panose="020F0502020204030204" pitchFamily="34" charset="0"/>
              </a:rPr>
              <a:t>kondanse</a:t>
            </a:r>
            <a:r>
              <a:rPr lang="tr-TR" sz="2400" dirty="0">
                <a:solidFill>
                  <a:srgbClr val="000000"/>
                </a:solidFill>
                <a:latin typeface="Times New Roman" panose="02020603050405020304" pitchFamily="18" charset="0"/>
                <a:ea typeface="Calibri" panose="020F0502020204030204" pitchFamily="34" charset="0"/>
              </a:rPr>
              <a:t> süt ve süttozunun imitasyonu yapılmaktadır. Margarinler, soya içeceği, soya tatlıları, soya yoğurdu gibi ürünler ise ikame ürünlerden </a:t>
            </a:r>
            <a:r>
              <a:rPr lang="tr-TR" sz="2400">
                <a:solidFill>
                  <a:srgbClr val="000000"/>
                </a:solidFill>
                <a:latin typeface="Times New Roman" panose="02020603050405020304" pitchFamily="18" charset="0"/>
                <a:ea typeface="Calibri" panose="020F0502020204030204" pitchFamily="34" charset="0"/>
              </a:rPr>
              <a:t>sayılmaktadır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720816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 İmitasyon Süt Ürünlerinin Yapısında Yer Alan Maddeler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3.1.1. Yağlar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İmitasyon süt ürünlerinin yapımında Hindistan cevizi, hurma, soya, ayçiçeği, pamuk ve mısır özü yağları tek başlarına ya da karışım halinde, süt yağı yerine veya süt yağıyla birlikte kullanılmaktadır.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Yağların seçimi ve kullanımında aşağıdaki noktalara dikkat edilmelidir: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a) Kullanılan yağ taze, yüksek kalitede ve rafine edilmiş olmalı ve yabancı bir koku taşımamalıdır.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 Yağlar, hava ve ışık geçirmeyen ambalajlar içerisinde, düşük sıcaklık derecesinde depolanmalıdır. Özellikle mısır özü yağı ve </a:t>
            </a:r>
            <a:r>
              <a:rPr lang="tr-TR" sz="2400" dirty="0" err="1">
                <a:solidFill>
                  <a:srgbClr val="000000"/>
                </a:solidFill>
                <a:latin typeface="Times New Roman" panose="02020603050405020304" pitchFamily="18" charset="0"/>
                <a:ea typeface="Calibri" panose="020F0502020204030204" pitchFamily="34" charset="0"/>
              </a:rPr>
              <a:t>ayçiçek</a:t>
            </a:r>
            <a:r>
              <a:rPr lang="tr-TR" sz="2400" dirty="0">
                <a:solidFill>
                  <a:srgbClr val="000000"/>
                </a:solidFill>
                <a:latin typeface="Times New Roman" panose="02020603050405020304" pitchFamily="18" charset="0"/>
                <a:ea typeface="Calibri" panose="020F0502020204030204" pitchFamily="34" charset="0"/>
              </a:rPr>
              <a:t> yağı gibi kolayca </a:t>
            </a:r>
            <a:r>
              <a:rPr lang="tr-TR" sz="2400" dirty="0" err="1">
                <a:solidFill>
                  <a:srgbClr val="000000"/>
                </a:solidFill>
                <a:latin typeface="Times New Roman" panose="02020603050405020304" pitchFamily="18" charset="0"/>
                <a:ea typeface="Calibri" panose="020F0502020204030204" pitchFamily="34" charset="0"/>
              </a:rPr>
              <a:t>oksidasyona</a:t>
            </a:r>
            <a:r>
              <a:rPr lang="tr-TR" sz="2400" dirty="0">
                <a:solidFill>
                  <a:srgbClr val="000000"/>
                </a:solidFill>
                <a:latin typeface="Times New Roman" panose="02020603050405020304" pitchFamily="18" charset="0"/>
                <a:ea typeface="Calibri" panose="020F0502020204030204" pitchFamily="34" charset="0"/>
              </a:rPr>
              <a:t> uğrayabilen doymamış yağ asitleri içeriği yüksek olan yağların yüksek sıcaklıkta uzun süre saklanmasından ve fazla miktarlarda satın alınmasından kaçınılmalıdır. Bu yağlar, esas olarak, besleyici değerini arttırmak amacıyla Hindistan cevizi yağına karıştırılmaktadır. O nedenle az miktarlarda kullanılmakta ve bu da uzun süre depolanmalarına yol açmaktadır.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a:solidFill>
                  <a:srgbClr val="000000"/>
                </a:solidFill>
                <a:latin typeface="Times New Roman" panose="02020603050405020304" pitchFamily="18" charset="0"/>
                <a:ea typeface="Calibri" panose="020F0502020204030204" pitchFamily="34" charset="0"/>
              </a:rPr>
              <a:t>c) Yağ asitleri kompozisyonu, beslenme ve ürün kalitesi bakımından istenen amaca uygun olmalıdır.</a:t>
            </a:r>
            <a:endParaRPr lang="tr-TR" dirty="0"/>
          </a:p>
        </p:txBody>
      </p:sp>
    </p:spTree>
    <p:extLst>
      <p:ext uri="{BB962C8B-B14F-4D97-AF65-F5344CB8AC3E}">
        <p14:creationId xmlns:p14="http://schemas.microsoft.com/office/powerpoint/2010/main" val="20061473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1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Sıvı ve katı yağlardaki yağ asitleri genellikle 3 gruba ayrılmaktadır; doymuş, tekli doymamış ve çoklu doymamış. Doymuş yağ asitlerinin zincir uzunluğu 4’ten 20 karbonluya kadar değişebilir, bunlardan 12, 14, 16 ve 18 karbonlu yağ asitleri insanların tükettiği besinlerde ağırlıklı olarak yer alır. Süt yağında bu 4 yağ asidinden en yüksek oranda bulunanı palmitik asittir, bunu stearik asit izler. Süt yağındaki başlıca tekli doymamış yağ asidi oleik asittir, çoklu doymamış yağ asitlerinde ise </a:t>
            </a:r>
            <a:r>
              <a:rPr lang="tr-TR" sz="2400" dirty="0" err="1">
                <a:solidFill>
                  <a:srgbClr val="000000"/>
                </a:solidFill>
                <a:latin typeface="Times New Roman" panose="02020603050405020304" pitchFamily="18" charset="0"/>
                <a:ea typeface="Calibri" panose="020F0502020204030204" pitchFamily="34" charset="0"/>
              </a:rPr>
              <a:t>linoleik</a:t>
            </a:r>
            <a:r>
              <a:rPr lang="tr-TR" sz="2400" dirty="0">
                <a:solidFill>
                  <a:srgbClr val="000000"/>
                </a:solidFill>
                <a:latin typeface="Times New Roman" panose="02020603050405020304" pitchFamily="18" charset="0"/>
                <a:ea typeface="Calibri" panose="020F0502020204030204" pitchFamily="34" charset="0"/>
              </a:rPr>
              <a:t> asit baskın durumdadır.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Hindistan cevizi yağında toplam doymuş yağ asitleri süt yağındakinden daha da yüksek oranda bulunmakta ve bununda yarıdan fazlasını </a:t>
            </a:r>
            <a:r>
              <a:rPr lang="tr-TR" sz="2400" dirty="0" err="1">
                <a:solidFill>
                  <a:srgbClr val="000000"/>
                </a:solidFill>
                <a:latin typeface="Times New Roman" panose="02020603050405020304" pitchFamily="18" charset="0"/>
                <a:ea typeface="Calibri" panose="020F0502020204030204" pitchFamily="34" charset="0"/>
              </a:rPr>
              <a:t>laurik</a:t>
            </a:r>
            <a:r>
              <a:rPr lang="tr-TR" sz="2400" dirty="0">
                <a:solidFill>
                  <a:srgbClr val="000000"/>
                </a:solidFill>
                <a:latin typeface="Times New Roman" panose="02020603050405020304" pitchFamily="18" charset="0"/>
                <a:ea typeface="Calibri" panose="020F0502020204030204" pitchFamily="34" charset="0"/>
              </a:rPr>
              <a:t> asit oluşturmaktadır. Buna karşı tekli ve çoklu doymamış yağ asitleri düşük oranda bulunmaktadır. Uzun zincirli yağ asitlerinin sindirimi güç olduğu için Hindistan cevizi yağı beslenme açısından fazla uygun görülmemektedir. Hindistan cevizi yağı </a:t>
            </a:r>
            <a:r>
              <a:rPr lang="tr-TR" sz="2400" dirty="0" err="1">
                <a:solidFill>
                  <a:srgbClr val="000000"/>
                </a:solidFill>
                <a:latin typeface="Times New Roman" panose="02020603050405020304" pitchFamily="18" charset="0"/>
                <a:ea typeface="Calibri" panose="020F0502020204030204" pitchFamily="34" charset="0"/>
              </a:rPr>
              <a:t>lipolitik</a:t>
            </a:r>
            <a:r>
              <a:rPr lang="tr-TR" sz="2400" dirty="0">
                <a:solidFill>
                  <a:srgbClr val="000000"/>
                </a:solidFill>
                <a:latin typeface="Times New Roman" panose="02020603050405020304" pitchFamily="18" charset="0"/>
                <a:ea typeface="Calibri" panose="020F0502020204030204" pitchFamily="34" charset="0"/>
              </a:rPr>
              <a:t> bozulmalara karşı da duyarlıdır. Ancak %10 oranında mısır özü yağı ile tamamlanarak çoklu doymamış yağ asitleri içeriğinde bir artış sağlanabilmektedir.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Hurma yağında doymuş ve doymamış yağ asitleri hemen hemen dengeli bir dağılım göstermektedir. Yağ asitleri içeriğindeki farklılık nedeniyle hurma yağı Hindistan cevizi yağından daha üstün besleyici değere sahiptir. Bu yüzden son yıllarda imitasyon ürünlerin üretiminde Hindistan cevizi yağı yerine hurma yağından </a:t>
            </a:r>
            <a:r>
              <a:rPr lang="tr-TR" sz="2400">
                <a:solidFill>
                  <a:srgbClr val="000000"/>
                </a:solidFill>
                <a:latin typeface="Times New Roman" panose="02020603050405020304" pitchFamily="18" charset="0"/>
                <a:ea typeface="Calibri" panose="020F0502020204030204" pitchFamily="34" charset="0"/>
              </a:rPr>
              <a:t>yararlanılmaktadır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8018123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70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3.1.2. Proteinler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Proteinler katıldıkları ürünlerin emülsiyon durumunu etkiler ve orijinal ürün tadına benzer tadın oluşturulmasına katkıda bulunurlar. En çok kullanılan protein kaynakları kazein, sodyum </a:t>
            </a:r>
            <a:r>
              <a:rPr lang="tr-TR" sz="2400" dirty="0" err="1">
                <a:solidFill>
                  <a:srgbClr val="000000"/>
                </a:solidFill>
                <a:latin typeface="Times New Roman" panose="02020603050405020304" pitchFamily="18" charset="0"/>
                <a:ea typeface="Calibri" panose="020F0502020204030204" pitchFamily="34" charset="0"/>
              </a:rPr>
              <a:t>kazeinat</a:t>
            </a:r>
            <a:r>
              <a:rPr lang="tr-TR" sz="2400" dirty="0">
                <a:solidFill>
                  <a:srgbClr val="000000"/>
                </a:solidFill>
                <a:latin typeface="Times New Roman" panose="02020603050405020304" pitchFamily="18" charset="0"/>
                <a:ea typeface="Calibri" panose="020F0502020204030204" pitchFamily="34" charset="0"/>
              </a:rPr>
              <a:t> ve kalsiyum </a:t>
            </a:r>
            <a:r>
              <a:rPr lang="tr-TR" sz="2400" dirty="0" err="1">
                <a:solidFill>
                  <a:srgbClr val="000000"/>
                </a:solidFill>
                <a:latin typeface="Times New Roman" panose="02020603050405020304" pitchFamily="18" charset="0"/>
                <a:ea typeface="Calibri" panose="020F0502020204030204" pitchFamily="34" charset="0"/>
              </a:rPr>
              <a:t>kazeinattır</a:t>
            </a:r>
            <a:r>
              <a:rPr lang="tr-TR" sz="2400" dirty="0">
                <a:solidFill>
                  <a:srgbClr val="000000"/>
                </a:solidFill>
                <a:latin typeface="Times New Roman" panose="02020603050405020304" pitchFamily="18" charset="0"/>
                <a:ea typeface="Calibri" panose="020F0502020204030204" pitchFamily="34" charset="0"/>
              </a:rPr>
              <a:t>. Bunu dışında soya, yer fıstığı ve hububat proteinlerinden de yararlanılmaktadır. Bitkisel protein kaynakları, kükürtlü amino asit içeriği yönünden yetersiz oldukları ve katıldıkları ürünlerde yabancı bir tat oluşturdukları için fazla tercih edilmemektedir.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3.1.3. Karbonhidratlar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Sakaroz, laktoz, mısır şurubu veya diğer karbonhidratlardan yararlanılabilmektedir.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3.1.4. </a:t>
            </a:r>
            <a:r>
              <a:rPr lang="tr-TR" sz="2400" b="1" dirty="0" err="1">
                <a:solidFill>
                  <a:srgbClr val="000000"/>
                </a:solidFill>
                <a:latin typeface="Times New Roman" panose="02020603050405020304" pitchFamily="18" charset="0"/>
                <a:ea typeface="Calibri" panose="020F0502020204030204" pitchFamily="34" charset="0"/>
              </a:rPr>
              <a:t>Stabilizerler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Stabilizerler</a:t>
            </a:r>
            <a:r>
              <a:rPr lang="tr-TR" sz="2400" dirty="0">
                <a:solidFill>
                  <a:srgbClr val="000000"/>
                </a:solidFill>
                <a:latin typeface="Times New Roman" panose="02020603050405020304" pitchFamily="18" charset="0"/>
                <a:ea typeface="Calibri" panose="020F0502020204030204" pitchFamily="34" charset="0"/>
              </a:rPr>
              <a:t> su ve yağdan oluşan iki fazın emülsiyon durumunun korunmasında rol oynarlar. Özellikle az yağlı sürülebilir yağ ürünlerinde önemli bir işlev görürler. </a:t>
            </a:r>
            <a:r>
              <a:rPr lang="tr-TR" sz="2400" dirty="0" err="1">
                <a:solidFill>
                  <a:srgbClr val="000000"/>
                </a:solidFill>
                <a:latin typeface="Times New Roman" panose="02020603050405020304" pitchFamily="18" charset="0"/>
                <a:ea typeface="Calibri" panose="020F0502020204030204" pitchFamily="34" charset="0"/>
              </a:rPr>
              <a:t>Stabilizer</a:t>
            </a:r>
            <a:r>
              <a:rPr lang="tr-TR" sz="2400" dirty="0">
                <a:solidFill>
                  <a:srgbClr val="000000"/>
                </a:solidFill>
                <a:latin typeface="Times New Roman" panose="02020603050405020304" pitchFamily="18" charset="0"/>
                <a:ea typeface="Calibri" panose="020F0502020204030204" pitchFamily="34" charset="0"/>
              </a:rPr>
              <a:t> olarak jelatin, keçiboynuzu sakızı, nişasta veya deniz yosunu </a:t>
            </a:r>
            <a:r>
              <a:rPr lang="tr-TR" sz="2400" dirty="0" err="1">
                <a:solidFill>
                  <a:srgbClr val="000000"/>
                </a:solidFill>
                <a:latin typeface="Times New Roman" panose="02020603050405020304" pitchFamily="18" charset="0"/>
                <a:ea typeface="Calibri" panose="020F0502020204030204" pitchFamily="34" charset="0"/>
              </a:rPr>
              <a:t>ekstraktları</a:t>
            </a:r>
            <a:r>
              <a:rPr lang="tr-TR" sz="2400" dirty="0">
                <a:solidFill>
                  <a:srgbClr val="000000"/>
                </a:solidFill>
                <a:latin typeface="Times New Roman" panose="02020603050405020304" pitchFamily="18" charset="0"/>
                <a:ea typeface="Calibri" panose="020F0502020204030204" pitchFamily="34" charset="0"/>
              </a:rPr>
              <a:t> kullanılabilir. </a:t>
            </a:r>
            <a:r>
              <a:rPr lang="tr-TR" sz="2400" dirty="0" err="1">
                <a:solidFill>
                  <a:srgbClr val="000000"/>
                </a:solidFill>
                <a:latin typeface="Times New Roman" panose="02020603050405020304" pitchFamily="18" charset="0"/>
                <a:ea typeface="Calibri" panose="020F0502020204030204" pitchFamily="34" charset="0"/>
              </a:rPr>
              <a:t>Stabilizerlerin</a:t>
            </a:r>
            <a:r>
              <a:rPr lang="tr-TR" sz="2400" dirty="0">
                <a:solidFill>
                  <a:srgbClr val="000000"/>
                </a:solidFill>
                <a:latin typeface="Times New Roman" panose="02020603050405020304" pitchFamily="18" charset="0"/>
                <a:ea typeface="Calibri" panose="020F0502020204030204" pitchFamily="34" charset="0"/>
              </a:rPr>
              <a:t> kullanım oranı ortalama %0,2-0,3 arasında değişmektedir.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3.1.5. </a:t>
            </a:r>
            <a:r>
              <a:rPr lang="tr-TR" sz="2400" b="1" dirty="0" err="1">
                <a:solidFill>
                  <a:srgbClr val="000000"/>
                </a:solidFill>
                <a:latin typeface="Times New Roman" panose="02020603050405020304" pitchFamily="18" charset="0"/>
                <a:ea typeface="Calibri" panose="020F0502020204030204" pitchFamily="34" charset="0"/>
              </a:rPr>
              <a:t>Emülsifiyerler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r>
              <a:rPr lang="tr-TR" sz="2400" dirty="0" err="1">
                <a:solidFill>
                  <a:srgbClr val="000000"/>
                </a:solidFill>
                <a:latin typeface="Times New Roman" panose="02020603050405020304" pitchFamily="18" charset="0"/>
                <a:ea typeface="Calibri" panose="020F0502020204030204" pitchFamily="34" charset="0"/>
              </a:rPr>
              <a:t>Emülsifiyerler</a:t>
            </a:r>
            <a:r>
              <a:rPr lang="tr-TR" sz="2400" dirty="0">
                <a:solidFill>
                  <a:srgbClr val="000000"/>
                </a:solidFill>
                <a:latin typeface="Times New Roman" panose="02020603050405020304" pitchFamily="18" charset="0"/>
                <a:ea typeface="Calibri" panose="020F0502020204030204" pitchFamily="34" charset="0"/>
              </a:rPr>
              <a:t> çoğunlukla su/yağ ara yüzeyinde stabil halde ince bir film katmanı oluşmasını sağlarlar. En fazla tercih edilen </a:t>
            </a:r>
            <a:r>
              <a:rPr lang="tr-TR" sz="2400" dirty="0" err="1">
                <a:solidFill>
                  <a:srgbClr val="000000"/>
                </a:solidFill>
                <a:latin typeface="Times New Roman" panose="02020603050405020304" pitchFamily="18" charset="0"/>
                <a:ea typeface="Calibri" panose="020F0502020204030204" pitchFamily="34" charset="0"/>
              </a:rPr>
              <a:t>emülsifiyerler</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monogliseridlerdir</a:t>
            </a:r>
            <a:r>
              <a:rPr lang="tr-TR" sz="2400" dirty="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916434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55000" lnSpcReduction="2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3.1.6. Stabilize Edici Tuzlar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Bunlar kahve beyazlatıcılarda köpüklenmeyi engellemek, peynirlerde de stabilizasyonu sağlamak ya da ortamın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değerini ayarlamak amacıyla kullanılmaktadır. Kalsiyum ve magnezyum tuzları köpüklenmeyi önlerken, sodyum </a:t>
            </a:r>
            <a:r>
              <a:rPr lang="tr-TR" sz="2400" dirty="0" err="1">
                <a:solidFill>
                  <a:srgbClr val="000000"/>
                </a:solidFill>
                <a:latin typeface="Times New Roman" panose="02020603050405020304" pitchFamily="18" charset="0"/>
                <a:ea typeface="Calibri" panose="020F0502020204030204" pitchFamily="34" charset="0"/>
              </a:rPr>
              <a:t>sitrat</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disodyum</a:t>
            </a:r>
            <a:r>
              <a:rPr lang="tr-TR" sz="2400" dirty="0">
                <a:solidFill>
                  <a:srgbClr val="000000"/>
                </a:solidFill>
                <a:latin typeface="Times New Roman" panose="02020603050405020304" pitchFamily="18" charset="0"/>
                <a:ea typeface="Calibri" panose="020F0502020204030204" pitchFamily="34" charset="0"/>
              </a:rPr>
              <a:t> fosfat köpük oluşumunu teşvik etmektedir.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3.1.7. Renk Maddeleri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Renk maddelerinin kullanım nedenleri aşağıdaki gibi sıralanabilir: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Ürünün orijinal görünümünü sağlamak,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Orijinal üründeki doğal rengi daha belirgin hale getirmek,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Gıdalara daha çekici bir görünüm kazandırmak,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Gıdayı tanıtıcı özelliğin korunmasını yardımcı olmak.</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Peynirlerde ve sürülebilir yağlarda kullanımına izin verilen başlıca renk maddeleri </a:t>
            </a:r>
            <a:r>
              <a:rPr lang="tr-TR" sz="2400" dirty="0" err="1">
                <a:solidFill>
                  <a:srgbClr val="000000"/>
                </a:solidFill>
                <a:latin typeface="Times New Roman" panose="02020603050405020304" pitchFamily="18" charset="0"/>
                <a:ea typeface="Calibri" panose="020F0502020204030204" pitchFamily="34" charset="0"/>
              </a:rPr>
              <a:t>karotenoidlerdir</a:t>
            </a:r>
            <a:r>
              <a:rPr lang="tr-TR" sz="2400" dirty="0">
                <a:solidFill>
                  <a:srgbClr val="000000"/>
                </a:solidFill>
                <a:latin typeface="Times New Roman" panose="02020603050405020304" pitchFamily="18" charset="0"/>
                <a:ea typeface="Calibri" panose="020F0502020204030204" pitchFamily="34" charset="0"/>
              </a:rPr>
              <a:t>. Bunlar yağda çözünen </a:t>
            </a:r>
            <a:r>
              <a:rPr lang="tr-TR" sz="2400" dirty="0" err="1">
                <a:solidFill>
                  <a:srgbClr val="000000"/>
                </a:solidFill>
                <a:latin typeface="Times New Roman" panose="02020603050405020304" pitchFamily="18" charset="0"/>
                <a:ea typeface="Calibri" panose="020F0502020204030204" pitchFamily="34" charset="0"/>
              </a:rPr>
              <a:t>alfatik</a:t>
            </a:r>
            <a:r>
              <a:rPr lang="tr-TR" sz="2400" dirty="0">
                <a:solidFill>
                  <a:srgbClr val="000000"/>
                </a:solidFill>
                <a:latin typeface="Times New Roman" panose="02020603050405020304" pitchFamily="18" charset="0"/>
                <a:ea typeface="Calibri" panose="020F0502020204030204" pitchFamily="34" charset="0"/>
              </a:rPr>
              <a:t> veya </a:t>
            </a:r>
            <a:r>
              <a:rPr lang="tr-TR" sz="2400" dirty="0" err="1">
                <a:solidFill>
                  <a:srgbClr val="000000"/>
                </a:solidFill>
                <a:latin typeface="Times New Roman" panose="02020603050405020304" pitchFamily="18" charset="0"/>
                <a:ea typeface="Calibri" panose="020F0502020204030204" pitchFamily="34" charset="0"/>
              </a:rPr>
              <a:t>alfalitik</a:t>
            </a:r>
            <a:r>
              <a:rPr lang="tr-TR" sz="2400" dirty="0">
                <a:solidFill>
                  <a:srgbClr val="000000"/>
                </a:solidFill>
                <a:latin typeface="Times New Roman" panose="02020603050405020304" pitchFamily="18" charset="0"/>
                <a:ea typeface="Calibri" panose="020F0502020204030204" pitchFamily="34" charset="0"/>
              </a:rPr>
              <a:t> maddelerdir. </a:t>
            </a:r>
            <a:r>
              <a:rPr lang="tr-TR" sz="2400" dirty="0" err="1">
                <a:solidFill>
                  <a:srgbClr val="000000"/>
                </a:solidFill>
                <a:latin typeface="Times New Roman" panose="02020603050405020304" pitchFamily="18" charset="0"/>
                <a:ea typeface="Calibri" panose="020F0502020204030204" pitchFamily="34" charset="0"/>
              </a:rPr>
              <a:t>Karotenoid</a:t>
            </a:r>
            <a:r>
              <a:rPr lang="tr-TR" sz="2400" dirty="0">
                <a:solidFill>
                  <a:srgbClr val="000000"/>
                </a:solidFill>
                <a:latin typeface="Times New Roman" panose="02020603050405020304" pitchFamily="18" charset="0"/>
                <a:ea typeface="Calibri" panose="020F0502020204030204" pitchFamily="34" charset="0"/>
              </a:rPr>
              <a:t> terimi havuca sarı rengi veren </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kelimesinden türetilmiştir. </a:t>
            </a:r>
            <a:r>
              <a:rPr lang="tr-TR" sz="2400" dirty="0" err="1">
                <a:solidFill>
                  <a:srgbClr val="000000"/>
                </a:solidFill>
                <a:latin typeface="Times New Roman" panose="02020603050405020304" pitchFamily="18" charset="0"/>
                <a:ea typeface="Calibri" panose="020F0502020204030204" pitchFamily="34" charset="0"/>
              </a:rPr>
              <a:t>Karotenoidlerden</a:t>
            </a:r>
            <a:r>
              <a:rPr lang="tr-TR" sz="2400" dirty="0">
                <a:solidFill>
                  <a:srgbClr val="000000"/>
                </a:solidFill>
                <a:latin typeface="Times New Roman" panose="02020603050405020304" pitchFamily="18" charset="0"/>
                <a:ea typeface="Calibri" panose="020F0502020204030204" pitchFamily="34" charset="0"/>
              </a:rPr>
              <a:t> β-</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ve β-</a:t>
            </a:r>
            <a:r>
              <a:rPr lang="tr-TR" sz="2400" dirty="0" err="1">
                <a:solidFill>
                  <a:srgbClr val="000000"/>
                </a:solidFill>
                <a:latin typeface="Times New Roman" panose="02020603050405020304" pitchFamily="18" charset="0"/>
                <a:ea typeface="Calibri" panose="020F0502020204030204" pitchFamily="34" charset="0"/>
              </a:rPr>
              <a:t>apo</a:t>
            </a:r>
            <a:r>
              <a:rPr lang="tr-TR" sz="2400" dirty="0">
                <a:solidFill>
                  <a:srgbClr val="000000"/>
                </a:solidFill>
                <a:latin typeface="Times New Roman" panose="02020603050405020304" pitchFamily="18" charset="0"/>
                <a:ea typeface="Calibri" panose="020F0502020204030204" pitchFamily="34" charset="0"/>
              </a:rPr>
              <a:t>-β-</a:t>
            </a:r>
            <a:r>
              <a:rPr lang="tr-TR" sz="2400" dirty="0" err="1">
                <a:solidFill>
                  <a:srgbClr val="000000"/>
                </a:solidFill>
                <a:latin typeface="Times New Roman" panose="02020603050405020304" pitchFamily="18" charset="0"/>
                <a:ea typeface="Calibri" panose="020F0502020204030204" pitchFamily="34" charset="0"/>
              </a:rPr>
              <a:t>karotenal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apokarotenal</a:t>
            </a:r>
            <a:r>
              <a:rPr lang="tr-TR" sz="2400" dirty="0">
                <a:solidFill>
                  <a:srgbClr val="000000"/>
                </a:solidFill>
                <a:latin typeface="Times New Roman" panose="02020603050405020304" pitchFamily="18" charset="0"/>
                <a:ea typeface="Calibri" panose="020F0502020204030204" pitchFamily="34" charset="0"/>
              </a:rPr>
              <a:t>) doğala özdeş sentetik maddelerdir. Işıktan etkilenir ve depolama sırasında </a:t>
            </a:r>
            <a:r>
              <a:rPr lang="tr-TR" sz="2400" dirty="0" err="1">
                <a:solidFill>
                  <a:srgbClr val="000000"/>
                </a:solidFill>
                <a:latin typeface="Times New Roman" panose="02020603050405020304" pitchFamily="18" charset="0"/>
                <a:ea typeface="Calibri" panose="020F0502020204030204" pitchFamily="34" charset="0"/>
              </a:rPr>
              <a:t>inert</a:t>
            </a:r>
            <a:r>
              <a:rPr lang="tr-TR" sz="2400" dirty="0">
                <a:solidFill>
                  <a:srgbClr val="000000"/>
                </a:solidFill>
                <a:latin typeface="Times New Roman" panose="02020603050405020304" pitchFamily="18" charset="0"/>
                <a:ea typeface="Calibri" panose="020F0502020204030204" pitchFamily="34" charset="0"/>
              </a:rPr>
              <a:t> gaz yokluğunda, okside olurlar. Doğal halde iken </a:t>
            </a:r>
            <a:r>
              <a:rPr lang="tr-TR" sz="2400" dirty="0" err="1">
                <a:solidFill>
                  <a:srgbClr val="000000"/>
                </a:solidFill>
                <a:latin typeface="Times New Roman" panose="02020603050405020304" pitchFamily="18" charset="0"/>
                <a:ea typeface="Calibri" panose="020F0502020204030204" pitchFamily="34" charset="0"/>
              </a:rPr>
              <a:t>lipidlerde</a:t>
            </a:r>
            <a:r>
              <a:rPr lang="tr-TR" sz="2400" dirty="0">
                <a:solidFill>
                  <a:srgbClr val="000000"/>
                </a:solidFill>
                <a:latin typeface="Times New Roman" panose="02020603050405020304" pitchFamily="18" charset="0"/>
                <a:ea typeface="Calibri" panose="020F0502020204030204" pitchFamily="34" charset="0"/>
              </a:rPr>
              <a:t> ve sulu ortamlarda fazla çözünmezler. Oksijen bulunmayan bir ortamda </a:t>
            </a:r>
            <a:r>
              <a:rPr lang="tr-TR" sz="2400" dirty="0" err="1">
                <a:solidFill>
                  <a:srgbClr val="000000"/>
                </a:solidFill>
                <a:latin typeface="Times New Roman" panose="02020603050405020304" pitchFamily="18" charset="0"/>
                <a:ea typeface="Calibri" panose="020F0502020204030204" pitchFamily="34" charset="0"/>
              </a:rPr>
              <a:t>mikropülverizasyonla</a:t>
            </a:r>
            <a:r>
              <a:rPr lang="tr-TR" sz="2400" dirty="0">
                <a:solidFill>
                  <a:srgbClr val="000000"/>
                </a:solidFill>
                <a:latin typeface="Times New Roman" panose="02020603050405020304" pitchFamily="18" charset="0"/>
                <a:ea typeface="Calibri" panose="020F0502020204030204" pitchFamily="34" charset="0"/>
              </a:rPr>
              <a:t> sıvı yağ içinde </a:t>
            </a:r>
            <a:r>
              <a:rPr lang="tr-TR" sz="2400" dirty="0" err="1">
                <a:solidFill>
                  <a:srgbClr val="000000"/>
                </a:solidFill>
                <a:latin typeface="Times New Roman" panose="02020603050405020304" pitchFamily="18" charset="0"/>
                <a:ea typeface="Calibri" panose="020F0502020204030204" pitchFamily="34" charset="0"/>
              </a:rPr>
              <a:t>dispers</a:t>
            </a:r>
            <a:r>
              <a:rPr lang="tr-TR" sz="2400" dirty="0">
                <a:solidFill>
                  <a:srgbClr val="000000"/>
                </a:solidFill>
                <a:latin typeface="Times New Roman" panose="02020603050405020304" pitchFamily="18" charset="0"/>
                <a:ea typeface="Calibri" panose="020F0502020204030204" pitchFamily="34" charset="0"/>
              </a:rPr>
              <a:t> hale getirilir, daha sonra katı ya da sıvı yağda </a:t>
            </a:r>
            <a:r>
              <a:rPr lang="tr-TR" sz="2400" dirty="0" err="1">
                <a:solidFill>
                  <a:srgbClr val="000000"/>
                </a:solidFill>
                <a:latin typeface="Times New Roman" panose="02020603050405020304" pitchFamily="18" charset="0"/>
                <a:ea typeface="Calibri" panose="020F0502020204030204" pitchFamily="34" charset="0"/>
              </a:rPr>
              <a:t>süspanse</a:t>
            </a:r>
            <a:r>
              <a:rPr lang="tr-TR" sz="2400" dirty="0">
                <a:solidFill>
                  <a:srgbClr val="000000"/>
                </a:solidFill>
                <a:latin typeface="Times New Roman" panose="02020603050405020304" pitchFamily="18" charset="0"/>
                <a:ea typeface="Calibri" panose="020F0502020204030204" pitchFamily="34" charset="0"/>
              </a:rPr>
              <a:t> edilirler. Böylece ısıya ve 2-7 arasındaki </a:t>
            </a:r>
            <a:r>
              <a:rPr lang="tr-TR" sz="2400" dirty="0" err="1">
                <a:solidFill>
                  <a:srgbClr val="000000"/>
                </a:solidFill>
                <a:latin typeface="Times New Roman" panose="02020603050405020304" pitchFamily="18" charset="0"/>
                <a:ea typeface="Calibri" panose="020F0502020204030204" pitchFamily="34" charset="0"/>
              </a:rPr>
              <a:t>pH</a:t>
            </a:r>
            <a:r>
              <a:rPr lang="tr-TR" sz="2400" dirty="0">
                <a:solidFill>
                  <a:srgbClr val="000000"/>
                </a:solidFill>
                <a:latin typeface="Times New Roman" panose="02020603050405020304" pitchFamily="18" charset="0"/>
                <a:ea typeface="Calibri" panose="020F0502020204030204" pitchFamily="34" charset="0"/>
              </a:rPr>
              <a:t> değişimlerine karşı dayanıklı hale gelir, </a:t>
            </a:r>
            <a:r>
              <a:rPr lang="tr-TR" sz="2400" dirty="0" err="1">
                <a:solidFill>
                  <a:srgbClr val="000000"/>
                </a:solidFill>
                <a:latin typeface="Times New Roman" panose="02020603050405020304" pitchFamily="18" charset="0"/>
                <a:ea typeface="Calibri" panose="020F0502020204030204" pitchFamily="34" charset="0"/>
              </a:rPr>
              <a:t>askorbik</a:t>
            </a:r>
            <a:r>
              <a:rPr lang="tr-TR" sz="2400" dirty="0">
                <a:solidFill>
                  <a:srgbClr val="000000"/>
                </a:solidFill>
                <a:latin typeface="Times New Roman" panose="02020603050405020304" pitchFamily="18" charset="0"/>
                <a:ea typeface="Calibri" panose="020F0502020204030204" pitchFamily="34" charset="0"/>
              </a:rPr>
              <a:t> asit gibi indirgen maddelerden etkilenmezler.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β-</a:t>
            </a:r>
            <a:r>
              <a:rPr lang="tr-TR" sz="2400" dirty="0" err="1">
                <a:solidFill>
                  <a:srgbClr val="000000"/>
                </a:solidFill>
                <a:latin typeface="Times New Roman" panose="02020603050405020304" pitchFamily="18" charset="0"/>
                <a:ea typeface="Calibri" panose="020F0502020204030204" pitchFamily="34" charset="0"/>
              </a:rPr>
              <a:t>karoten</a:t>
            </a:r>
            <a:r>
              <a:rPr lang="tr-TR" sz="2400" dirty="0">
                <a:solidFill>
                  <a:srgbClr val="000000"/>
                </a:solidFill>
                <a:latin typeface="Times New Roman" panose="02020603050405020304" pitchFamily="18" charset="0"/>
                <a:ea typeface="Calibri" panose="020F0502020204030204" pitchFamily="34" charset="0"/>
              </a:rPr>
              <a:t> margarine renk vermek amacıyla kullanılan ilk </a:t>
            </a:r>
            <a:r>
              <a:rPr lang="tr-TR" sz="2400" dirty="0" err="1">
                <a:solidFill>
                  <a:srgbClr val="000000"/>
                </a:solidFill>
                <a:latin typeface="Times New Roman" panose="02020603050405020304" pitchFamily="18" charset="0"/>
                <a:ea typeface="Calibri" panose="020F0502020204030204" pitchFamily="34" charset="0"/>
              </a:rPr>
              <a:t>karotenoid</a:t>
            </a:r>
            <a:r>
              <a:rPr lang="tr-TR" sz="2400" dirty="0">
                <a:solidFill>
                  <a:srgbClr val="000000"/>
                </a:solidFill>
                <a:latin typeface="Times New Roman" panose="02020603050405020304" pitchFamily="18" charset="0"/>
                <a:ea typeface="Calibri" panose="020F0502020204030204" pitchFamily="34" charset="0"/>
              </a:rPr>
              <a:t> olup halen dünya çapında kullanımı devam etmektedir. Katıldığı gıdalarda </a:t>
            </a:r>
            <a:r>
              <a:rPr lang="tr-TR" sz="2400" dirty="0" err="1">
                <a:solidFill>
                  <a:srgbClr val="000000"/>
                </a:solidFill>
                <a:latin typeface="Times New Roman" panose="02020603050405020304" pitchFamily="18" charset="0"/>
                <a:ea typeface="Calibri" panose="020F0502020204030204" pitchFamily="34" charset="0"/>
              </a:rPr>
              <a:t>provitamin</a:t>
            </a:r>
            <a:r>
              <a:rPr lang="tr-TR" sz="2400" dirty="0">
                <a:solidFill>
                  <a:srgbClr val="000000"/>
                </a:solidFill>
                <a:latin typeface="Times New Roman" panose="02020603050405020304" pitchFamily="18" charset="0"/>
                <a:ea typeface="Calibri" panose="020F0502020204030204" pitchFamily="34" charset="0"/>
              </a:rPr>
              <a:t> A aktivitesini artırır. Sürülebilir yağlara açık sarıdan portakal rengine kadar değişen bir renk verir. İstenen renk yoğunluğuna bağlı olarak değişmek üzere, kahvaltılık yağlara 6,6-7,7 mg/kg düzeyinde katılır.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Apokarotenal</a:t>
            </a:r>
            <a:r>
              <a:rPr lang="tr-TR" sz="2400" dirty="0">
                <a:solidFill>
                  <a:srgbClr val="000000"/>
                </a:solidFill>
                <a:latin typeface="Times New Roman" panose="02020603050405020304" pitchFamily="18" charset="0"/>
                <a:ea typeface="Calibri" panose="020F0502020204030204" pitchFamily="34" charset="0"/>
              </a:rPr>
              <a:t> ise, gıdalarda açık portakaldan koyu portakala kadar değişen bir renk oluşturur. β-</a:t>
            </a:r>
            <a:r>
              <a:rPr lang="tr-TR" sz="2400" dirty="0" err="1">
                <a:solidFill>
                  <a:srgbClr val="000000"/>
                </a:solidFill>
                <a:latin typeface="Times New Roman" panose="02020603050405020304" pitchFamily="18" charset="0"/>
                <a:ea typeface="Calibri" panose="020F0502020204030204" pitchFamily="34" charset="0"/>
              </a:rPr>
              <a:t>karotene</a:t>
            </a:r>
            <a:r>
              <a:rPr lang="tr-TR" sz="2400" dirty="0">
                <a:solidFill>
                  <a:srgbClr val="000000"/>
                </a:solidFill>
                <a:latin typeface="Times New Roman" panose="02020603050405020304" pitchFamily="18" charset="0"/>
                <a:ea typeface="Calibri" panose="020F0502020204030204" pitchFamily="34" charset="0"/>
              </a:rPr>
              <a:t> göre daha az </a:t>
            </a:r>
            <a:r>
              <a:rPr lang="tr-TR" sz="2400" dirty="0" err="1">
                <a:solidFill>
                  <a:srgbClr val="000000"/>
                </a:solidFill>
                <a:latin typeface="Times New Roman" panose="02020603050405020304" pitchFamily="18" charset="0"/>
                <a:ea typeface="Calibri" panose="020F0502020204030204" pitchFamily="34" charset="0"/>
              </a:rPr>
              <a:t>provitamin</a:t>
            </a:r>
            <a:r>
              <a:rPr lang="tr-TR" sz="2400" dirty="0">
                <a:solidFill>
                  <a:srgbClr val="000000"/>
                </a:solidFill>
                <a:latin typeface="Times New Roman" panose="02020603050405020304" pitchFamily="18" charset="0"/>
                <a:ea typeface="Calibri" panose="020F0502020204030204" pitchFamily="34" charset="0"/>
              </a:rPr>
              <a:t> A aktivesi sağlar. Renklendirme gücü fazla olduğundan sürülebilir yağlarda nadiren kullanılmaktadır. Eritme peynirlerinde ve koyu renkli mayonezlerde </a:t>
            </a:r>
            <a:r>
              <a:rPr lang="tr-TR" sz="2400">
                <a:solidFill>
                  <a:srgbClr val="000000"/>
                </a:solidFill>
                <a:latin typeface="Times New Roman" panose="02020603050405020304" pitchFamily="18" charset="0"/>
                <a:ea typeface="Calibri" panose="020F0502020204030204" pitchFamily="34" charset="0"/>
              </a:rPr>
              <a:t>kullanılmaktadır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36666859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10000"/>
          </a:bodyPr>
          <a:lstStyle/>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3.1.8. Aroma Sağlayan ve Aromayı Güçlendiren Maddeler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Aroma sağlayan maddeler fiziksel veya kimyasal yollarla elde edilen ve yağ asitleri, aldehitler, ketonlar ve alkoller gibi maddelerden ibaret olan kimyasal bileşiklerdir. L-</a:t>
            </a:r>
            <a:r>
              <a:rPr lang="tr-TR" sz="2400" dirty="0" err="1">
                <a:solidFill>
                  <a:srgbClr val="000000"/>
                </a:solidFill>
                <a:latin typeface="Times New Roman" panose="02020603050405020304" pitchFamily="18" charset="0"/>
                <a:ea typeface="Calibri" panose="020F0502020204030204" pitchFamily="34" charset="0"/>
              </a:rPr>
              <a:t>glutamat</a:t>
            </a:r>
            <a:r>
              <a:rPr lang="tr-TR" sz="2400" dirty="0">
                <a:solidFill>
                  <a:srgbClr val="000000"/>
                </a:solidFill>
                <a:latin typeface="Times New Roman" panose="02020603050405020304" pitchFamily="18" charset="0"/>
                <a:ea typeface="Calibri" panose="020F0502020204030204" pitchFamily="34" charset="0"/>
              </a:rPr>
              <a:t> amino asidi ve bunun sodyum tuzu (</a:t>
            </a:r>
            <a:r>
              <a:rPr lang="tr-TR" sz="2400" dirty="0" err="1">
                <a:solidFill>
                  <a:srgbClr val="000000"/>
                </a:solidFill>
                <a:latin typeface="Times New Roman" panose="02020603050405020304" pitchFamily="18" charset="0"/>
                <a:ea typeface="Calibri" panose="020F0502020204030204" pitchFamily="34" charset="0"/>
              </a:rPr>
              <a:t>monosodyumglutamat</a:t>
            </a:r>
            <a:r>
              <a:rPr lang="tr-TR" sz="2400" dirty="0">
                <a:solidFill>
                  <a:srgbClr val="000000"/>
                </a:solidFill>
                <a:latin typeface="Times New Roman" panose="02020603050405020304" pitchFamily="18" charset="0"/>
                <a:ea typeface="Calibri" panose="020F0502020204030204" pitchFamily="34" charset="0"/>
              </a:rPr>
              <a:t>) ise aroma güçlendirici olarak değişik gıdalarda geniş ölçüde kullanılmaktadır.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3.1.9. Tatlandırıcılar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Kalori sağlamayan, fakat tatlandırma gücü yüksek olan bu maddeler daha ziyade şekersiz sütlü ve meyve suyu esaslı içeceklere ya da düşük enerji veren içeceklere katılmaktadır.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b="1" dirty="0">
                <a:solidFill>
                  <a:srgbClr val="000000"/>
                </a:solidFill>
                <a:latin typeface="Times New Roman" panose="02020603050405020304" pitchFamily="18" charset="0"/>
                <a:ea typeface="Calibri" panose="020F0502020204030204" pitchFamily="34" charset="0"/>
              </a:rPr>
              <a:t>3.1.10. Antioksidanlar ve Antioksidan </a:t>
            </a:r>
            <a:r>
              <a:rPr lang="tr-TR" sz="2400" b="1" dirty="0" err="1">
                <a:solidFill>
                  <a:srgbClr val="000000"/>
                </a:solidFill>
                <a:latin typeface="Times New Roman" panose="02020603050405020304" pitchFamily="18" charset="0"/>
                <a:ea typeface="Calibri" panose="020F0502020204030204" pitchFamily="34" charset="0"/>
              </a:rPr>
              <a:t>Sinerjistleri</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Antioksidanlar, lipitleri </a:t>
            </a:r>
            <a:r>
              <a:rPr lang="tr-TR" sz="2400" dirty="0" err="1">
                <a:solidFill>
                  <a:srgbClr val="000000"/>
                </a:solidFill>
                <a:latin typeface="Times New Roman" panose="02020603050405020304" pitchFamily="18" charset="0"/>
                <a:ea typeface="Calibri" panose="020F0502020204030204" pitchFamily="34" charset="0"/>
              </a:rPr>
              <a:t>oksidatif</a:t>
            </a:r>
            <a:r>
              <a:rPr lang="tr-TR" sz="2400" dirty="0">
                <a:solidFill>
                  <a:srgbClr val="000000"/>
                </a:solidFill>
                <a:latin typeface="Times New Roman" panose="02020603050405020304" pitchFamily="18" charset="0"/>
                <a:ea typeface="Calibri" panose="020F0502020204030204" pitchFamily="34" charset="0"/>
              </a:rPr>
              <a:t> bozulmalara karşı korumak amacıyla kullanılan maddelerdir. Gıdalarda bulunan </a:t>
            </a:r>
            <a:r>
              <a:rPr lang="tr-TR" sz="2400" dirty="0" err="1">
                <a:solidFill>
                  <a:srgbClr val="000000"/>
                </a:solidFill>
                <a:latin typeface="Times New Roman" panose="02020603050405020304" pitchFamily="18" charset="0"/>
                <a:ea typeface="Calibri" panose="020F0502020204030204" pitchFamily="34" charset="0"/>
              </a:rPr>
              <a:t>lipidlerin</a:t>
            </a:r>
            <a:r>
              <a:rPr lang="tr-TR" sz="2400" dirty="0">
                <a:solidFill>
                  <a:srgbClr val="000000"/>
                </a:solidFill>
                <a:latin typeface="Times New Roman" panose="02020603050405020304" pitchFamily="18" charset="0"/>
                <a:ea typeface="Calibri" panose="020F0502020204030204" pitchFamily="34" charset="0"/>
              </a:rPr>
              <a:t> çevre sıcaklığında ya da çevre sıcaklığına yakın derecelerde </a:t>
            </a:r>
            <a:r>
              <a:rPr lang="tr-TR" sz="2400" dirty="0" err="1">
                <a:solidFill>
                  <a:srgbClr val="000000"/>
                </a:solidFill>
                <a:latin typeface="Times New Roman" panose="02020603050405020304" pitchFamily="18" charset="0"/>
                <a:ea typeface="Calibri" panose="020F0502020204030204" pitchFamily="34" charset="0"/>
              </a:rPr>
              <a:t>oksidatif</a:t>
            </a:r>
            <a:r>
              <a:rPr lang="tr-TR" sz="2400" dirty="0">
                <a:solidFill>
                  <a:srgbClr val="000000"/>
                </a:solidFill>
                <a:latin typeface="Times New Roman" panose="02020603050405020304" pitchFamily="18" charset="0"/>
                <a:ea typeface="Calibri" panose="020F0502020204030204" pitchFamily="34" charset="0"/>
              </a:rPr>
              <a:t> reaksiyonlara uğraması </a:t>
            </a:r>
            <a:r>
              <a:rPr lang="tr-TR" sz="2400" dirty="0" err="1">
                <a:solidFill>
                  <a:srgbClr val="000000"/>
                </a:solidFill>
                <a:latin typeface="Times New Roman" panose="02020603050405020304" pitchFamily="18" charset="0"/>
                <a:ea typeface="Calibri" panose="020F0502020204030204" pitchFamily="34" charset="0"/>
              </a:rPr>
              <a:t>otooksidasyon</a:t>
            </a:r>
            <a:r>
              <a:rPr lang="tr-TR" sz="2400" dirty="0">
                <a:solidFill>
                  <a:srgbClr val="000000"/>
                </a:solidFill>
                <a:latin typeface="Times New Roman" panose="02020603050405020304" pitchFamily="18" charset="0"/>
                <a:ea typeface="Calibri" panose="020F0502020204030204" pitchFamily="34" charset="0"/>
              </a:rPr>
              <a:t> olarak tanımlanır. Bu bozulmada metaller katalizör olarak görev yapar, peroksitlerin uçucu ve uçucu olmayan bileşiklere parçalanmasını hızlandırırlar. Metallerin çoğu yağların </a:t>
            </a:r>
            <a:r>
              <a:rPr lang="tr-TR" sz="2400" dirty="0" err="1">
                <a:solidFill>
                  <a:srgbClr val="000000"/>
                </a:solidFill>
                <a:latin typeface="Times New Roman" panose="02020603050405020304" pitchFamily="18" charset="0"/>
                <a:ea typeface="Calibri" panose="020F0502020204030204" pitchFamily="34" charset="0"/>
              </a:rPr>
              <a:t>rafinasyonu</a:t>
            </a:r>
            <a:r>
              <a:rPr lang="tr-TR" sz="2400" dirty="0">
                <a:solidFill>
                  <a:srgbClr val="000000"/>
                </a:solidFill>
                <a:latin typeface="Times New Roman" panose="02020603050405020304" pitchFamily="18" charset="0"/>
                <a:ea typeface="Calibri" panose="020F0502020204030204" pitchFamily="34" charset="0"/>
              </a:rPr>
              <a:t> sırasında uzaklaştırılmakla birlikte, katı ve sıvı yağlarda 0,02-0,2 </a:t>
            </a:r>
            <a:r>
              <a:rPr lang="tr-TR" sz="2400" dirty="0" err="1">
                <a:solidFill>
                  <a:srgbClr val="000000"/>
                </a:solidFill>
                <a:latin typeface="Times New Roman" panose="02020603050405020304" pitchFamily="18" charset="0"/>
                <a:ea typeface="Calibri" panose="020F0502020204030204" pitchFamily="34" charset="0"/>
              </a:rPr>
              <a:t>ppm</a:t>
            </a:r>
            <a:r>
              <a:rPr lang="tr-TR" sz="2400" dirty="0">
                <a:solidFill>
                  <a:srgbClr val="000000"/>
                </a:solidFill>
                <a:latin typeface="Times New Roman" panose="02020603050405020304" pitchFamily="18" charset="0"/>
                <a:ea typeface="Calibri" panose="020F0502020204030204" pitchFamily="34" charset="0"/>
              </a:rPr>
              <a:t> arasında değişen miktarda ağır metaller </a:t>
            </a:r>
            <a:r>
              <a:rPr lang="tr-TR" sz="2400">
                <a:solidFill>
                  <a:srgbClr val="000000"/>
                </a:solidFill>
                <a:latin typeface="Times New Roman" panose="02020603050405020304" pitchFamily="18" charset="0"/>
                <a:ea typeface="Calibri" panose="020F0502020204030204" pitchFamily="34" charset="0"/>
              </a:rPr>
              <a:t>bulunur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30396404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Antioksidanlar, katıldıkları yağlarda </a:t>
            </a:r>
            <a:r>
              <a:rPr lang="tr-TR" sz="2400" dirty="0" err="1">
                <a:solidFill>
                  <a:srgbClr val="000000"/>
                </a:solidFill>
                <a:latin typeface="Times New Roman" panose="02020603050405020304" pitchFamily="18" charset="0"/>
                <a:ea typeface="Calibri" panose="020F0502020204030204" pitchFamily="34" charset="0"/>
              </a:rPr>
              <a:t>oksidasyon</a:t>
            </a:r>
            <a:r>
              <a:rPr lang="tr-TR" sz="2400" dirty="0">
                <a:solidFill>
                  <a:srgbClr val="000000"/>
                </a:solidFill>
                <a:latin typeface="Times New Roman" panose="02020603050405020304" pitchFamily="18" charset="0"/>
                <a:ea typeface="Calibri" panose="020F0502020204030204" pitchFamily="34" charset="0"/>
              </a:rPr>
              <a:t> hızını yavaşlatırlar. </a:t>
            </a:r>
            <a:r>
              <a:rPr lang="tr-TR" sz="2400" dirty="0" err="1">
                <a:solidFill>
                  <a:srgbClr val="000000"/>
                </a:solidFill>
                <a:latin typeface="Times New Roman" panose="02020603050405020304" pitchFamily="18" charset="0"/>
                <a:ea typeface="Calibri" panose="020F0502020204030204" pitchFamily="34" charset="0"/>
              </a:rPr>
              <a:t>Hidroperoksitlerinserbest</a:t>
            </a:r>
            <a:r>
              <a:rPr lang="tr-TR" sz="2400" dirty="0">
                <a:solidFill>
                  <a:srgbClr val="000000"/>
                </a:solidFill>
                <a:latin typeface="Times New Roman" panose="02020603050405020304" pitchFamily="18" charset="0"/>
                <a:ea typeface="Calibri" panose="020F0502020204030204" pitchFamily="34" charset="0"/>
              </a:rPr>
              <a:t> radikallere parçalanmasını önleyebilen veya serbest radikallerle reaksiyona girerek reaksiyon zincirlerinin sona ermesini hızlandırabilen antioksidanlar en etkili antioksidanlar olarak kabul edilmektedir. Antioksidanlar içinde doğada en yaygın dağılım gösterenler </a:t>
            </a:r>
            <a:r>
              <a:rPr lang="tr-TR" sz="2400" dirty="0" err="1">
                <a:solidFill>
                  <a:srgbClr val="000000"/>
                </a:solidFill>
                <a:latin typeface="Times New Roman" panose="02020603050405020304" pitchFamily="18" charset="0"/>
                <a:ea typeface="Calibri" panose="020F0502020204030204" pitchFamily="34" charset="0"/>
              </a:rPr>
              <a:t>tokoferollerdir</a:t>
            </a:r>
            <a:r>
              <a:rPr lang="tr-TR" sz="2400" dirty="0">
                <a:solidFill>
                  <a:srgbClr val="000000"/>
                </a:solidFill>
                <a:latin typeface="Times New Roman" panose="02020603050405020304" pitchFamily="18" charset="0"/>
                <a:ea typeface="Calibri" panose="020F0502020204030204" pitchFamily="34" charset="0"/>
              </a:rPr>
              <a:t>. Bunlar alfa, beta gama, delta, </a:t>
            </a:r>
            <a:r>
              <a:rPr lang="tr-TR" sz="2400" dirty="0" err="1">
                <a:solidFill>
                  <a:srgbClr val="000000"/>
                </a:solidFill>
                <a:latin typeface="Times New Roman" panose="02020603050405020304" pitchFamily="18" charset="0"/>
                <a:ea typeface="Calibri" panose="020F0502020204030204" pitchFamily="34" charset="0"/>
              </a:rPr>
              <a:t>apsilon</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zeta</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eta</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tokoferollerden</a:t>
            </a:r>
            <a:r>
              <a:rPr lang="tr-TR" sz="2400" dirty="0">
                <a:solidFill>
                  <a:srgbClr val="000000"/>
                </a:solidFill>
                <a:latin typeface="Times New Roman" panose="02020603050405020304" pitchFamily="18" charset="0"/>
                <a:ea typeface="Calibri" panose="020F0502020204030204" pitchFamily="34" charset="0"/>
              </a:rPr>
              <a:t> oluşmaktadır. </a:t>
            </a:r>
            <a:r>
              <a:rPr lang="tr-TR" sz="2400" dirty="0" err="1">
                <a:solidFill>
                  <a:srgbClr val="000000"/>
                </a:solidFill>
                <a:latin typeface="Times New Roman" panose="02020603050405020304" pitchFamily="18" charset="0"/>
                <a:ea typeface="Calibri" panose="020F0502020204030204" pitchFamily="34" charset="0"/>
              </a:rPr>
              <a:t>Tokoferoller</a:t>
            </a:r>
            <a:r>
              <a:rPr lang="tr-TR" sz="2400" dirty="0">
                <a:solidFill>
                  <a:srgbClr val="000000"/>
                </a:solidFill>
                <a:latin typeface="Times New Roman" panose="02020603050405020304" pitchFamily="18" charset="0"/>
                <a:ea typeface="Calibri" panose="020F0502020204030204" pitchFamily="34" charset="0"/>
              </a:rPr>
              <a:t> aynı zamanda </a:t>
            </a:r>
            <a:r>
              <a:rPr lang="tr-TR" sz="2400" dirty="0" err="1">
                <a:solidFill>
                  <a:srgbClr val="000000"/>
                </a:solidFill>
                <a:latin typeface="Times New Roman" panose="02020603050405020304" pitchFamily="18" charset="0"/>
                <a:ea typeface="Calibri" panose="020F0502020204030204" pitchFamily="34" charset="0"/>
              </a:rPr>
              <a:t>provitamin</a:t>
            </a:r>
            <a:r>
              <a:rPr lang="tr-TR" sz="2400" dirty="0">
                <a:solidFill>
                  <a:srgbClr val="000000"/>
                </a:solidFill>
                <a:latin typeface="Times New Roman" panose="02020603050405020304" pitchFamily="18" charset="0"/>
                <a:ea typeface="Calibri" panose="020F0502020204030204" pitchFamily="34" charset="0"/>
              </a:rPr>
              <a:t> E aktivitesine sahiptir. </a:t>
            </a:r>
            <a:r>
              <a:rPr lang="tr-TR" sz="2400" dirty="0" err="1">
                <a:solidFill>
                  <a:srgbClr val="000000"/>
                </a:solidFill>
                <a:latin typeface="Times New Roman" panose="02020603050405020304" pitchFamily="18" charset="0"/>
                <a:ea typeface="Calibri" panose="020F0502020204030204" pitchFamily="34" charset="0"/>
              </a:rPr>
              <a:t>Provitamin</a:t>
            </a:r>
            <a:r>
              <a:rPr lang="tr-TR" sz="2400" dirty="0">
                <a:solidFill>
                  <a:srgbClr val="000000"/>
                </a:solidFill>
                <a:latin typeface="Times New Roman" panose="02020603050405020304" pitchFamily="18" charset="0"/>
                <a:ea typeface="Calibri" panose="020F0502020204030204" pitchFamily="34" charset="0"/>
              </a:rPr>
              <a:t> E aktivitesi </a:t>
            </a:r>
            <a:r>
              <a:rPr lang="tr-TR" sz="2400" dirty="0" err="1">
                <a:solidFill>
                  <a:srgbClr val="000000"/>
                </a:solidFill>
                <a:latin typeface="Times New Roman" panose="02020603050405020304" pitchFamily="18" charset="0"/>
                <a:ea typeface="Calibri" panose="020F0502020204030204" pitchFamily="34" charset="0"/>
              </a:rPr>
              <a:t>etaya</a:t>
            </a:r>
            <a:r>
              <a:rPr lang="tr-TR" sz="2400" dirty="0">
                <a:solidFill>
                  <a:srgbClr val="000000"/>
                </a:solidFill>
                <a:latin typeface="Times New Roman" panose="02020603050405020304" pitchFamily="18" charset="0"/>
                <a:ea typeface="Calibri" panose="020F0502020204030204" pitchFamily="34" charset="0"/>
              </a:rPr>
              <a:t> doğru gittikçe artarken, </a:t>
            </a:r>
            <a:r>
              <a:rPr lang="tr-TR" sz="2400" dirty="0" err="1">
                <a:solidFill>
                  <a:srgbClr val="000000"/>
                </a:solidFill>
                <a:latin typeface="Times New Roman" panose="02020603050405020304" pitchFamily="18" charset="0"/>
                <a:ea typeface="Calibri" panose="020F0502020204030204" pitchFamily="34" charset="0"/>
              </a:rPr>
              <a:t>antioksidatif</a:t>
            </a:r>
            <a:r>
              <a:rPr lang="tr-TR" sz="2400" dirty="0">
                <a:solidFill>
                  <a:srgbClr val="000000"/>
                </a:solidFill>
                <a:latin typeface="Times New Roman" panose="02020603050405020304" pitchFamily="18" charset="0"/>
                <a:ea typeface="Calibri" panose="020F0502020204030204" pitchFamily="34" charset="0"/>
              </a:rPr>
              <a:t> aktivite de alfaya doğru artış gösterir. </a:t>
            </a:r>
            <a:r>
              <a:rPr lang="tr-TR" sz="2400" dirty="0" err="1">
                <a:solidFill>
                  <a:srgbClr val="000000"/>
                </a:solidFill>
                <a:latin typeface="Times New Roman" panose="02020603050405020304" pitchFamily="18" charset="0"/>
                <a:ea typeface="Calibri" panose="020F0502020204030204" pitchFamily="34" charset="0"/>
              </a:rPr>
              <a:t>Tokoferoller</a:t>
            </a:r>
            <a:r>
              <a:rPr lang="tr-TR" sz="2400" dirty="0">
                <a:solidFill>
                  <a:srgbClr val="000000"/>
                </a:solidFill>
                <a:latin typeface="Times New Roman" panose="02020603050405020304" pitchFamily="18" charset="0"/>
                <a:ea typeface="Calibri" panose="020F0502020204030204" pitchFamily="34" charset="0"/>
              </a:rPr>
              <a:t> suda çözünemez. Oksijen giderici maddelerdir ve </a:t>
            </a:r>
            <a:r>
              <a:rPr lang="tr-TR" sz="2400" dirty="0" err="1">
                <a:solidFill>
                  <a:srgbClr val="000000"/>
                </a:solidFill>
                <a:latin typeface="Times New Roman" panose="02020603050405020304" pitchFamily="18" charset="0"/>
                <a:ea typeface="Calibri" panose="020F0502020204030204" pitchFamily="34" charset="0"/>
              </a:rPr>
              <a:t>lipid</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oksidasyonunun</a:t>
            </a:r>
            <a:r>
              <a:rPr lang="tr-TR" sz="2400" dirty="0">
                <a:solidFill>
                  <a:srgbClr val="000000"/>
                </a:solidFill>
                <a:latin typeface="Times New Roman" panose="02020603050405020304" pitchFamily="18" charset="0"/>
                <a:ea typeface="Calibri" panose="020F0502020204030204" pitchFamily="34" charset="0"/>
              </a:rPr>
              <a:t> indüksiyon döneminde giderek yok olurlar. Kullanım dozu artıkça antioksidan etkileri azalır. Hayvansal yağların stabilizasyonunda daha etkili sonuç verirler. Bitkisel yağlarda ise fazla bir etkileri yoktur, çünkü bitkisel yağlar zaten önemli düzeyde </a:t>
            </a:r>
            <a:r>
              <a:rPr lang="tr-TR" sz="2400" dirty="0" err="1">
                <a:solidFill>
                  <a:srgbClr val="000000"/>
                </a:solidFill>
                <a:latin typeface="Times New Roman" panose="02020603050405020304" pitchFamily="18" charset="0"/>
                <a:ea typeface="Calibri" panose="020F0502020204030204" pitchFamily="34" charset="0"/>
              </a:rPr>
              <a:t>tokoferol</a:t>
            </a:r>
            <a:r>
              <a:rPr lang="tr-TR" sz="2400" dirty="0">
                <a:solidFill>
                  <a:srgbClr val="000000"/>
                </a:solidFill>
                <a:latin typeface="Times New Roman" panose="02020603050405020304" pitchFamily="18" charset="0"/>
                <a:ea typeface="Calibri" panose="020F0502020204030204" pitchFamily="34" charset="0"/>
              </a:rPr>
              <a:t> bulundurur. </a:t>
            </a:r>
            <a:r>
              <a:rPr lang="tr-TR" sz="2400" dirty="0" err="1">
                <a:solidFill>
                  <a:srgbClr val="000000"/>
                </a:solidFill>
                <a:latin typeface="Times New Roman" panose="02020603050405020304" pitchFamily="18" charset="0"/>
                <a:ea typeface="Calibri" panose="020F0502020204030204" pitchFamily="34" charset="0"/>
              </a:rPr>
              <a:t>Bütillendirilmiş</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hidroksianisol</a:t>
            </a:r>
            <a:r>
              <a:rPr lang="tr-TR" sz="2400" dirty="0">
                <a:solidFill>
                  <a:srgbClr val="000000"/>
                </a:solidFill>
                <a:latin typeface="Times New Roman" panose="02020603050405020304" pitchFamily="18" charset="0"/>
                <a:ea typeface="Calibri" panose="020F0502020204030204" pitchFamily="34" charset="0"/>
              </a:rPr>
              <a:t> (BHA) ve </a:t>
            </a:r>
            <a:r>
              <a:rPr lang="tr-TR" sz="2400" dirty="0" err="1">
                <a:solidFill>
                  <a:srgbClr val="000000"/>
                </a:solidFill>
                <a:latin typeface="Times New Roman" panose="02020603050405020304" pitchFamily="18" charset="0"/>
                <a:ea typeface="Calibri" panose="020F0502020204030204" pitchFamily="34" charset="0"/>
              </a:rPr>
              <a:t>bütillendirilmiş</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hidroksitoluen</a:t>
            </a:r>
            <a:r>
              <a:rPr lang="tr-TR" sz="2400" dirty="0">
                <a:solidFill>
                  <a:srgbClr val="000000"/>
                </a:solidFill>
                <a:latin typeface="Times New Roman" panose="02020603050405020304" pitchFamily="18" charset="0"/>
                <a:ea typeface="Calibri" panose="020F0502020204030204" pitchFamily="34" charset="0"/>
              </a:rPr>
              <a:t> (BHT) katı ve sıvı yağlarda kolayca çözünebilir, suda çözünemezler. BHA 50°C’de ve BHT 70°C’de erir. Hayvansal </a:t>
            </a:r>
            <a:r>
              <a:rPr lang="tr-TR" sz="2400" dirty="0" err="1">
                <a:solidFill>
                  <a:srgbClr val="000000"/>
                </a:solidFill>
                <a:latin typeface="Times New Roman" panose="02020603050405020304" pitchFamily="18" charset="0"/>
                <a:ea typeface="Calibri" panose="020F0502020204030204" pitchFamily="34" charset="0"/>
              </a:rPr>
              <a:t>yağlardakii</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oksidasyonun</a:t>
            </a:r>
            <a:r>
              <a:rPr lang="tr-TR" sz="2400" dirty="0">
                <a:solidFill>
                  <a:srgbClr val="000000"/>
                </a:solidFill>
                <a:latin typeface="Times New Roman" panose="02020603050405020304" pitchFamily="18" charset="0"/>
                <a:ea typeface="Calibri" panose="020F0502020204030204" pitchFamily="34" charset="0"/>
              </a:rPr>
              <a:t> baskılanmasında BHT </a:t>
            </a:r>
            <a:r>
              <a:rPr lang="tr-TR" sz="2400" dirty="0" err="1">
                <a:solidFill>
                  <a:srgbClr val="000000"/>
                </a:solidFill>
                <a:latin typeface="Times New Roman" panose="02020603050405020304" pitchFamily="18" charset="0"/>
                <a:ea typeface="Calibri" panose="020F0502020204030204" pitchFamily="34" charset="0"/>
              </a:rPr>
              <a:t>BHA’dan</a:t>
            </a:r>
            <a:r>
              <a:rPr lang="tr-TR" sz="2400" dirty="0">
                <a:solidFill>
                  <a:srgbClr val="000000"/>
                </a:solidFill>
                <a:latin typeface="Times New Roman" panose="02020603050405020304" pitchFamily="18" charset="0"/>
                <a:ea typeface="Calibri" panose="020F0502020204030204" pitchFamily="34" charset="0"/>
              </a:rPr>
              <a:t> daha etkilidir.</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a:solidFill>
                  <a:srgbClr val="000000"/>
                </a:solidFill>
                <a:latin typeface="Times New Roman" panose="02020603050405020304" pitchFamily="18" charset="0"/>
                <a:ea typeface="Calibri" panose="020F0502020204030204" pitchFamily="34" charset="0"/>
              </a:rPr>
              <a:t> </a:t>
            </a:r>
            <a:endParaRPr lang="tr-TR" sz="2000" dirty="0">
              <a:latin typeface="Times New Roman" panose="02020603050405020304" pitchFamily="18" charset="0"/>
              <a:ea typeface="Calibri" panose="020F0502020204030204" pitchFamily="34" charset="0"/>
            </a:endParaRPr>
          </a:p>
          <a:p>
            <a:pPr algn="just">
              <a:spcAft>
                <a:spcPts val="0"/>
              </a:spcAft>
            </a:pPr>
            <a:r>
              <a:rPr lang="tr-TR" sz="2400" dirty="0" err="1">
                <a:solidFill>
                  <a:srgbClr val="000000"/>
                </a:solidFill>
                <a:latin typeface="Times New Roman" panose="02020603050405020304" pitchFamily="18" charset="0"/>
                <a:ea typeface="Calibri" panose="020F0502020204030204" pitchFamily="34" charset="0"/>
              </a:rPr>
              <a:t>Gallatlar</a:t>
            </a:r>
            <a:r>
              <a:rPr lang="tr-TR" sz="2400" dirty="0">
                <a:solidFill>
                  <a:srgbClr val="000000"/>
                </a:solidFill>
                <a:latin typeface="Times New Roman" panose="02020603050405020304" pitchFamily="18" charset="0"/>
                <a:ea typeface="Calibri" panose="020F0502020204030204" pitchFamily="34" charset="0"/>
              </a:rPr>
              <a:t> en eski sentetik antioksidanlardır. </a:t>
            </a:r>
            <a:r>
              <a:rPr lang="tr-TR" sz="2400" dirty="0" err="1">
                <a:solidFill>
                  <a:srgbClr val="000000"/>
                </a:solidFill>
                <a:latin typeface="Times New Roman" panose="02020603050405020304" pitchFamily="18" charset="0"/>
                <a:ea typeface="Calibri" panose="020F0502020204030204" pitchFamily="34" charset="0"/>
              </a:rPr>
              <a:t>Gallik</a:t>
            </a:r>
            <a:r>
              <a:rPr lang="tr-TR" sz="2400" dirty="0">
                <a:solidFill>
                  <a:srgbClr val="000000"/>
                </a:solidFill>
                <a:latin typeface="Times New Roman" panose="02020603050405020304" pitchFamily="18" charset="0"/>
                <a:ea typeface="Calibri" panose="020F0502020204030204" pitchFamily="34" charset="0"/>
              </a:rPr>
              <a:t> asitten türetilmiş olup </a:t>
            </a:r>
            <a:r>
              <a:rPr lang="tr-TR" sz="2400" dirty="0" err="1">
                <a:solidFill>
                  <a:srgbClr val="000000"/>
                </a:solidFill>
                <a:latin typeface="Times New Roman" panose="02020603050405020304" pitchFamily="18" charset="0"/>
                <a:ea typeface="Calibri" panose="020F0502020204030204" pitchFamily="34" charset="0"/>
              </a:rPr>
              <a:t>propi</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bütil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oktil</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dodesil</a:t>
            </a:r>
            <a:r>
              <a:rPr lang="tr-TR" sz="2400" dirty="0">
                <a:solidFill>
                  <a:srgbClr val="000000"/>
                </a:solidFill>
                <a:latin typeface="Times New Roman" panose="02020603050405020304" pitchFamily="18" charset="0"/>
                <a:ea typeface="Calibri" panose="020F0502020204030204" pitchFamily="34" charset="0"/>
              </a:rPr>
              <a:t> türevlerini içine alırlar. Bunlardan </a:t>
            </a:r>
            <a:r>
              <a:rPr lang="tr-TR" sz="2400" dirty="0" err="1">
                <a:solidFill>
                  <a:srgbClr val="000000"/>
                </a:solidFill>
                <a:latin typeface="Times New Roman" panose="02020603050405020304" pitchFamily="18" charset="0"/>
                <a:ea typeface="Calibri" panose="020F0502020204030204" pitchFamily="34" charset="0"/>
              </a:rPr>
              <a:t>oktil</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dodesil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gallatlar</a:t>
            </a:r>
            <a:r>
              <a:rPr lang="tr-TR" sz="2400" dirty="0">
                <a:solidFill>
                  <a:srgbClr val="000000"/>
                </a:solidFill>
                <a:latin typeface="Times New Roman" panose="02020603050405020304" pitchFamily="18" charset="0"/>
                <a:ea typeface="Calibri" panose="020F0502020204030204" pitchFamily="34" charset="0"/>
              </a:rPr>
              <a:t> katı ve sıvı yağlarda; </a:t>
            </a:r>
            <a:r>
              <a:rPr lang="tr-TR" sz="2400" dirty="0" err="1">
                <a:solidFill>
                  <a:srgbClr val="000000"/>
                </a:solidFill>
                <a:latin typeface="Times New Roman" panose="02020603050405020304" pitchFamily="18" charset="0"/>
                <a:ea typeface="Calibri" panose="020F0502020204030204" pitchFamily="34" charset="0"/>
              </a:rPr>
              <a:t>propil</a:t>
            </a:r>
            <a:r>
              <a:rPr lang="tr-TR" sz="2400" dirty="0">
                <a:solidFill>
                  <a:srgbClr val="000000"/>
                </a:solidFill>
                <a:latin typeface="Times New Roman" panose="02020603050405020304" pitchFamily="18" charset="0"/>
                <a:ea typeface="Calibri" panose="020F0502020204030204" pitchFamily="34" charset="0"/>
              </a:rPr>
              <a:t> ve </a:t>
            </a:r>
            <a:r>
              <a:rPr lang="tr-TR" sz="2400" dirty="0" err="1">
                <a:solidFill>
                  <a:srgbClr val="000000"/>
                </a:solidFill>
                <a:latin typeface="Times New Roman" panose="02020603050405020304" pitchFamily="18" charset="0"/>
                <a:ea typeface="Calibri" panose="020F0502020204030204" pitchFamily="34" charset="0"/>
              </a:rPr>
              <a:t>bütil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gallatlar</a:t>
            </a:r>
            <a:r>
              <a:rPr lang="tr-TR" sz="2400" dirty="0">
                <a:solidFill>
                  <a:srgbClr val="000000"/>
                </a:solidFill>
                <a:latin typeface="Times New Roman" panose="02020603050405020304" pitchFamily="18" charset="0"/>
                <a:ea typeface="Calibri" panose="020F0502020204030204" pitchFamily="34" charset="0"/>
              </a:rPr>
              <a:t> ise suda daha fazla çözünürler. </a:t>
            </a:r>
            <a:r>
              <a:rPr lang="tr-TR" sz="2400" dirty="0" err="1">
                <a:solidFill>
                  <a:srgbClr val="000000"/>
                </a:solidFill>
                <a:latin typeface="Times New Roman" panose="02020603050405020304" pitchFamily="18" charset="0"/>
                <a:ea typeface="Calibri" panose="020F0502020204030204" pitchFamily="34" charset="0"/>
              </a:rPr>
              <a:t>Gallatlar</a:t>
            </a:r>
            <a:r>
              <a:rPr lang="tr-TR" sz="2400" dirty="0">
                <a:solidFill>
                  <a:srgbClr val="000000"/>
                </a:solidFill>
                <a:latin typeface="Times New Roman" panose="02020603050405020304" pitchFamily="18" charset="0"/>
                <a:ea typeface="Calibri" panose="020F0502020204030204" pitchFamily="34" charset="0"/>
              </a:rPr>
              <a:t> içinde en fazla kullanılanı </a:t>
            </a:r>
            <a:r>
              <a:rPr lang="tr-TR" sz="2400" dirty="0" err="1">
                <a:solidFill>
                  <a:srgbClr val="000000"/>
                </a:solidFill>
                <a:latin typeface="Times New Roman" panose="02020603050405020304" pitchFamily="18" charset="0"/>
                <a:ea typeface="Calibri" panose="020F0502020204030204" pitchFamily="34" charset="0"/>
              </a:rPr>
              <a:t>propil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gallat</a:t>
            </a:r>
            <a:r>
              <a:rPr lang="tr-TR" sz="2400" dirty="0">
                <a:solidFill>
                  <a:srgbClr val="000000"/>
                </a:solidFill>
                <a:latin typeface="Times New Roman" panose="02020603050405020304" pitchFamily="18" charset="0"/>
                <a:ea typeface="Calibri" panose="020F0502020204030204" pitchFamily="34" charset="0"/>
              </a:rPr>
              <a:t> olup hayvansal yağlarla bitkisel yağların iyi bir şekilde stabilize edilmesini sağlar. </a:t>
            </a:r>
            <a:r>
              <a:rPr lang="tr-TR" sz="2400" dirty="0" err="1">
                <a:solidFill>
                  <a:srgbClr val="000000"/>
                </a:solidFill>
                <a:latin typeface="Times New Roman" panose="02020603050405020304" pitchFamily="18" charset="0"/>
                <a:ea typeface="Calibri" panose="020F0502020204030204" pitchFamily="34" charset="0"/>
              </a:rPr>
              <a:t>Gallatlar</a:t>
            </a:r>
            <a:r>
              <a:rPr lang="tr-TR" sz="2400" dirty="0">
                <a:solidFill>
                  <a:srgbClr val="000000"/>
                </a:solidFill>
                <a:latin typeface="Times New Roman" panose="02020603050405020304" pitchFamily="18" charset="0"/>
                <a:ea typeface="Calibri" panose="020F0502020204030204" pitchFamily="34" charset="0"/>
              </a:rPr>
              <a:t> ısıya duyarlı oldukları için fırıncılıkta ve kızartmalarda kullanılacak yağların korunmasında iyi sonuç vermezler. </a:t>
            </a:r>
            <a:r>
              <a:rPr lang="tr-TR" sz="2400" dirty="0" err="1">
                <a:solidFill>
                  <a:srgbClr val="000000"/>
                </a:solidFill>
                <a:latin typeface="Times New Roman" panose="02020603050405020304" pitchFamily="18" charset="0"/>
                <a:ea typeface="Calibri" panose="020F0502020204030204" pitchFamily="34" charset="0"/>
              </a:rPr>
              <a:t>Monotersiyer</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bütil</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hidrokinon</a:t>
            </a:r>
            <a:r>
              <a:rPr lang="tr-TR" sz="2400" dirty="0">
                <a:solidFill>
                  <a:srgbClr val="000000"/>
                </a:solidFill>
                <a:latin typeface="Times New Roman" panose="02020603050405020304" pitchFamily="18" charset="0"/>
                <a:ea typeface="Calibri" panose="020F0502020204030204" pitchFamily="34" charset="0"/>
              </a:rPr>
              <a:t> (TBHQ), rafine olmayan balık yağının stabilizasyonunda etkilidir. Son yıllarda bitkisel yağ ve </a:t>
            </a:r>
            <a:r>
              <a:rPr lang="tr-TR" sz="2400" dirty="0" err="1">
                <a:solidFill>
                  <a:srgbClr val="000000"/>
                </a:solidFill>
                <a:latin typeface="Times New Roman" panose="02020603050405020304" pitchFamily="18" charset="0"/>
                <a:ea typeface="Calibri" panose="020F0502020204030204" pitchFamily="34" charset="0"/>
              </a:rPr>
              <a:t>hidrojenize</a:t>
            </a:r>
            <a:r>
              <a:rPr lang="tr-TR" sz="2400" dirty="0">
                <a:solidFill>
                  <a:srgbClr val="000000"/>
                </a:solidFill>
                <a:latin typeface="Times New Roman" panose="02020603050405020304" pitchFamily="18" charset="0"/>
                <a:ea typeface="Calibri" panose="020F0502020204030204" pitchFamily="34" charset="0"/>
              </a:rPr>
              <a:t> edilmemiş rafine </a:t>
            </a:r>
            <a:r>
              <a:rPr lang="tr-TR" sz="2400" dirty="0" err="1">
                <a:solidFill>
                  <a:srgbClr val="000000"/>
                </a:solidFill>
                <a:latin typeface="Times New Roman" panose="02020603050405020304" pitchFamily="18" charset="0"/>
                <a:ea typeface="Calibri" panose="020F0502020204030204" pitchFamily="34" charset="0"/>
              </a:rPr>
              <a:t>deodorize</a:t>
            </a:r>
            <a:r>
              <a:rPr lang="tr-TR" sz="2400" dirty="0">
                <a:solidFill>
                  <a:srgbClr val="000000"/>
                </a:solidFill>
                <a:latin typeface="Times New Roman" panose="02020603050405020304" pitchFamily="18" charset="0"/>
                <a:ea typeface="Calibri" panose="020F0502020204030204" pitchFamily="34" charset="0"/>
              </a:rPr>
              <a:t> balık yağı karışımlarının stabilize edilmesi amacıyla kullanılmaktadır. Bu yağ harmanları “</a:t>
            </a:r>
            <a:r>
              <a:rPr lang="tr-TR" sz="2400" dirty="0" err="1">
                <a:solidFill>
                  <a:srgbClr val="000000"/>
                </a:solidFill>
                <a:latin typeface="Times New Roman" panose="02020603050405020304" pitchFamily="18" charset="0"/>
                <a:ea typeface="Calibri" panose="020F0502020204030204" pitchFamily="34" charset="0"/>
              </a:rPr>
              <a:t>Marinol</a:t>
            </a:r>
            <a:r>
              <a:rPr lang="tr-TR" sz="2400" dirty="0">
                <a:solidFill>
                  <a:srgbClr val="000000"/>
                </a:solidFill>
                <a:latin typeface="Times New Roman" panose="02020603050405020304" pitchFamily="18" charset="0"/>
                <a:ea typeface="Calibri" panose="020F0502020204030204" pitchFamily="34" charset="0"/>
              </a:rPr>
              <a:t>” adıyla pazarlanmakta ve margarinlerde kullanılabileceği iddia edilmektedir. TBHQ ayrıca margarinlere katılan </a:t>
            </a:r>
            <a:r>
              <a:rPr lang="tr-TR" sz="2400" dirty="0" err="1">
                <a:solidFill>
                  <a:srgbClr val="000000"/>
                </a:solidFill>
                <a:latin typeface="Times New Roman" panose="02020603050405020304" pitchFamily="18" charset="0"/>
                <a:ea typeface="Calibri" panose="020F0502020204030204" pitchFamily="34" charset="0"/>
              </a:rPr>
              <a:t>hidrojenize</a:t>
            </a:r>
            <a:r>
              <a:rPr lang="tr-TR" sz="2400" dirty="0">
                <a:solidFill>
                  <a:srgbClr val="000000"/>
                </a:solidFill>
                <a:latin typeface="Times New Roman" panose="02020603050405020304" pitchFamily="18" charset="0"/>
                <a:ea typeface="Calibri" panose="020F0502020204030204" pitchFamily="34" charset="0"/>
              </a:rPr>
              <a:t> olmayan balık yağının stabilizasyonunda </a:t>
            </a:r>
            <a:r>
              <a:rPr lang="tr-TR" sz="2400" dirty="0" err="1">
                <a:solidFill>
                  <a:srgbClr val="000000"/>
                </a:solidFill>
                <a:latin typeface="Times New Roman" panose="02020603050405020304" pitchFamily="18" charset="0"/>
                <a:ea typeface="Calibri" panose="020F0502020204030204" pitchFamily="34" charset="0"/>
              </a:rPr>
              <a:t>tokoferolle</a:t>
            </a:r>
            <a:r>
              <a:rPr lang="tr-TR" sz="2400" dirty="0">
                <a:solidFill>
                  <a:srgbClr val="000000"/>
                </a:solidFill>
                <a:latin typeface="Times New Roman" panose="02020603050405020304" pitchFamily="18" charset="0"/>
                <a:ea typeface="Calibri" panose="020F0502020204030204" pitchFamily="34" charset="0"/>
              </a:rPr>
              <a:t> birlikte kullanılmaktadır. Antioksidanlar tek başlarına ya da </a:t>
            </a:r>
            <a:r>
              <a:rPr lang="tr-TR" sz="2400" dirty="0" err="1">
                <a:solidFill>
                  <a:srgbClr val="000000"/>
                </a:solidFill>
                <a:latin typeface="Times New Roman" panose="02020603050405020304" pitchFamily="18" charset="0"/>
                <a:ea typeface="Calibri" panose="020F0502020204030204" pitchFamily="34" charset="0"/>
              </a:rPr>
              <a:t>sinerjist</a:t>
            </a:r>
            <a:r>
              <a:rPr lang="tr-TR" sz="2400" dirty="0">
                <a:solidFill>
                  <a:srgbClr val="000000"/>
                </a:solidFill>
                <a:latin typeface="Times New Roman" panose="02020603050405020304" pitchFamily="18" charset="0"/>
                <a:ea typeface="Calibri" panose="020F0502020204030204" pitchFamily="34" charset="0"/>
              </a:rPr>
              <a:t> olarak adlandırılan diğer </a:t>
            </a:r>
            <a:r>
              <a:rPr lang="tr-TR" sz="2400" dirty="0" err="1">
                <a:solidFill>
                  <a:srgbClr val="000000"/>
                </a:solidFill>
                <a:latin typeface="Times New Roman" panose="02020603050405020304" pitchFamily="18" charset="0"/>
                <a:ea typeface="Calibri" panose="020F0502020204030204" pitchFamily="34" charset="0"/>
              </a:rPr>
              <a:t>lipid</a:t>
            </a:r>
            <a:r>
              <a:rPr lang="tr-TR" sz="2400" dirty="0">
                <a:solidFill>
                  <a:srgbClr val="000000"/>
                </a:solidFill>
                <a:latin typeface="Times New Roman" panose="02020603050405020304" pitchFamily="18" charset="0"/>
                <a:ea typeface="Calibri" panose="020F0502020204030204" pitchFamily="34" charset="0"/>
              </a:rPr>
              <a:t> </a:t>
            </a:r>
            <a:r>
              <a:rPr lang="tr-TR" sz="2400" dirty="0" err="1">
                <a:solidFill>
                  <a:srgbClr val="000000"/>
                </a:solidFill>
                <a:latin typeface="Times New Roman" panose="02020603050405020304" pitchFamily="18" charset="0"/>
                <a:ea typeface="Calibri" panose="020F0502020204030204" pitchFamily="34" charset="0"/>
              </a:rPr>
              <a:t>oksidasyon</a:t>
            </a:r>
            <a:r>
              <a:rPr lang="tr-TR" sz="2400" dirty="0">
                <a:solidFill>
                  <a:srgbClr val="000000"/>
                </a:solidFill>
                <a:latin typeface="Times New Roman" panose="02020603050405020304" pitchFamily="18" charset="0"/>
                <a:ea typeface="Calibri" panose="020F0502020204030204" pitchFamily="34" charset="0"/>
              </a:rPr>
              <a:t> inhibitörleri ile birlikte kullanılmaktadır. Antioksidan </a:t>
            </a:r>
            <a:r>
              <a:rPr lang="tr-TR" sz="2400" dirty="0" err="1">
                <a:solidFill>
                  <a:srgbClr val="000000"/>
                </a:solidFill>
                <a:latin typeface="Times New Roman" panose="02020603050405020304" pitchFamily="18" charset="0"/>
                <a:ea typeface="Calibri" panose="020F0502020204030204" pitchFamily="34" charset="0"/>
              </a:rPr>
              <a:t>sinerjistleri</a:t>
            </a:r>
            <a:r>
              <a:rPr lang="tr-TR" sz="2400" dirty="0">
                <a:solidFill>
                  <a:srgbClr val="000000"/>
                </a:solidFill>
                <a:latin typeface="Times New Roman" panose="02020603050405020304" pitchFamily="18" charset="0"/>
                <a:ea typeface="Calibri" panose="020F0502020204030204" pitchFamily="34" charset="0"/>
              </a:rPr>
              <a:t>, doğal olarak antioksidan aktiviteye sahip olmayan ya da çok az aktivite gösteren fakat antioksidanların aktivitelerini artıran </a:t>
            </a:r>
            <a:r>
              <a:rPr lang="tr-TR" sz="2400">
                <a:solidFill>
                  <a:srgbClr val="000000"/>
                </a:solidFill>
                <a:latin typeface="Times New Roman" panose="02020603050405020304" pitchFamily="18" charset="0"/>
                <a:ea typeface="Calibri" panose="020F0502020204030204" pitchFamily="34" charset="0"/>
              </a:rPr>
              <a:t>maddelerdir</a:t>
            </a:r>
            <a:r>
              <a:rPr lang="tr-TR" sz="2400" smtClean="0">
                <a:solidFill>
                  <a:srgbClr val="000000"/>
                </a:solidFill>
                <a:latin typeface="Times New Roman" panose="02020603050405020304" pitchFamily="18" charset="0"/>
                <a:ea typeface="Calibri" panose="020F0502020204030204" pitchFamily="34" charset="0"/>
              </a:rPr>
              <a:t>.</a:t>
            </a:r>
            <a:endParaRPr lang="tr-TR" dirty="0"/>
          </a:p>
        </p:txBody>
      </p:sp>
    </p:spTree>
    <p:extLst>
      <p:ext uri="{BB962C8B-B14F-4D97-AF65-F5344CB8AC3E}">
        <p14:creationId xmlns:p14="http://schemas.microsoft.com/office/powerpoint/2010/main" val="12153010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TotalTime>
  <Words>670</Words>
  <Application>Microsoft Office PowerPoint</Application>
  <PresentationFormat>Geniş ekran</PresentationFormat>
  <Paragraphs>291</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Times New Roman</vt:lpstr>
      <vt:lpstr>Trebuchet MS</vt:lpstr>
      <vt:lpstr>Wingdings 3</vt:lpstr>
      <vt:lpstr>Kristal</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Dr.</cp:lastModifiedBy>
  <cp:revision>4</cp:revision>
  <dcterms:created xsi:type="dcterms:W3CDTF">2019-05-27T09:51:47Z</dcterms:created>
  <dcterms:modified xsi:type="dcterms:W3CDTF">2019-05-27T09:43:20Z</dcterms:modified>
</cp:coreProperties>
</file>