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6" r:id="rId2"/>
    <p:sldId id="269" r:id="rId3"/>
    <p:sldId id="270" r:id="rId4"/>
    <p:sldId id="271" r:id="rId5"/>
    <p:sldId id="272" r:id="rId6"/>
    <p:sldId id="273" r:id="rId7"/>
    <p:sldId id="282" r:id="rId8"/>
    <p:sldId id="274" r:id="rId9"/>
    <p:sldId id="275" r:id="rId10"/>
    <p:sldId id="276" r:id="rId11"/>
    <p:sldId id="277" r:id="rId12"/>
    <p:sldId id="278" r:id="rId13"/>
    <p:sldId id="279" r:id="rId14"/>
    <p:sldId id="280" r:id="rId15"/>
    <p:sldId id="281" r:id="rId16"/>
    <p:sldId id="283" r:id="rId17"/>
    <p:sldId id="284"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BDB3BF4-87D4-4038-BC2F-3B9B522DE893}" type="datetimeFigureOut">
              <a:rPr lang="tr-TR" smtClean="0"/>
              <a:pPr/>
              <a:t>08.10.2018</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7741D22-D706-4ECE-8E6B-E63A4CB1296F}" type="slidenum">
              <a:rPr lang="tr-TR" smtClean="0"/>
              <a:pPr/>
              <a:t>‹#›</a:t>
            </a:fld>
            <a:endParaRPr lang="tr-TR"/>
          </a:p>
        </p:txBody>
      </p:sp>
    </p:spTree>
    <p:extLst>
      <p:ext uri="{BB962C8B-B14F-4D97-AF65-F5344CB8AC3E}">
        <p14:creationId xmlns="" xmlns:p14="http://schemas.microsoft.com/office/powerpoint/2010/main" val="21495121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2CA2A2-9DB0-4B8B-8079-98281EE82CFC}" type="datetimeFigureOut">
              <a:rPr lang="tr-TR" smtClean="0"/>
              <a:pPr/>
              <a:t>08.10.2018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0E8CE1-F95C-473D-8901-F08C373964D5}"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42910" y="1928802"/>
            <a:ext cx="7772400" cy="1470025"/>
          </a:xfrm>
        </p:spPr>
        <p:txBody>
          <a:bodyPr>
            <a:normAutofit fontScale="90000"/>
          </a:bodyPr>
          <a:lstStyle/>
          <a:p>
            <a:r>
              <a:rPr lang="tr-TR" sz="4000" b="1" dirty="0" smtClean="0">
                <a:solidFill>
                  <a:srgbClr val="FF0000"/>
                </a:solidFill>
              </a:rPr>
              <a:t>TURİZMİN GELİŞMESİNE ETKİ EDEN UNSURLAR …...</a:t>
            </a:r>
            <a:br>
              <a:rPr lang="tr-TR" sz="4000" b="1" dirty="0" smtClean="0">
                <a:solidFill>
                  <a:srgbClr val="FF0000"/>
                </a:solidFill>
              </a:rPr>
            </a:br>
            <a:endParaRPr lang="tr-TR" sz="4000" dirty="0">
              <a:solidFill>
                <a:srgbClr val="FF0000"/>
              </a:solidFill>
            </a:endParaRPr>
          </a:p>
        </p:txBody>
      </p:sp>
      <p:pic>
        <p:nvPicPr>
          <p:cNvPr id="15362" name="Picture 2" descr="turizm ile ilgili görsel sonucu"/>
          <p:cNvPicPr>
            <a:picLocks noChangeAspect="1" noChangeArrowheads="1"/>
          </p:cNvPicPr>
          <p:nvPr/>
        </p:nvPicPr>
        <p:blipFill>
          <a:blip r:embed="rId2"/>
          <a:srcRect/>
          <a:stretch>
            <a:fillRect/>
          </a:stretch>
        </p:blipFill>
        <p:spPr bwMode="auto">
          <a:xfrm>
            <a:off x="0" y="3357563"/>
            <a:ext cx="7432743" cy="350043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000108"/>
            <a:ext cx="8229600" cy="4525963"/>
          </a:xfrm>
        </p:spPr>
        <p:txBody>
          <a:bodyPr>
            <a:normAutofit/>
          </a:bodyPr>
          <a:lstStyle/>
          <a:p>
            <a:pPr>
              <a:buNone/>
            </a:pPr>
            <a:r>
              <a:rPr lang="tr-TR" b="1" dirty="0" smtClean="0">
                <a:solidFill>
                  <a:srgbClr val="FF0000"/>
                </a:solidFill>
              </a:rPr>
              <a:t>b2.Ulaşılabilirlik </a:t>
            </a:r>
            <a:endParaRPr lang="tr-TR" dirty="0" smtClean="0">
              <a:solidFill>
                <a:srgbClr val="FF0000"/>
              </a:solidFill>
            </a:endParaRPr>
          </a:p>
          <a:p>
            <a:r>
              <a:rPr lang="tr-TR" dirty="0" smtClean="0"/>
              <a:t>Ulaşılabilirlik, çekiciliği yüksek olan turizm merkezlerinin pazardaki hedef kitleye olan yakınlığı ve onlara düşük maliyetle ulaşabilme olanağını ifade etmektedir.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000108"/>
            <a:ext cx="8229600" cy="4525963"/>
          </a:xfrm>
        </p:spPr>
        <p:txBody>
          <a:bodyPr>
            <a:normAutofit/>
          </a:bodyPr>
          <a:lstStyle/>
          <a:p>
            <a:pPr>
              <a:buNone/>
            </a:pPr>
            <a:r>
              <a:rPr lang="tr-TR" b="1" dirty="0" smtClean="0">
                <a:solidFill>
                  <a:srgbClr val="FF0000"/>
                </a:solidFill>
              </a:rPr>
              <a:t>b3.Etkinlikler  </a:t>
            </a:r>
            <a:endParaRPr lang="tr-TR" dirty="0" smtClean="0">
              <a:solidFill>
                <a:srgbClr val="FF0000"/>
              </a:solidFill>
            </a:endParaRPr>
          </a:p>
          <a:p>
            <a:r>
              <a:rPr lang="tr-TR" dirty="0" smtClean="0"/>
              <a:t>Bu kapsamda festival, fuar, kongre, bayram, şenlik ve karnaval gibi etkinliklerin yanı sıra, spor organizasyonları da yer almaktadır. Etkinlikler yerel, bölgesel, ülkesel ve uluslar arası olmak üzere kendi içerisinde sınıflandırılabilmektedir. </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000108"/>
            <a:ext cx="8229600" cy="4525963"/>
          </a:xfrm>
        </p:spPr>
        <p:txBody>
          <a:bodyPr>
            <a:normAutofit/>
          </a:bodyPr>
          <a:lstStyle/>
          <a:p>
            <a:pPr>
              <a:buNone/>
            </a:pPr>
            <a:r>
              <a:rPr lang="tr-TR" b="1" dirty="0" smtClean="0">
                <a:solidFill>
                  <a:srgbClr val="FF0000"/>
                </a:solidFill>
              </a:rPr>
              <a:t>b4.İmaj </a:t>
            </a:r>
            <a:endParaRPr lang="tr-TR" dirty="0" smtClean="0">
              <a:solidFill>
                <a:srgbClr val="FF0000"/>
              </a:solidFill>
            </a:endParaRPr>
          </a:p>
          <a:p>
            <a:r>
              <a:rPr lang="tr-TR" dirty="0" smtClean="0"/>
              <a:t>İmaj, bir ürünün, bir kişinin, bir yerin, bir şeyin nasıl bilindiği;  ürünü çok satmak amacıyla yapılan her tür faaliyet ya da ürünün müşteri tarafından algılanan resmi olarak farklı şekillerde tanımlanabilmektedir.  </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1000108"/>
            <a:ext cx="8229600" cy="4525963"/>
          </a:xfrm>
        </p:spPr>
        <p:txBody>
          <a:bodyPr/>
          <a:lstStyle/>
          <a:p>
            <a:pPr>
              <a:buNone/>
            </a:pPr>
            <a:r>
              <a:rPr lang="tr-TR" b="1" dirty="0" smtClean="0">
                <a:solidFill>
                  <a:srgbClr val="FF0000"/>
                </a:solidFill>
              </a:rPr>
              <a:t>b5.Turizm İşletmeleri</a:t>
            </a:r>
            <a:endParaRPr lang="tr-TR" dirty="0" smtClean="0">
              <a:solidFill>
                <a:srgbClr val="FF0000"/>
              </a:solidFill>
            </a:endParaRPr>
          </a:p>
          <a:p>
            <a:pPr lvl="0"/>
            <a:r>
              <a:rPr lang="tr-TR" dirty="0" smtClean="0"/>
              <a:t>Ulaştırma işletmeleri, </a:t>
            </a:r>
          </a:p>
          <a:p>
            <a:pPr lvl="0"/>
            <a:r>
              <a:rPr lang="tr-TR" dirty="0" smtClean="0"/>
              <a:t>Yiyecek-içecek işletmeleri, </a:t>
            </a:r>
          </a:p>
          <a:p>
            <a:pPr lvl="0"/>
            <a:r>
              <a:rPr lang="tr-TR" dirty="0" smtClean="0"/>
              <a:t>Seyahat işletmeleri, </a:t>
            </a:r>
          </a:p>
          <a:p>
            <a:pPr lvl="0"/>
            <a:r>
              <a:rPr lang="tr-TR" dirty="0" smtClean="0"/>
              <a:t>Rekreasyon işletmeleri, </a:t>
            </a:r>
          </a:p>
          <a:p>
            <a:pPr lvl="0"/>
            <a:r>
              <a:rPr lang="tr-TR" dirty="0" smtClean="0"/>
              <a:t>Hediyelik eşya satan işletmeler ve </a:t>
            </a:r>
          </a:p>
          <a:p>
            <a:pPr lvl="0"/>
            <a:r>
              <a:rPr lang="tr-TR" dirty="0" smtClean="0">
                <a:solidFill>
                  <a:srgbClr val="FF0000"/>
                </a:solidFill>
              </a:rPr>
              <a:t>Konaklama işletmeleri. </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500042"/>
            <a:ext cx="8229600" cy="725470"/>
          </a:xfrm>
        </p:spPr>
        <p:txBody>
          <a:bodyPr>
            <a:normAutofit fontScale="90000"/>
          </a:bodyPr>
          <a:lstStyle/>
          <a:p>
            <a:pPr lvl="0"/>
            <a:r>
              <a:rPr lang="tr-TR" b="1" dirty="0" smtClean="0">
                <a:solidFill>
                  <a:srgbClr val="FF0000"/>
                </a:solidFill>
              </a:rPr>
              <a:t/>
            </a:r>
            <a:br>
              <a:rPr lang="tr-TR" b="1" dirty="0" smtClean="0">
                <a:solidFill>
                  <a:srgbClr val="FF0000"/>
                </a:solidFill>
              </a:rPr>
            </a:br>
            <a:r>
              <a:rPr lang="tr-TR" b="1" dirty="0" smtClean="0">
                <a:solidFill>
                  <a:srgbClr val="FF0000"/>
                </a:solidFill>
              </a:rPr>
              <a:t>Konaklama işletmeleri</a:t>
            </a:r>
            <a:r>
              <a:rPr lang="tr-TR" dirty="0" smtClean="0">
                <a:solidFill>
                  <a:srgbClr val="FF0000"/>
                </a:solidFill>
              </a:rPr>
              <a:t> </a:t>
            </a:r>
            <a:br>
              <a:rPr lang="tr-TR" dirty="0" smtClean="0">
                <a:solidFill>
                  <a:srgbClr val="FF0000"/>
                </a:solidFill>
              </a:rPr>
            </a:br>
            <a:endParaRPr lang="tr-TR" dirty="0"/>
          </a:p>
        </p:txBody>
      </p:sp>
      <p:sp>
        <p:nvSpPr>
          <p:cNvPr id="3" name="2 İçerik Yer Tutucusu"/>
          <p:cNvSpPr>
            <a:spLocks noGrp="1"/>
          </p:cNvSpPr>
          <p:nvPr>
            <p:ph idx="1"/>
          </p:nvPr>
        </p:nvSpPr>
        <p:spPr/>
        <p:txBody>
          <a:bodyPr>
            <a:normAutofit fontScale="77500" lnSpcReduction="20000"/>
          </a:bodyPr>
          <a:lstStyle/>
          <a:p>
            <a:pPr lvl="0"/>
            <a:r>
              <a:rPr lang="tr-TR" i="1" dirty="0" smtClean="0">
                <a:solidFill>
                  <a:srgbClr val="0070C0"/>
                </a:solidFill>
              </a:rPr>
              <a:t>Konaklama Amacı Bakımından Oteller</a:t>
            </a:r>
            <a:r>
              <a:rPr lang="tr-TR" dirty="0" smtClean="0">
                <a:solidFill>
                  <a:srgbClr val="0070C0"/>
                </a:solidFill>
              </a:rPr>
              <a:t>: </a:t>
            </a:r>
            <a:r>
              <a:rPr lang="tr-TR" dirty="0" smtClean="0"/>
              <a:t>Kaplıca-kür otelleri, Sayfiye (</a:t>
            </a:r>
            <a:r>
              <a:rPr lang="tr-TR" dirty="0" err="1" smtClean="0"/>
              <a:t>resort</a:t>
            </a:r>
            <a:r>
              <a:rPr lang="tr-TR" dirty="0" smtClean="0"/>
              <a:t>) oteller, Kongre amaçlı oteller, Dağ ve spor amaçlı oteller, </a:t>
            </a:r>
          </a:p>
          <a:p>
            <a:pPr lvl="0"/>
            <a:r>
              <a:rPr lang="tr-TR" i="1" dirty="0" smtClean="0">
                <a:solidFill>
                  <a:srgbClr val="0070C0"/>
                </a:solidFill>
              </a:rPr>
              <a:t>Faaliyet Süresi Bakımından Otel İşletmeleri</a:t>
            </a:r>
            <a:r>
              <a:rPr lang="tr-TR" dirty="0" smtClean="0">
                <a:solidFill>
                  <a:srgbClr val="0070C0"/>
                </a:solidFill>
              </a:rPr>
              <a:t>: </a:t>
            </a:r>
            <a:r>
              <a:rPr lang="tr-TR" dirty="0" smtClean="0"/>
              <a:t>Bütün yıl açık olan oteller, Mevsimlik çalışan oteller</a:t>
            </a:r>
          </a:p>
          <a:p>
            <a:pPr lvl="0"/>
            <a:r>
              <a:rPr lang="tr-TR" i="1" dirty="0" smtClean="0">
                <a:solidFill>
                  <a:srgbClr val="0070C0"/>
                </a:solidFill>
              </a:rPr>
              <a:t>Bulundukları Yere Göre Otel İşletmeleri</a:t>
            </a:r>
            <a:r>
              <a:rPr lang="tr-TR" dirty="0" smtClean="0">
                <a:solidFill>
                  <a:srgbClr val="0070C0"/>
                </a:solidFill>
              </a:rPr>
              <a:t>: </a:t>
            </a:r>
            <a:r>
              <a:rPr lang="tr-TR" dirty="0" smtClean="0"/>
              <a:t>Havaalanı otelleri, İstasyon otelleri, Kent merkezindeki oteller, Liman otelleri</a:t>
            </a:r>
          </a:p>
          <a:p>
            <a:pPr lvl="0"/>
            <a:r>
              <a:rPr lang="tr-TR" i="1" dirty="0" smtClean="0"/>
              <a:t>Büyüklükleri Bakımından Otel İşletmeleri</a:t>
            </a:r>
            <a:endParaRPr lang="tr-TR" dirty="0" smtClean="0"/>
          </a:p>
          <a:p>
            <a:pPr lvl="0"/>
            <a:r>
              <a:rPr lang="tr-TR" i="1" dirty="0" smtClean="0"/>
              <a:t>Mülkiyet Durumuna Göre Otel İşletmeleri </a:t>
            </a:r>
            <a:endParaRPr lang="tr-TR" dirty="0" smtClean="0"/>
          </a:p>
          <a:p>
            <a:pPr lvl="0"/>
            <a:r>
              <a:rPr lang="tr-TR" i="1" dirty="0" smtClean="0"/>
              <a:t>Sunulan Hizmet Çeşidine Göre Otel İşletmeleri  </a:t>
            </a:r>
            <a:endParaRPr lang="tr-TR" dirty="0" smtClean="0"/>
          </a:p>
          <a:p>
            <a:pPr lvl="0"/>
            <a:r>
              <a:rPr lang="tr-TR" i="1" dirty="0" smtClean="0"/>
              <a:t>Hukuki Özellikleri Bakımından Otel İşletmeleri</a:t>
            </a:r>
            <a:endParaRPr lang="tr-TR" dirty="0" smtClean="0"/>
          </a:p>
          <a:p>
            <a:pPr>
              <a:buNone/>
            </a:pP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FF0000"/>
                </a:solidFill>
              </a:rPr>
              <a:t/>
            </a:r>
            <a:br>
              <a:rPr lang="tr-TR" b="1" dirty="0" smtClean="0">
                <a:solidFill>
                  <a:srgbClr val="FF0000"/>
                </a:solidFill>
              </a:rPr>
            </a:br>
            <a:r>
              <a:rPr lang="tr-TR" b="1" dirty="0" smtClean="0">
                <a:solidFill>
                  <a:srgbClr val="FF0000"/>
                </a:solidFill>
              </a:rPr>
              <a:t>Kırsal Turizm Tesisleri </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idx="1"/>
          </p:nvPr>
        </p:nvSpPr>
        <p:spPr/>
        <p:txBody>
          <a:bodyPr>
            <a:normAutofit fontScale="70000" lnSpcReduction="20000"/>
          </a:bodyPr>
          <a:lstStyle/>
          <a:p>
            <a:r>
              <a:rPr lang="tr-TR" dirty="0" smtClean="0"/>
              <a:t>Kültür ve Turizm Bakanlığı’nca sınırları ve mevkii tespit edilen kırsal alanlarda geliştirilmeleri planlanan veya köy ve çiftlik evleri gibi kırsal alanlardaki mevcut yapılaşmanın iyileştirilmesiyle turizme kazandırılan veya bu türde yeni yapılan mekânlarda düzenlenen, müstakil veya toplu olarak hizmet veren, Turizm Yatırım ve İşletmeleri Nitelikleri Yönetmeliği’ne göre en az beş odalı konaklama tesisleridir.  </a:t>
            </a:r>
            <a:r>
              <a:rPr lang="tr-TR" dirty="0" smtClean="0">
                <a:solidFill>
                  <a:srgbClr val="FF0000"/>
                </a:solidFill>
              </a:rPr>
              <a:t>Bu tesislerde eko-sistem ve doğal hayatın korunması ve geliştirilmesine yönelik kullanımlara yer verilir ve en az pansiyonlarda verilen hizmetlerin benzeri hizmetler ile nitelikler aranır.</a:t>
            </a:r>
            <a:r>
              <a:rPr lang="tr-TR" dirty="0" smtClean="0"/>
              <a:t> Bu tesisler mevcut kırsal konutların iç düzenlemesi esas alınarak veya Kültür ve Turizm Bakanlığı’nca belirlenecek örnek yapı tiplerine göre inşa edilecek ünitelerden oluşur. </a:t>
            </a:r>
            <a:r>
              <a:rPr lang="tr-TR" dirty="0" smtClean="0">
                <a:solidFill>
                  <a:srgbClr val="FF0000"/>
                </a:solidFill>
              </a:rPr>
              <a:t>Yöresel yiyecek, el sanatları gibi folklorik değerlerin üretimi ve tanıtımına özen gösterilir.  </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http://fotocdncube.gazetevatan.com/newpics/news/050820132107454908811_4.jpg"/>
          <p:cNvPicPr>
            <a:picLocks noChangeAspect="1" noChangeArrowheads="1"/>
          </p:cNvPicPr>
          <p:nvPr/>
        </p:nvPicPr>
        <p:blipFill>
          <a:blip r:embed="rId2"/>
          <a:srcRect/>
          <a:stretch>
            <a:fillRect/>
          </a:stretch>
        </p:blipFill>
        <p:spPr bwMode="auto">
          <a:xfrm>
            <a:off x="-1" y="428604"/>
            <a:ext cx="9068551" cy="5857916"/>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http://www.turizmglobal.com/wp-content/uploads/2015/06/Ads%C4%B1z3.png"/>
          <p:cNvPicPr>
            <a:picLocks noChangeAspect="1" noChangeArrowheads="1"/>
          </p:cNvPicPr>
          <p:nvPr/>
        </p:nvPicPr>
        <p:blipFill>
          <a:blip r:embed="rId2"/>
          <a:srcRect/>
          <a:stretch>
            <a:fillRect/>
          </a:stretch>
        </p:blipFill>
        <p:spPr bwMode="auto">
          <a:xfrm>
            <a:off x="714348" y="357166"/>
            <a:ext cx="7632494" cy="614364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solidFill>
                  <a:srgbClr val="FF0000"/>
                </a:solidFill>
              </a:rPr>
              <a:t>Turizmin Gelişmesine Etki Eden Unsurlar </a:t>
            </a:r>
            <a:endParaRPr lang="tr-TR" sz="3200" dirty="0"/>
          </a:p>
        </p:txBody>
      </p:sp>
      <p:sp>
        <p:nvSpPr>
          <p:cNvPr id="3" name="2 İçerik Yer Tutucusu"/>
          <p:cNvSpPr>
            <a:spLocks noGrp="1"/>
          </p:cNvSpPr>
          <p:nvPr>
            <p:ph idx="1"/>
          </p:nvPr>
        </p:nvSpPr>
        <p:spPr/>
        <p:txBody>
          <a:bodyPr>
            <a:normAutofit fontScale="85000" lnSpcReduction="20000"/>
          </a:bodyPr>
          <a:lstStyle/>
          <a:p>
            <a:pPr lvl="0"/>
            <a:r>
              <a:rPr lang="tr-TR" dirty="0" smtClean="0"/>
              <a:t>Boş Zamanın Artması </a:t>
            </a:r>
          </a:p>
          <a:p>
            <a:pPr lvl="0"/>
            <a:r>
              <a:rPr lang="tr-TR" dirty="0" smtClean="0"/>
              <a:t>Ücretli Tatil Hakkı </a:t>
            </a:r>
          </a:p>
          <a:p>
            <a:pPr lvl="0"/>
            <a:r>
              <a:rPr lang="tr-TR" dirty="0" smtClean="0"/>
              <a:t>Teknolojik Gelişmeler </a:t>
            </a:r>
          </a:p>
          <a:p>
            <a:pPr lvl="0"/>
            <a:r>
              <a:rPr lang="tr-TR" dirty="0" smtClean="0"/>
              <a:t>Gelir Düzeyinin Artması </a:t>
            </a:r>
          </a:p>
          <a:p>
            <a:pPr lvl="0"/>
            <a:r>
              <a:rPr lang="tr-TR" dirty="0" smtClean="0"/>
              <a:t>Kentleşme ve Nüfus Artışı </a:t>
            </a:r>
          </a:p>
          <a:p>
            <a:pPr lvl="0"/>
            <a:r>
              <a:rPr lang="tr-TR" dirty="0" smtClean="0"/>
              <a:t>İnsan Ömrünün Uzaması </a:t>
            </a:r>
          </a:p>
          <a:p>
            <a:pPr lvl="0"/>
            <a:r>
              <a:rPr lang="tr-TR" dirty="0" smtClean="0"/>
              <a:t>Sosyal Güvenlik </a:t>
            </a:r>
          </a:p>
          <a:p>
            <a:pPr lvl="0"/>
            <a:r>
              <a:rPr lang="tr-TR" dirty="0" smtClean="0"/>
              <a:t>Seyahat Özgürlüğü </a:t>
            </a:r>
          </a:p>
          <a:p>
            <a:pPr lvl="0"/>
            <a:r>
              <a:rPr lang="tr-TR" dirty="0" smtClean="0"/>
              <a:t>Turizm Bilincinin Oluşması </a:t>
            </a:r>
          </a:p>
          <a:p>
            <a:pPr lvl="0"/>
            <a:r>
              <a:rPr lang="tr-TR" dirty="0" smtClean="0"/>
              <a:t>Kültür ve Eğitim Düzeyinin Artması </a:t>
            </a:r>
          </a:p>
          <a:p>
            <a:pPr>
              <a:buNone/>
            </a:pPr>
            <a:endParaRPr lang="tr-TR" dirty="0"/>
          </a:p>
        </p:txBody>
      </p:sp>
      <p:pic>
        <p:nvPicPr>
          <p:cNvPr id="14338" name="Picture 2" descr="turizm ile ilgili görsel sonucu"/>
          <p:cNvPicPr>
            <a:picLocks noChangeAspect="1" noChangeArrowheads="1"/>
          </p:cNvPicPr>
          <p:nvPr/>
        </p:nvPicPr>
        <p:blipFill>
          <a:blip r:embed="rId2"/>
          <a:srcRect/>
          <a:stretch>
            <a:fillRect/>
          </a:stretch>
        </p:blipFill>
        <p:spPr bwMode="auto">
          <a:xfrm>
            <a:off x="5715009" y="1500174"/>
            <a:ext cx="3428992" cy="421484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buNone/>
            </a:pPr>
            <a:r>
              <a:rPr lang="tr-TR" b="1" dirty="0" smtClean="0"/>
              <a:t>			</a:t>
            </a:r>
            <a:r>
              <a:rPr lang="tr-TR" b="1" dirty="0" smtClean="0">
                <a:solidFill>
                  <a:srgbClr val="FF0000"/>
                </a:solidFill>
              </a:rPr>
              <a:t>TURİZM SEKTÖRÜNÜN TANIMI</a:t>
            </a:r>
            <a:endParaRPr lang="tr-TR" dirty="0" smtClean="0">
              <a:solidFill>
                <a:srgbClr val="FF0000"/>
              </a:solidFill>
            </a:endParaRPr>
          </a:p>
          <a:p>
            <a:pPr>
              <a:buNone/>
            </a:pPr>
            <a:r>
              <a:rPr lang="tr-TR" dirty="0" smtClean="0">
                <a:solidFill>
                  <a:srgbClr val="FF0000"/>
                </a:solidFill>
              </a:rPr>
              <a:t>Turizm sektörünün yaygın tanımı; </a:t>
            </a:r>
            <a:r>
              <a:rPr lang="tr-TR" dirty="0" smtClean="0"/>
              <a:t>turistlerin, ikamet ettikleri yerlerden ayrılarak tekrar aynı yere dönünceye kadar geçen süre içerisindeki seyahatleri sırasında gereksinme duydukları ulaştırma, konaklama, yeme-içme, eğlence ve diğer ihtiyaçlarını karşıladıkları faaliyet alanlarının tümüdür (</a:t>
            </a:r>
            <a:r>
              <a:rPr lang="tr-TR" dirty="0" err="1" smtClean="0"/>
              <a:t>Barutçugil</a:t>
            </a:r>
            <a:r>
              <a:rPr lang="tr-TR" dirty="0" smtClean="0"/>
              <a:t>, 1989). </a:t>
            </a:r>
          </a:p>
          <a:p>
            <a:pPr>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2357430"/>
            <a:ext cx="8229600" cy="1143000"/>
          </a:xfrm>
        </p:spPr>
        <p:txBody>
          <a:bodyPr>
            <a:normAutofit/>
          </a:bodyPr>
          <a:lstStyle/>
          <a:p>
            <a:r>
              <a:rPr lang="tr-TR" sz="3200" b="1" dirty="0" smtClean="0">
                <a:solidFill>
                  <a:srgbClr val="FF0000"/>
                </a:solidFill>
              </a:rPr>
              <a:t>Turizm sektörünün kendine özgü özellikleri</a:t>
            </a:r>
            <a:endParaRPr lang="tr-TR" sz="3200" dirty="0">
              <a:solidFill>
                <a:srgbClr val="FF0000"/>
              </a:solidFill>
            </a:endParaRPr>
          </a:p>
        </p:txBody>
      </p:sp>
      <p:pic>
        <p:nvPicPr>
          <p:cNvPr id="12290" name="Picture 2" descr="dünyada turistik mekanlar ile ilgili görsel sonucu"/>
          <p:cNvPicPr>
            <a:picLocks noChangeAspect="1" noChangeArrowheads="1"/>
          </p:cNvPicPr>
          <p:nvPr/>
        </p:nvPicPr>
        <p:blipFill>
          <a:blip r:embed="rId2"/>
          <a:srcRect/>
          <a:stretch>
            <a:fillRect/>
          </a:stretch>
        </p:blipFill>
        <p:spPr bwMode="auto">
          <a:xfrm>
            <a:off x="2428860" y="3715304"/>
            <a:ext cx="4195660" cy="3142697"/>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500042"/>
            <a:ext cx="8229600" cy="1143000"/>
          </a:xfrm>
        </p:spPr>
        <p:txBody>
          <a:bodyPr>
            <a:normAutofit/>
          </a:bodyPr>
          <a:lstStyle/>
          <a:p>
            <a:r>
              <a:rPr lang="tr-TR" sz="3200" b="1" dirty="0" smtClean="0">
                <a:solidFill>
                  <a:srgbClr val="FF0000"/>
                </a:solidFill>
              </a:rPr>
              <a:t>Turizm sektörünün kendine özgü özellikleri</a:t>
            </a:r>
            <a:r>
              <a:rPr lang="tr-TR" sz="3200" dirty="0" smtClean="0">
                <a:solidFill>
                  <a:srgbClr val="FF0000"/>
                </a:solidFill>
              </a:rPr>
              <a:t/>
            </a:r>
            <a:br>
              <a:rPr lang="tr-TR" sz="3200" dirty="0" smtClean="0">
                <a:solidFill>
                  <a:srgbClr val="FF0000"/>
                </a:solidFill>
              </a:rPr>
            </a:br>
            <a:endParaRPr lang="tr-TR" sz="3200" dirty="0">
              <a:solidFill>
                <a:srgbClr val="FF0000"/>
              </a:solidFill>
            </a:endParaRPr>
          </a:p>
        </p:txBody>
      </p:sp>
      <p:sp>
        <p:nvSpPr>
          <p:cNvPr id="3" name="2 İçerik Yer Tutucusu"/>
          <p:cNvSpPr>
            <a:spLocks noGrp="1"/>
          </p:cNvSpPr>
          <p:nvPr>
            <p:ph idx="1"/>
          </p:nvPr>
        </p:nvSpPr>
        <p:spPr/>
        <p:txBody>
          <a:bodyPr>
            <a:normAutofit fontScale="77500" lnSpcReduction="20000"/>
          </a:bodyPr>
          <a:lstStyle/>
          <a:p>
            <a:pPr lvl="0"/>
            <a:r>
              <a:rPr lang="tr-TR" dirty="0" smtClean="0"/>
              <a:t>Türüne göre yüksek yatırım gerektirebilir. </a:t>
            </a:r>
          </a:p>
          <a:p>
            <a:pPr lvl="0"/>
            <a:r>
              <a:rPr lang="tr-TR" dirty="0" smtClean="0"/>
              <a:t>Bütün yıl faaliyet sunulur. </a:t>
            </a:r>
          </a:p>
          <a:p>
            <a:pPr lvl="0"/>
            <a:r>
              <a:rPr lang="tr-TR" dirty="0" smtClean="0"/>
              <a:t>Genellikle hizmet üretilir ve sunulur.</a:t>
            </a:r>
          </a:p>
          <a:p>
            <a:pPr lvl="0"/>
            <a:r>
              <a:rPr lang="tr-TR" dirty="0" smtClean="0"/>
              <a:t>Kalite kontrol sorunu vardır.</a:t>
            </a:r>
          </a:p>
          <a:p>
            <a:pPr lvl="0"/>
            <a:r>
              <a:rPr lang="tr-TR" dirty="0" smtClean="0"/>
              <a:t>Tüketici tercihleri sürekli değişim gösterir.</a:t>
            </a:r>
          </a:p>
          <a:p>
            <a:pPr lvl="0"/>
            <a:r>
              <a:rPr lang="tr-TR" dirty="0" smtClean="0"/>
              <a:t>Turizm ürünü heterojen özelliğe sahiptir.</a:t>
            </a:r>
          </a:p>
          <a:p>
            <a:pPr lvl="0"/>
            <a:r>
              <a:rPr lang="tr-TR" dirty="0" smtClean="0"/>
              <a:t>Turizm ürünleri soyuttur.</a:t>
            </a:r>
          </a:p>
          <a:p>
            <a:pPr lvl="0"/>
            <a:r>
              <a:rPr lang="tr-TR" dirty="0" smtClean="0"/>
              <a:t>Turizm arzı çok değişkenlik gösterir.</a:t>
            </a:r>
          </a:p>
          <a:p>
            <a:pPr lvl="0"/>
            <a:r>
              <a:rPr lang="tr-TR" dirty="0" smtClean="0"/>
              <a:t>Turizm arzı kısa dönemde artırılamaz.</a:t>
            </a:r>
          </a:p>
          <a:p>
            <a:pPr lvl="0"/>
            <a:r>
              <a:rPr lang="tr-TR" dirty="0" smtClean="0"/>
              <a:t>Turizm ürünlerinin pazarlanması fiziksel ürünlerden farklıdır.</a:t>
            </a:r>
          </a:p>
          <a:p>
            <a:pPr lvl="0"/>
            <a:r>
              <a:rPr lang="tr-TR" dirty="0" smtClean="0"/>
              <a:t>Emek yoğundur.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000240"/>
            <a:ext cx="8229600" cy="1928818"/>
          </a:xfrm>
        </p:spPr>
        <p:txBody>
          <a:bodyPr>
            <a:normAutofit fontScale="90000"/>
          </a:bodyPr>
          <a:lstStyle/>
          <a:p>
            <a:r>
              <a:rPr lang="tr-TR" b="1" dirty="0" smtClean="0">
                <a:solidFill>
                  <a:srgbClr val="FF0000"/>
                </a:solidFill>
              </a:rPr>
              <a:t>TURİZM SEKTÖRÜNÜN </a:t>
            </a:r>
            <a:br>
              <a:rPr lang="tr-TR" b="1" dirty="0" smtClean="0">
                <a:solidFill>
                  <a:srgbClr val="FF0000"/>
                </a:solidFill>
              </a:rPr>
            </a:br>
            <a:r>
              <a:rPr lang="tr-TR" b="1" dirty="0" smtClean="0">
                <a:solidFill>
                  <a:srgbClr val="FF0000"/>
                </a:solidFill>
              </a:rPr>
              <a:t>TEMEL UNSURLARI</a:t>
            </a:r>
            <a:r>
              <a:rPr lang="tr-TR" dirty="0" smtClean="0"/>
              <a:t/>
            </a:r>
            <a:br>
              <a:rPr lang="tr-TR" dirty="0" smtClean="0"/>
            </a:br>
            <a:endParaRPr lang="tr-TR" dirty="0"/>
          </a:p>
        </p:txBody>
      </p:sp>
      <p:pic>
        <p:nvPicPr>
          <p:cNvPr id="4" name="Picture 1" descr="G:\kamboçya-tayland-fotos\IMG_1560.JPG"/>
          <p:cNvPicPr>
            <a:picLocks noChangeAspect="1" noChangeArrowheads="1"/>
          </p:cNvPicPr>
          <p:nvPr/>
        </p:nvPicPr>
        <p:blipFill>
          <a:blip r:embed="rId2" cstate="print"/>
          <a:srcRect/>
          <a:stretch>
            <a:fillRect/>
          </a:stretch>
        </p:blipFill>
        <p:spPr bwMode="auto">
          <a:xfrm>
            <a:off x="5286380" y="3429000"/>
            <a:ext cx="3857620" cy="3429000"/>
          </a:xfrm>
          <a:prstGeom prst="rect">
            <a:avLst/>
          </a:prstGeom>
          <a:noFill/>
        </p:spPr>
      </p:pic>
      <p:pic>
        <p:nvPicPr>
          <p:cNvPr id="6" name="Picture 2" descr="G:\kamboçya-tayland-fotos\IMG_1667.JPG"/>
          <p:cNvPicPr>
            <a:picLocks noChangeAspect="1" noChangeArrowheads="1"/>
          </p:cNvPicPr>
          <p:nvPr/>
        </p:nvPicPr>
        <p:blipFill>
          <a:blip r:embed="rId3" cstate="print"/>
          <a:srcRect/>
          <a:stretch>
            <a:fillRect/>
          </a:stretch>
        </p:blipFill>
        <p:spPr bwMode="auto">
          <a:xfrm>
            <a:off x="29941" y="3429000"/>
            <a:ext cx="4095779" cy="3429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http://www.aktob.org.tr/AnaResimler/haber/-aktob_977722.jpg"/>
          <p:cNvPicPr>
            <a:picLocks noChangeAspect="1" noChangeArrowheads="1"/>
          </p:cNvPicPr>
          <p:nvPr/>
        </p:nvPicPr>
        <p:blipFill>
          <a:blip r:embed="rId2"/>
          <a:srcRect/>
          <a:stretch>
            <a:fillRect/>
          </a:stretch>
        </p:blipFill>
        <p:spPr bwMode="auto">
          <a:xfrm>
            <a:off x="326556" y="428604"/>
            <a:ext cx="8817444" cy="614364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solidFill>
                  <a:srgbClr val="FF0000"/>
                </a:solidFill>
              </a:rPr>
              <a:t>TURİZM SEKTÖRÜNÜN TEMEL UNSURLARI</a:t>
            </a:r>
            <a:r>
              <a:rPr lang="tr-TR" sz="3200" dirty="0" smtClean="0">
                <a:solidFill>
                  <a:srgbClr val="FF0000"/>
                </a:solidFill>
              </a:rPr>
              <a:t/>
            </a:r>
            <a:br>
              <a:rPr lang="tr-TR" sz="3200" dirty="0" smtClean="0">
                <a:solidFill>
                  <a:srgbClr val="FF0000"/>
                </a:solidFill>
              </a:rPr>
            </a:br>
            <a:endParaRPr lang="tr-TR" sz="3200" dirty="0">
              <a:solidFill>
                <a:srgbClr val="FF0000"/>
              </a:solidFill>
            </a:endParaRPr>
          </a:p>
        </p:txBody>
      </p:sp>
      <p:sp>
        <p:nvSpPr>
          <p:cNvPr id="3" name="2 İçerik Yer Tutucusu"/>
          <p:cNvSpPr>
            <a:spLocks noGrp="1"/>
          </p:cNvSpPr>
          <p:nvPr>
            <p:ph idx="1"/>
          </p:nvPr>
        </p:nvSpPr>
        <p:spPr/>
        <p:txBody>
          <a:bodyPr>
            <a:normAutofit fontScale="92500" lnSpcReduction="10000"/>
          </a:bodyPr>
          <a:lstStyle/>
          <a:p>
            <a:pPr>
              <a:buNone/>
            </a:pPr>
            <a:r>
              <a:rPr lang="tr-TR" b="1" dirty="0" smtClean="0">
                <a:solidFill>
                  <a:srgbClr val="FF0000"/>
                </a:solidFill>
              </a:rPr>
              <a:t>a.Turizm Arzı  </a:t>
            </a:r>
            <a:endParaRPr lang="tr-TR" dirty="0" smtClean="0">
              <a:solidFill>
                <a:srgbClr val="FF0000"/>
              </a:solidFill>
            </a:endParaRPr>
          </a:p>
          <a:p>
            <a:pPr>
              <a:buNone/>
            </a:pPr>
            <a:r>
              <a:rPr lang="tr-TR" sz="2600" dirty="0" smtClean="0"/>
              <a:t>Turizm arzı, turistik tüketimde yer alan ve turizm talebinin gereksinmelerini karşılamak için gerekli mal ve hizmetlerin (turistik ürün) tedarik edilmesini içeren üretime dayalı işlemlerin tümü şeklinde tanımlanmaktadır (Bahar ve Kozak, 2006).</a:t>
            </a:r>
          </a:p>
          <a:p>
            <a:pPr>
              <a:buNone/>
            </a:pPr>
            <a:r>
              <a:rPr lang="tr-TR" b="1" dirty="0" smtClean="0">
                <a:solidFill>
                  <a:srgbClr val="FF0000"/>
                </a:solidFill>
              </a:rPr>
              <a:t>b.Turistik Ürün </a:t>
            </a:r>
            <a:endParaRPr lang="tr-TR" dirty="0" smtClean="0">
              <a:solidFill>
                <a:srgbClr val="FF0000"/>
              </a:solidFill>
            </a:endParaRPr>
          </a:p>
          <a:p>
            <a:r>
              <a:rPr lang="tr-TR" dirty="0" smtClean="0"/>
              <a:t>Bir ürünün turizm olarak algılanabilmesi ve işlev görebilmesi için birtakım özellikleri taşıması gerekmektedir. Bunlar; </a:t>
            </a:r>
            <a:r>
              <a:rPr lang="tr-TR" b="1" dirty="0" smtClean="0">
                <a:solidFill>
                  <a:srgbClr val="FF0000"/>
                </a:solidFill>
              </a:rPr>
              <a:t>çekicilik, etkinlikler, ulaşılabilirlik, turizm işletmeleri ve imajdır</a:t>
            </a:r>
            <a:r>
              <a:rPr lang="tr-TR" dirty="0" smtClean="0"/>
              <a:t>.</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000108"/>
            <a:ext cx="8229600" cy="4525963"/>
          </a:xfrm>
        </p:spPr>
        <p:txBody>
          <a:bodyPr>
            <a:normAutofit fontScale="92500"/>
          </a:bodyPr>
          <a:lstStyle/>
          <a:p>
            <a:pPr>
              <a:buNone/>
            </a:pPr>
            <a:r>
              <a:rPr lang="tr-TR" b="1" dirty="0" smtClean="0">
                <a:solidFill>
                  <a:srgbClr val="FF0000"/>
                </a:solidFill>
              </a:rPr>
              <a:t>b1.Çekicilik </a:t>
            </a:r>
            <a:endParaRPr lang="tr-TR" dirty="0" smtClean="0">
              <a:solidFill>
                <a:srgbClr val="FF0000"/>
              </a:solidFill>
            </a:endParaRPr>
          </a:p>
          <a:p>
            <a:r>
              <a:rPr lang="tr-TR" dirty="0" smtClean="0"/>
              <a:t>Turizm ürününün en önemli unsurlarından biri, çekiciliktir. Çekicilik, turistin seyahat etmek istediği bir yeri, diğer bir yere tercih etmesini etkileyen unsurlar olarak açıklanabilir. Turizm ürününde çekiciliği belirleyen unsurlar dört gruba ayrılabilir. Bunlar; </a:t>
            </a:r>
            <a:r>
              <a:rPr lang="tr-TR" b="1" dirty="0" smtClean="0"/>
              <a:t>doğal unsurlar, </a:t>
            </a:r>
            <a:r>
              <a:rPr lang="tr-TR" b="1" dirty="0" err="1" smtClean="0"/>
              <a:t>sosyo</a:t>
            </a:r>
            <a:r>
              <a:rPr lang="tr-TR" b="1" dirty="0" smtClean="0"/>
              <a:t>-kültürel unsurlar, ekonomik unsurlar ve psikolojik unsurlar</a:t>
            </a:r>
            <a:r>
              <a:rPr lang="tr-TR" dirty="0" smtClean="0"/>
              <a:t>dır.</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553</Words>
  <Application>Microsoft Office PowerPoint</Application>
  <PresentationFormat>Ekran Gösterisi (4:3)</PresentationFormat>
  <Paragraphs>58</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Ofis Teması</vt:lpstr>
      <vt:lpstr>TURİZMİN GELİŞMESİNE ETKİ EDEN UNSURLAR …... </vt:lpstr>
      <vt:lpstr>Turizmin Gelişmesine Etki Eden Unsurlar </vt:lpstr>
      <vt:lpstr>Slayt 3</vt:lpstr>
      <vt:lpstr>Turizm sektörünün kendine özgü özellikleri</vt:lpstr>
      <vt:lpstr>Turizm sektörünün kendine özgü özellikleri </vt:lpstr>
      <vt:lpstr>TURİZM SEKTÖRÜNÜN  TEMEL UNSURLARI </vt:lpstr>
      <vt:lpstr>Slayt 7</vt:lpstr>
      <vt:lpstr>TURİZM SEKTÖRÜNÜN TEMEL UNSURLARI </vt:lpstr>
      <vt:lpstr>Slayt 9</vt:lpstr>
      <vt:lpstr>Slayt 10</vt:lpstr>
      <vt:lpstr>Slayt 11</vt:lpstr>
      <vt:lpstr>Slayt 12</vt:lpstr>
      <vt:lpstr>Slayt 13</vt:lpstr>
      <vt:lpstr> Konaklama işletmeleri  </vt:lpstr>
      <vt:lpstr> Kırsal Turizm Tesisleri  </vt:lpstr>
      <vt:lpstr>Slayt 16</vt:lpstr>
      <vt:lpstr>Slayt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Nedir?</dc:title>
  <dc:creator>BULENT</dc:creator>
  <cp:lastModifiedBy>asus</cp:lastModifiedBy>
  <cp:revision>20</cp:revision>
  <dcterms:created xsi:type="dcterms:W3CDTF">2013-10-01T13:43:33Z</dcterms:created>
  <dcterms:modified xsi:type="dcterms:W3CDTF">2018-10-08T19:58:35Z</dcterms:modified>
</cp:coreProperties>
</file>