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07F6-BC9F-4FD7-BDE4-16DF9EC6D712}" type="datetimeFigureOut">
              <a:rPr lang="tr-TR" smtClean="0"/>
              <a:t>23.12.2020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80111-E16E-408E-BD7C-82D9D931BFBE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8448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07F6-BC9F-4FD7-BDE4-16DF9EC6D712}" type="datetimeFigureOut">
              <a:rPr lang="tr-TR" smtClean="0"/>
              <a:t>23.12.2020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80111-E16E-408E-BD7C-82D9D931BF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8341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07F6-BC9F-4FD7-BDE4-16DF9EC6D712}" type="datetimeFigureOut">
              <a:rPr lang="tr-TR" smtClean="0"/>
              <a:t>23.12.2020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80111-E16E-408E-BD7C-82D9D931BF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0035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07F6-BC9F-4FD7-BDE4-16DF9EC6D712}" type="datetimeFigureOut">
              <a:rPr lang="tr-TR" smtClean="0"/>
              <a:t>23.12.2020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80111-E16E-408E-BD7C-82D9D931BFBE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9829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07F6-BC9F-4FD7-BDE4-16DF9EC6D712}" type="datetimeFigureOut">
              <a:rPr lang="tr-TR" smtClean="0"/>
              <a:t>23.12.2020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80111-E16E-408E-BD7C-82D9D931BF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4724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07F6-BC9F-4FD7-BDE4-16DF9EC6D712}" type="datetimeFigureOut">
              <a:rPr lang="tr-TR" smtClean="0"/>
              <a:t>23.12.2020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80111-E16E-408E-BD7C-82D9D931BFBE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23402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07F6-BC9F-4FD7-BDE4-16DF9EC6D712}" type="datetimeFigureOut">
              <a:rPr lang="tr-TR" smtClean="0"/>
              <a:t>23.12.2020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80111-E16E-408E-BD7C-82D9D931BF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4452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07F6-BC9F-4FD7-BDE4-16DF9EC6D712}" type="datetimeFigureOut">
              <a:rPr lang="tr-TR" smtClean="0"/>
              <a:t>23.12.2020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80111-E16E-408E-BD7C-82D9D931BF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7789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07F6-BC9F-4FD7-BDE4-16DF9EC6D712}" type="datetimeFigureOut">
              <a:rPr lang="tr-TR" smtClean="0"/>
              <a:t>23.12.2020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80111-E16E-408E-BD7C-82D9D931BF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96301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"/>
          <p:cNvSpPr txBox="1"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AA9B6-6A42-4F97-B195-9096E8843D5C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3016519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07F6-BC9F-4FD7-BDE4-16DF9EC6D712}" type="datetimeFigureOut">
              <a:rPr lang="tr-TR" smtClean="0"/>
              <a:t>23.12.2020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80111-E16E-408E-BD7C-82D9D931BF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0013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07F6-BC9F-4FD7-BDE4-16DF9EC6D712}" type="datetimeFigureOut">
              <a:rPr lang="tr-TR" smtClean="0"/>
              <a:t>23.12.2020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80111-E16E-408E-BD7C-82D9D931BF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11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07F6-BC9F-4FD7-BDE4-16DF9EC6D712}" type="datetimeFigureOut">
              <a:rPr lang="tr-TR" smtClean="0"/>
              <a:t>23.12.2020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80111-E16E-408E-BD7C-82D9D931BF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1733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07F6-BC9F-4FD7-BDE4-16DF9EC6D712}" type="datetimeFigureOut">
              <a:rPr lang="tr-TR" smtClean="0"/>
              <a:t>23.12.2020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80111-E16E-408E-BD7C-82D9D931BF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1764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07F6-BC9F-4FD7-BDE4-16DF9EC6D712}" type="datetimeFigureOut">
              <a:rPr lang="tr-TR" smtClean="0"/>
              <a:t>23.12.2020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80111-E16E-408E-BD7C-82D9D931BF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6097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07F6-BC9F-4FD7-BDE4-16DF9EC6D712}" type="datetimeFigureOut">
              <a:rPr lang="tr-TR" smtClean="0"/>
              <a:t>23.12.2020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80111-E16E-408E-BD7C-82D9D931BF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5984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07F6-BC9F-4FD7-BDE4-16DF9EC6D712}" type="datetimeFigureOut">
              <a:rPr lang="tr-TR" smtClean="0"/>
              <a:t>23.12.2020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80111-E16E-408E-BD7C-82D9D931BF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6661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07F6-BC9F-4FD7-BDE4-16DF9EC6D712}" type="datetimeFigureOut">
              <a:rPr lang="tr-TR" smtClean="0"/>
              <a:t>23.12.2020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80111-E16E-408E-BD7C-82D9D931BF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024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C3B07F6-BC9F-4FD7-BDE4-16DF9EC6D712}" type="datetimeFigureOut">
              <a:rPr lang="tr-TR" smtClean="0"/>
              <a:t>23.12.2020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3F80111-E16E-408E-BD7C-82D9D931BF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26674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52596" y="2786059"/>
            <a:ext cx="8229600" cy="1508125"/>
          </a:xfrm>
        </p:spPr>
        <p:txBody>
          <a:bodyPr/>
          <a:lstStyle/>
          <a:p>
            <a:pPr algn="ctr"/>
            <a:r>
              <a:rPr lang="tr-TR" dirty="0" err="1" smtClean="0">
                <a:solidFill>
                  <a:schemeClr val="bg1"/>
                </a:solidFill>
              </a:rPr>
              <a:t>Terapotik</a:t>
            </a:r>
            <a:r>
              <a:rPr lang="tr-TR" dirty="0" smtClean="0">
                <a:solidFill>
                  <a:schemeClr val="bg1"/>
                </a:solidFill>
              </a:rPr>
              <a:t> İletişimde Kullanılabilecek  teknikler</a:t>
            </a: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24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ilence"/>
          <p:cNvSpPr txBox="1">
            <a:spLocks noGrp="1"/>
          </p:cNvSpPr>
          <p:nvPr>
            <p:ph type="title" idx="4294967295"/>
          </p:nvPr>
        </p:nvSpPr>
        <p:spPr>
          <a:xfrm>
            <a:off x="277091" y="95250"/>
            <a:ext cx="11914909" cy="1200150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Algıları tanımlamaya cesaretlendirme</a:t>
            </a:r>
          </a:p>
        </p:txBody>
      </p:sp>
      <p:sp>
        <p:nvSpPr>
          <p:cNvPr id="20483" name="Using silence…"/>
          <p:cNvSpPr txBox="1">
            <a:spLocks noGrp="1"/>
          </p:cNvSpPr>
          <p:nvPr>
            <p:ph type="body" idx="4294967295"/>
          </p:nvPr>
        </p:nvSpPr>
        <p:spPr>
          <a:xfrm>
            <a:off x="609599" y="1420091"/>
            <a:ext cx="11249891" cy="466205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tr-TR" altLang="tr-TR" b="1" dirty="0" smtClean="0">
                <a:latin typeface="Arial" charset="0"/>
                <a:cs typeface="Arial" charset="0"/>
              </a:rPr>
              <a:t>Algıları tanımlamaya cesaretlendirme</a:t>
            </a:r>
          </a:p>
          <a:p>
            <a:pPr eaLnBrk="1" hangingPunct="1"/>
            <a:r>
              <a:rPr lang="en-US" altLang="tr-TR" dirty="0" err="1" smtClean="0">
                <a:latin typeface="Arial" charset="0"/>
                <a:cs typeface="Arial" charset="0"/>
              </a:rPr>
              <a:t>Hastadan</a:t>
            </a:r>
            <a:r>
              <a:rPr lang="en-US" altLang="tr-TR" dirty="0" smtClean="0">
                <a:latin typeface="Arial" charset="0"/>
                <a:cs typeface="Arial" charset="0"/>
              </a:rPr>
              <a:t> </a:t>
            </a:r>
            <a:r>
              <a:rPr lang="en-US" altLang="tr-TR" dirty="0" err="1" smtClean="0">
                <a:latin typeface="Arial" charset="0"/>
                <a:cs typeface="Arial" charset="0"/>
              </a:rPr>
              <a:t>algıladıklarını</a:t>
            </a:r>
            <a:r>
              <a:rPr lang="en-US" altLang="tr-TR" dirty="0" smtClean="0">
                <a:latin typeface="Arial" charset="0"/>
                <a:cs typeface="Arial" charset="0"/>
              </a:rPr>
              <a:t> s</a:t>
            </a:r>
            <a:r>
              <a:rPr lang="tr-TR" altLang="tr-TR" dirty="0" smtClean="0">
                <a:latin typeface="Arial" charset="0"/>
                <a:cs typeface="Arial" charset="0"/>
              </a:rPr>
              <a:t>ö</a:t>
            </a:r>
            <a:r>
              <a:rPr lang="en-US" altLang="tr-TR" dirty="0" err="1" smtClean="0">
                <a:latin typeface="Arial" charset="0"/>
                <a:cs typeface="Arial" charset="0"/>
              </a:rPr>
              <a:t>zel</a:t>
            </a:r>
            <a:r>
              <a:rPr lang="en-US" altLang="tr-TR" dirty="0" smtClean="0">
                <a:latin typeface="Arial" charset="0"/>
                <a:cs typeface="Arial" charset="0"/>
              </a:rPr>
              <a:t> </a:t>
            </a:r>
            <a:r>
              <a:rPr lang="en-US" altLang="tr-TR" dirty="0" err="1" smtClean="0">
                <a:latin typeface="Arial" charset="0"/>
                <a:cs typeface="Arial" charset="0"/>
              </a:rPr>
              <a:t>olarak</a:t>
            </a:r>
            <a:r>
              <a:rPr lang="en-US" altLang="tr-TR" dirty="0" smtClean="0">
                <a:latin typeface="Arial" charset="0"/>
                <a:cs typeface="Arial" charset="0"/>
              </a:rPr>
              <a:t> </a:t>
            </a:r>
            <a:r>
              <a:rPr lang="en-US" altLang="tr-TR" dirty="0" err="1" smtClean="0">
                <a:latin typeface="Arial" charset="0"/>
                <a:cs typeface="Arial" charset="0"/>
              </a:rPr>
              <a:t>tanımlamasını</a:t>
            </a:r>
            <a:r>
              <a:rPr lang="en-US" altLang="tr-TR" dirty="0" smtClean="0">
                <a:latin typeface="Arial" charset="0"/>
                <a:cs typeface="Arial" charset="0"/>
              </a:rPr>
              <a:t> </a:t>
            </a:r>
            <a:r>
              <a:rPr lang="en-US" altLang="tr-TR" dirty="0" err="1" smtClean="0">
                <a:latin typeface="Arial" charset="0"/>
                <a:cs typeface="Arial" charset="0"/>
              </a:rPr>
              <a:t>istemektir</a:t>
            </a:r>
            <a:endParaRPr lang="tr-TR" altLang="tr-TR" dirty="0" smtClean="0">
              <a:latin typeface="Arial" charset="0"/>
              <a:cs typeface="Arial" charset="0"/>
            </a:endParaRPr>
          </a:p>
          <a:p>
            <a:pPr eaLnBrk="1" hangingPunct="1"/>
            <a:endParaRPr lang="tr-TR" altLang="tr-TR" i="1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it-IT" altLang="tr-TR" i="1" dirty="0" smtClean="0">
                <a:latin typeface="Arial" charset="0"/>
                <a:cs typeface="Arial" charset="0"/>
              </a:rPr>
              <a:t>-“Gergin hissettiğinde bana s</a:t>
            </a:r>
            <a:r>
              <a:rPr lang="tr-TR" altLang="tr-TR" i="1" dirty="0" smtClean="0">
                <a:latin typeface="Arial" charset="0"/>
                <a:cs typeface="Arial" charset="0"/>
              </a:rPr>
              <a:t>ö</a:t>
            </a:r>
            <a:r>
              <a:rPr lang="it-IT" altLang="tr-TR" i="1" dirty="0" smtClean="0">
                <a:latin typeface="Arial" charset="0"/>
                <a:cs typeface="Arial" charset="0"/>
              </a:rPr>
              <a:t>yleyin”</a:t>
            </a:r>
            <a:endParaRPr lang="tr-TR" altLang="tr-TR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it-IT" altLang="tr-TR" i="1" dirty="0" smtClean="0">
                <a:latin typeface="Arial" charset="0"/>
                <a:cs typeface="Arial" charset="0"/>
              </a:rPr>
              <a:t>-“Neler oluyor?”</a:t>
            </a:r>
            <a:endParaRPr lang="tr-TR" altLang="tr-TR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altLang="tr-TR" i="1" dirty="0" smtClean="0">
                <a:latin typeface="Arial" charset="0"/>
                <a:cs typeface="Arial" charset="0"/>
              </a:rPr>
              <a:t>-“</a:t>
            </a:r>
            <a:r>
              <a:rPr lang="fr-FR" altLang="tr-TR" i="1" dirty="0" smtClean="0">
                <a:latin typeface="Arial" charset="0"/>
                <a:cs typeface="Arial" charset="0"/>
              </a:rPr>
              <a:t>Ses ne s</a:t>
            </a:r>
            <a:r>
              <a:rPr lang="tr-TR" altLang="tr-TR" i="1" dirty="0" smtClean="0">
                <a:latin typeface="Arial" charset="0"/>
                <a:cs typeface="Arial" charset="0"/>
              </a:rPr>
              <a:t>ö</a:t>
            </a:r>
            <a:r>
              <a:rPr lang="en-US" altLang="tr-TR" i="1" dirty="0" err="1" smtClean="0">
                <a:latin typeface="Arial" charset="0"/>
                <a:cs typeface="Arial" charset="0"/>
              </a:rPr>
              <a:t>ylüyor</a:t>
            </a:r>
            <a:r>
              <a:rPr lang="en-US" altLang="tr-TR" i="1" dirty="0" smtClean="0">
                <a:latin typeface="Arial" charset="0"/>
                <a:cs typeface="Arial" charset="0"/>
              </a:rPr>
              <a:t>?” </a:t>
            </a:r>
            <a:endParaRPr lang="tr-TR" altLang="tr-TR" sz="20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90599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ilence"/>
          <p:cNvSpPr txBox="1">
            <a:spLocks noGrp="1"/>
          </p:cNvSpPr>
          <p:nvPr>
            <p:ph type="title" idx="4294967295"/>
          </p:nvPr>
        </p:nvSpPr>
        <p:spPr>
          <a:xfrm>
            <a:off x="1924050" y="206086"/>
            <a:ext cx="8549986" cy="120015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Duyguları ortaya çıkarma</a:t>
            </a:r>
          </a:p>
        </p:txBody>
      </p:sp>
      <p:sp>
        <p:nvSpPr>
          <p:cNvPr id="17411" name="Using silence…"/>
          <p:cNvSpPr txBox="1">
            <a:spLocks noGrp="1"/>
          </p:cNvSpPr>
          <p:nvPr>
            <p:ph type="body" idx="4294967295"/>
          </p:nvPr>
        </p:nvSpPr>
        <p:spPr>
          <a:xfrm>
            <a:off x="485775" y="1101437"/>
            <a:ext cx="10722552" cy="5105400"/>
          </a:xfrm>
        </p:spPr>
        <p:txBody>
          <a:bodyPr>
            <a:normAutofit/>
          </a:bodyPr>
          <a:lstStyle/>
          <a:p>
            <a:pPr eaLnBrk="1" hangingPunct="1"/>
            <a:endParaRPr lang="tr-TR" altLang="tr-TR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altLang="tr-TR" sz="2000" smtClean="0">
                <a:latin typeface="Arial" charset="0"/>
                <a:cs typeface="Arial" charset="0"/>
              </a:rPr>
              <a:t>Hastanın</a:t>
            </a:r>
            <a:r>
              <a:rPr lang="en-US" altLang="tr-TR" sz="2000" dirty="0" smtClean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dolaylı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olarak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ifade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ettiği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duygularını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sözel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olarak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ifade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etmesini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sağlamaktır</a:t>
            </a:r>
            <a:r>
              <a:rPr lang="en-US" altLang="tr-TR" sz="2000" dirty="0">
                <a:latin typeface="Arial" charset="0"/>
                <a:cs typeface="Arial" charset="0"/>
              </a:rPr>
              <a:t>.</a:t>
            </a:r>
            <a:endParaRPr lang="tr-TR" altLang="tr-TR" sz="2000" dirty="0">
              <a:latin typeface="Arial" charset="0"/>
              <a:cs typeface="Arial" charset="0"/>
            </a:endParaRPr>
          </a:p>
          <a:p>
            <a:pPr eaLnBrk="1" hangingPunct="1"/>
            <a:endParaRPr lang="tr-TR" altLang="tr-TR" sz="2000" dirty="0">
              <a:latin typeface="Arial" charset="0"/>
              <a:cs typeface="Arial" charset="0"/>
            </a:endParaRPr>
          </a:p>
          <a:p>
            <a:pPr eaLnBrk="1" hangingPunct="1"/>
            <a:r>
              <a:rPr lang="tr-TR" altLang="tr-TR" sz="2000" dirty="0">
                <a:latin typeface="Arial" charset="0"/>
                <a:cs typeface="Arial" charset="0"/>
              </a:rPr>
              <a:t>“Sanki bana …. demek istiyormuşsun gibi geliyor”</a:t>
            </a:r>
          </a:p>
          <a:p>
            <a:pPr eaLnBrk="1" hangingPunct="1"/>
            <a:r>
              <a:rPr lang="tr-TR" altLang="tr-TR" sz="2000" dirty="0">
                <a:latin typeface="Arial" charset="0"/>
                <a:cs typeface="Arial" charset="0"/>
              </a:rPr>
              <a:t>“Anladığım kadarıyla ……. hissediyorsun”</a:t>
            </a:r>
          </a:p>
          <a:p>
            <a:pPr eaLnBrk="1" hangingPunct="1"/>
            <a:endParaRPr lang="tr-TR" altLang="tr-TR" sz="2000" dirty="0">
              <a:latin typeface="Arial" charset="0"/>
              <a:cs typeface="Arial" charset="0"/>
            </a:endParaRPr>
          </a:p>
          <a:p>
            <a:pPr eaLnBrk="1" hangingPunct="1"/>
            <a:r>
              <a:rPr lang="es-ES_tradnl" altLang="tr-TR" sz="2000" dirty="0">
                <a:solidFill>
                  <a:srgbClr val="FFC000"/>
                </a:solidFill>
                <a:latin typeface="Arial" charset="0"/>
                <a:cs typeface="Arial" charset="0"/>
              </a:rPr>
              <a:t>Hasta: </a:t>
            </a:r>
            <a:r>
              <a:rPr lang="it-IT" altLang="tr-TR" sz="2000" i="1" dirty="0">
                <a:latin typeface="Arial" charset="0"/>
                <a:cs typeface="Arial" charset="0"/>
              </a:rPr>
              <a:t>Ben bir </a:t>
            </a:r>
            <a:r>
              <a:rPr lang="tr-TR" altLang="tr-TR" sz="2000" i="1" dirty="0">
                <a:latin typeface="Arial" charset="0"/>
                <a:cs typeface="Arial" charset="0"/>
              </a:rPr>
              <a:t>hiçim</a:t>
            </a:r>
            <a:r>
              <a:rPr lang="it-IT" altLang="tr-TR" sz="2000" i="1" dirty="0">
                <a:latin typeface="Arial" charset="0"/>
                <a:cs typeface="Arial" charset="0"/>
              </a:rPr>
              <a:t>.</a:t>
            </a:r>
            <a:endParaRPr lang="tr-TR" altLang="tr-TR" sz="2000" dirty="0">
              <a:latin typeface="Arial" charset="0"/>
              <a:cs typeface="Arial" charset="0"/>
            </a:endParaRPr>
          </a:p>
          <a:p>
            <a:pPr eaLnBrk="1" hangingPunct="1"/>
            <a:r>
              <a:rPr lang="en-US" altLang="tr-TR" sz="2000" dirty="0" err="1">
                <a:solidFill>
                  <a:srgbClr val="FFC000"/>
                </a:solidFill>
                <a:latin typeface="Arial" charset="0"/>
                <a:cs typeface="Arial" charset="0"/>
              </a:rPr>
              <a:t>Hemşire</a:t>
            </a:r>
            <a:r>
              <a:rPr lang="en-US" altLang="tr-TR" sz="2000" dirty="0">
                <a:solidFill>
                  <a:srgbClr val="FFC000"/>
                </a:solidFill>
                <a:latin typeface="Arial" charset="0"/>
                <a:cs typeface="Arial" charset="0"/>
              </a:rPr>
              <a:t>: </a:t>
            </a:r>
            <a:r>
              <a:rPr lang="tr-TR" altLang="tr-TR" sz="2000" dirty="0">
                <a:solidFill>
                  <a:srgbClr val="FFC000"/>
                </a:solidFill>
                <a:latin typeface="Arial" charset="0"/>
                <a:cs typeface="Arial" charset="0"/>
              </a:rPr>
              <a:t>“</a:t>
            </a:r>
            <a:r>
              <a:rPr lang="tr-TR" altLang="tr-TR" sz="2000" i="1" dirty="0">
                <a:solidFill>
                  <a:schemeClr val="bg1"/>
                </a:solidFill>
                <a:latin typeface="Arial" charset="0"/>
                <a:cs typeface="Arial" charset="0"/>
              </a:rPr>
              <a:t>D</a:t>
            </a:r>
            <a:r>
              <a:rPr lang="tr-TR" altLang="tr-TR" sz="2000" i="1" dirty="0">
                <a:latin typeface="Arial" charset="0"/>
                <a:cs typeface="Arial" charset="0"/>
              </a:rPr>
              <a:t>eğersiz hissettiğinizi mi</a:t>
            </a:r>
            <a:r>
              <a:rPr lang="en-US" altLang="tr-TR" sz="2000" i="1" dirty="0">
                <a:latin typeface="Arial" charset="0"/>
                <a:cs typeface="Arial" charset="0"/>
              </a:rPr>
              <a:t> </a:t>
            </a:r>
            <a:r>
              <a:rPr lang="en-US" altLang="tr-TR" sz="2000" i="1" dirty="0" err="1">
                <a:latin typeface="Arial" charset="0"/>
                <a:cs typeface="Arial" charset="0"/>
              </a:rPr>
              <a:t>söylemek</a:t>
            </a:r>
            <a:r>
              <a:rPr lang="en-US" altLang="tr-TR" sz="2000" i="1" dirty="0">
                <a:latin typeface="Arial" charset="0"/>
                <a:cs typeface="Arial" charset="0"/>
              </a:rPr>
              <a:t> </a:t>
            </a:r>
            <a:r>
              <a:rPr lang="en-US" altLang="tr-TR" sz="2000" i="1" dirty="0" err="1">
                <a:latin typeface="Arial" charset="0"/>
                <a:cs typeface="Arial" charset="0"/>
              </a:rPr>
              <a:t>istiyorsunuz</a:t>
            </a:r>
            <a:r>
              <a:rPr lang="en-US" altLang="tr-TR" sz="2000" i="1" dirty="0">
                <a:latin typeface="Arial" charset="0"/>
                <a:cs typeface="Arial" charset="0"/>
              </a:rPr>
              <a:t>?</a:t>
            </a:r>
            <a:endParaRPr lang="tr-TR" altLang="tr-TR" sz="2000" i="1" dirty="0">
              <a:latin typeface="Arial" charset="0"/>
              <a:cs typeface="Arial" charset="0"/>
            </a:endParaRPr>
          </a:p>
          <a:p>
            <a:pPr eaLnBrk="1" hangingPunct="1"/>
            <a:endParaRPr lang="tr-TR" altLang="tr-TR" sz="20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0906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ilence"/>
          <p:cNvSpPr txBox="1">
            <a:spLocks noGrp="1"/>
          </p:cNvSpPr>
          <p:nvPr>
            <p:ph type="title" idx="4294967295"/>
          </p:nvPr>
        </p:nvSpPr>
        <p:spPr>
          <a:xfrm>
            <a:off x="734291" y="95250"/>
            <a:ext cx="11457709" cy="1200150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Deneyimlerini tanımlamaya cesaretlendirme</a:t>
            </a:r>
          </a:p>
        </p:txBody>
      </p:sp>
      <p:sp>
        <p:nvSpPr>
          <p:cNvPr id="18435" name="Using silence…"/>
          <p:cNvSpPr txBox="1">
            <a:spLocks noGrp="1"/>
          </p:cNvSpPr>
          <p:nvPr>
            <p:ph type="body" idx="4294967295"/>
          </p:nvPr>
        </p:nvSpPr>
        <p:spPr>
          <a:xfrm>
            <a:off x="595745" y="1447800"/>
            <a:ext cx="11596255" cy="5105400"/>
          </a:xfrm>
        </p:spPr>
        <p:txBody>
          <a:bodyPr/>
          <a:lstStyle/>
          <a:p>
            <a:pPr eaLnBrk="1" hangingPunct="1"/>
            <a:r>
              <a:rPr lang="tr-TR" altLang="tr-TR" b="1" dirty="0" smtClean="0">
                <a:latin typeface="Arial" charset="0"/>
                <a:cs typeface="Arial" charset="0"/>
              </a:rPr>
              <a:t>Deneyimlerini tanımlamaya cesaretlendirme</a:t>
            </a:r>
          </a:p>
          <a:p>
            <a:pPr eaLnBrk="1" hangingPunct="1"/>
            <a:r>
              <a:rPr lang="en-US" altLang="tr-TR" sz="2000" dirty="0" err="1">
                <a:latin typeface="Arial" charset="0"/>
                <a:cs typeface="Arial" charset="0"/>
              </a:rPr>
              <a:t>Hemş</a:t>
            </a:r>
            <a:r>
              <a:rPr lang="es-ES_tradnl" altLang="tr-TR" sz="2000" dirty="0">
                <a:latin typeface="Arial" charset="0"/>
                <a:cs typeface="Arial" charset="0"/>
              </a:rPr>
              <a:t>ire, hastan</a:t>
            </a:r>
            <a:r>
              <a:rPr lang="en-US" altLang="tr-TR" sz="2000" dirty="0" err="1">
                <a:latin typeface="Arial" charset="0"/>
                <a:cs typeface="Arial" charset="0"/>
              </a:rPr>
              <a:t>ın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kendi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değerleri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ışığında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insanları</a:t>
            </a:r>
            <a:r>
              <a:rPr lang="en-US" altLang="tr-TR" sz="2000" dirty="0">
                <a:latin typeface="Arial" charset="0"/>
                <a:cs typeface="Arial" charset="0"/>
              </a:rPr>
              <a:t>, </a:t>
            </a:r>
            <a:r>
              <a:rPr lang="en-US" altLang="tr-TR" sz="2000" dirty="0" err="1">
                <a:latin typeface="Arial" charset="0"/>
                <a:cs typeface="Arial" charset="0"/>
              </a:rPr>
              <a:t>olayları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ve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deneyimlerini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tanımlamasını</a:t>
            </a:r>
            <a:r>
              <a:rPr lang="en-US" altLang="tr-TR" sz="2000" dirty="0">
                <a:latin typeface="Arial" charset="0"/>
                <a:cs typeface="Arial" charset="0"/>
              </a:rPr>
              <a:t>, </a:t>
            </a:r>
            <a:r>
              <a:rPr lang="en-US" altLang="tr-TR" sz="2000" dirty="0" err="1">
                <a:latin typeface="Arial" charset="0"/>
                <a:cs typeface="Arial" charset="0"/>
              </a:rPr>
              <a:t>değerlendirmesini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ister</a:t>
            </a:r>
            <a:r>
              <a:rPr lang="en-US" altLang="tr-TR" sz="2000" dirty="0">
                <a:latin typeface="Arial" charset="0"/>
                <a:cs typeface="Arial" charset="0"/>
              </a:rPr>
              <a:t>.</a:t>
            </a:r>
            <a:endParaRPr lang="tr-TR" altLang="tr-TR" sz="2000" dirty="0">
              <a:latin typeface="Arial" charset="0"/>
              <a:cs typeface="Arial" charset="0"/>
            </a:endParaRPr>
          </a:p>
          <a:p>
            <a:pPr eaLnBrk="1" hangingPunct="1"/>
            <a:endParaRPr lang="tr-TR" altLang="tr-TR" sz="2000" dirty="0">
              <a:latin typeface="Arial" charset="0"/>
              <a:cs typeface="Arial" charset="0"/>
            </a:endParaRPr>
          </a:p>
          <a:p>
            <a:pPr eaLnBrk="1" hangingPunct="1"/>
            <a:endParaRPr lang="tr-TR" altLang="tr-TR" sz="2000" dirty="0">
              <a:latin typeface="Arial" charset="0"/>
              <a:cs typeface="Arial" charset="0"/>
            </a:endParaRPr>
          </a:p>
          <a:p>
            <a:pPr eaLnBrk="1" hangingPunct="1"/>
            <a:r>
              <a:rPr lang="it-IT" altLang="tr-TR" sz="2000" i="1" dirty="0">
                <a:latin typeface="Arial" charset="0"/>
                <a:cs typeface="Arial" charset="0"/>
              </a:rPr>
              <a:t>-“Bunun hakkında fikirlerin nelerdir?”</a:t>
            </a:r>
            <a:endParaRPr lang="tr-TR" altLang="tr-TR" sz="2000" dirty="0">
              <a:latin typeface="Arial" charset="0"/>
              <a:cs typeface="Arial" charset="0"/>
            </a:endParaRPr>
          </a:p>
          <a:p>
            <a:pPr eaLnBrk="1" hangingPunct="1"/>
            <a:r>
              <a:rPr lang="en-US" altLang="tr-TR" sz="2000" i="1" dirty="0">
                <a:latin typeface="Arial" charset="0"/>
                <a:cs typeface="Arial" charset="0"/>
              </a:rPr>
              <a:t>-“Bu </a:t>
            </a:r>
            <a:r>
              <a:rPr lang="en-US" altLang="tr-TR" sz="2000" i="1" dirty="0" err="1">
                <a:latin typeface="Arial" charset="0"/>
                <a:cs typeface="Arial" charset="0"/>
              </a:rPr>
              <a:t>sıkıntıların</a:t>
            </a:r>
            <a:r>
              <a:rPr lang="tr-TR" altLang="tr-TR" sz="2000" i="1" dirty="0">
                <a:latin typeface="Arial" charset="0"/>
                <a:cs typeface="Arial" charset="0"/>
              </a:rPr>
              <a:t>ı nasıl etkiliyor?</a:t>
            </a:r>
            <a:r>
              <a:rPr lang="en-US" altLang="tr-TR" sz="2000" i="1" dirty="0">
                <a:latin typeface="Arial" charset="0"/>
                <a:cs typeface="Arial" charset="0"/>
              </a:rPr>
              <a:t>”</a:t>
            </a:r>
            <a:endParaRPr lang="tr-TR" altLang="tr-TR" sz="2000" i="1" dirty="0">
              <a:latin typeface="Arial" charset="0"/>
              <a:cs typeface="Arial" charset="0"/>
            </a:endParaRPr>
          </a:p>
          <a:p>
            <a:pPr eaLnBrk="1" hangingPunct="1"/>
            <a:endParaRPr lang="tr-TR" altLang="tr-TR" sz="2000" i="1" dirty="0">
              <a:latin typeface="Arial" charset="0"/>
              <a:cs typeface="Arial" charset="0"/>
            </a:endParaRPr>
          </a:p>
          <a:p>
            <a:pPr eaLnBrk="1" hangingPunct="1"/>
            <a:endParaRPr lang="tr-TR" altLang="tr-TR" sz="20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076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Pinpoint and Link"/>
          <p:cNvSpPr txBox="1">
            <a:spLocks noGrp="1"/>
          </p:cNvSpPr>
          <p:nvPr>
            <p:ph type="title" idx="4294967295"/>
          </p:nvPr>
        </p:nvSpPr>
        <p:spPr>
          <a:xfrm>
            <a:off x="2727614" y="247650"/>
            <a:ext cx="6457950" cy="120015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Eylem planı oluşturma</a:t>
            </a:r>
          </a:p>
        </p:txBody>
      </p:sp>
      <p:sp>
        <p:nvSpPr>
          <p:cNvPr id="24579" name="Pinpointing…"/>
          <p:cNvSpPr txBox="1">
            <a:spLocks noGrp="1"/>
          </p:cNvSpPr>
          <p:nvPr>
            <p:ph type="body" idx="4294967295"/>
          </p:nvPr>
        </p:nvSpPr>
        <p:spPr>
          <a:xfrm>
            <a:off x="235527" y="1447800"/>
            <a:ext cx="11956473" cy="51054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altLang="tr-TR" sz="2200" b="1" dirty="0">
                <a:latin typeface="Arial" charset="0"/>
                <a:cs typeface="Arial" charset="0"/>
              </a:rPr>
              <a:t>Eylem planı oluşturma</a:t>
            </a:r>
          </a:p>
          <a:p>
            <a:pPr eaLnBrk="1" hangingPunct="1"/>
            <a:r>
              <a:rPr lang="en-US" altLang="tr-TR" sz="2200" dirty="0">
                <a:latin typeface="Arial" charset="0"/>
                <a:cs typeface="Arial" charset="0"/>
              </a:rPr>
              <a:t>Bu </a:t>
            </a:r>
            <a:r>
              <a:rPr lang="en-US" altLang="tr-TR" sz="2200" dirty="0" err="1">
                <a:latin typeface="Arial" charset="0"/>
                <a:cs typeface="Arial" charset="0"/>
              </a:rPr>
              <a:t>teknikte</a:t>
            </a:r>
            <a:r>
              <a:rPr lang="en-US" altLang="tr-TR" sz="2200" dirty="0">
                <a:latin typeface="Arial" charset="0"/>
                <a:cs typeface="Arial" charset="0"/>
              </a:rPr>
              <a:t> </a:t>
            </a:r>
            <a:r>
              <a:rPr lang="en-US" altLang="tr-TR" sz="2200" dirty="0" err="1">
                <a:latin typeface="Arial" charset="0"/>
                <a:cs typeface="Arial" charset="0"/>
              </a:rPr>
              <a:t>hastadan</a:t>
            </a:r>
            <a:r>
              <a:rPr lang="en-US" altLang="tr-TR" sz="2200" dirty="0">
                <a:latin typeface="Arial" charset="0"/>
                <a:cs typeface="Arial" charset="0"/>
              </a:rPr>
              <a:t> </a:t>
            </a:r>
            <a:r>
              <a:rPr lang="en-US" altLang="tr-TR" sz="2200" dirty="0" err="1">
                <a:latin typeface="Arial" charset="0"/>
                <a:cs typeface="Arial" charset="0"/>
              </a:rPr>
              <a:t>gelecekte</a:t>
            </a:r>
            <a:r>
              <a:rPr lang="en-US" altLang="tr-TR" sz="2200" dirty="0">
                <a:latin typeface="Arial" charset="0"/>
                <a:cs typeface="Arial" charset="0"/>
              </a:rPr>
              <a:t> </a:t>
            </a:r>
            <a:r>
              <a:rPr lang="en-US" altLang="tr-TR" sz="2200" dirty="0" err="1">
                <a:latin typeface="Arial" charset="0"/>
                <a:cs typeface="Arial" charset="0"/>
              </a:rPr>
              <a:t>karşılaşacağı</a:t>
            </a:r>
            <a:r>
              <a:rPr lang="en-US" altLang="tr-TR" sz="2200" dirty="0">
                <a:latin typeface="Arial" charset="0"/>
                <a:cs typeface="Arial" charset="0"/>
              </a:rPr>
              <a:t> </a:t>
            </a:r>
            <a:r>
              <a:rPr lang="en-US" altLang="tr-TR" sz="2200" dirty="0" err="1">
                <a:latin typeface="Arial" charset="0"/>
                <a:cs typeface="Arial" charset="0"/>
              </a:rPr>
              <a:t>durumlara</a:t>
            </a:r>
            <a:r>
              <a:rPr lang="en-US" altLang="tr-TR" sz="2200" dirty="0">
                <a:latin typeface="Arial" charset="0"/>
                <a:cs typeface="Arial" charset="0"/>
              </a:rPr>
              <a:t> </a:t>
            </a:r>
            <a:r>
              <a:rPr lang="en-US" altLang="tr-TR" sz="2200" dirty="0" err="1">
                <a:latin typeface="Arial" charset="0"/>
                <a:cs typeface="Arial" charset="0"/>
              </a:rPr>
              <a:t>ilişkin</a:t>
            </a:r>
            <a:r>
              <a:rPr lang="en-US" altLang="tr-TR" sz="2200" dirty="0">
                <a:latin typeface="Arial" charset="0"/>
                <a:cs typeface="Arial" charset="0"/>
              </a:rPr>
              <a:t>  </a:t>
            </a:r>
            <a:r>
              <a:rPr lang="en-US" altLang="tr-TR" sz="2200" dirty="0" err="1">
                <a:latin typeface="Arial" charset="0"/>
                <a:cs typeface="Arial" charset="0"/>
              </a:rPr>
              <a:t>uygun</a:t>
            </a:r>
            <a:r>
              <a:rPr lang="en-US" altLang="tr-TR" sz="2200" dirty="0">
                <a:latin typeface="Arial" charset="0"/>
                <a:cs typeface="Arial" charset="0"/>
              </a:rPr>
              <a:t> </a:t>
            </a:r>
            <a:r>
              <a:rPr lang="en-US" altLang="tr-TR" sz="2200" dirty="0" err="1">
                <a:latin typeface="Arial" charset="0"/>
                <a:cs typeface="Arial" charset="0"/>
              </a:rPr>
              <a:t>davranış</a:t>
            </a:r>
            <a:r>
              <a:rPr lang="en-US" altLang="tr-TR" sz="2200" dirty="0">
                <a:latin typeface="Arial" charset="0"/>
                <a:cs typeface="Arial" charset="0"/>
              </a:rPr>
              <a:t> bi</a:t>
            </a:r>
            <a:r>
              <a:rPr lang="pt-PT" altLang="tr-TR" sz="2200" dirty="0">
                <a:latin typeface="Arial" charset="0"/>
                <a:cs typeface="Arial" charset="0"/>
              </a:rPr>
              <a:t>ç</a:t>
            </a:r>
            <a:r>
              <a:rPr lang="en-US" altLang="tr-TR" sz="2200" dirty="0" err="1">
                <a:latin typeface="Arial" charset="0"/>
                <a:cs typeface="Arial" charset="0"/>
              </a:rPr>
              <a:t>imlerini</a:t>
            </a:r>
            <a:r>
              <a:rPr lang="en-US" altLang="tr-TR" sz="2200" dirty="0">
                <a:latin typeface="Arial" charset="0"/>
                <a:cs typeface="Arial" charset="0"/>
              </a:rPr>
              <a:t> g</a:t>
            </a:r>
            <a:r>
              <a:rPr lang="tr-TR" altLang="tr-TR" sz="2200" dirty="0">
                <a:latin typeface="Arial" charset="0"/>
                <a:cs typeface="Arial" charset="0"/>
              </a:rPr>
              <a:t>ö</a:t>
            </a:r>
            <a:r>
              <a:rPr lang="en-US" altLang="tr-TR" sz="2200" dirty="0">
                <a:latin typeface="Arial" charset="0"/>
                <a:cs typeface="Arial" charset="0"/>
              </a:rPr>
              <a:t>z </a:t>
            </a:r>
            <a:r>
              <a:rPr lang="tr-TR" altLang="tr-TR" sz="2200" dirty="0">
                <a:latin typeface="Arial" charset="0"/>
                <a:cs typeface="Arial" charset="0"/>
              </a:rPr>
              <a:t>ö</a:t>
            </a:r>
            <a:r>
              <a:rPr lang="en-US" altLang="tr-TR" sz="2200" dirty="0" err="1">
                <a:latin typeface="Arial" charset="0"/>
                <a:cs typeface="Arial" charset="0"/>
              </a:rPr>
              <a:t>nünde</a:t>
            </a:r>
            <a:r>
              <a:rPr lang="en-US" altLang="tr-TR" sz="2200" dirty="0">
                <a:latin typeface="Arial" charset="0"/>
                <a:cs typeface="Arial" charset="0"/>
              </a:rPr>
              <a:t> </a:t>
            </a:r>
            <a:r>
              <a:rPr lang="en-US" altLang="tr-TR" sz="2200" dirty="0" err="1">
                <a:latin typeface="Arial" charset="0"/>
                <a:cs typeface="Arial" charset="0"/>
              </a:rPr>
              <a:t>bulundurması</a:t>
            </a:r>
            <a:r>
              <a:rPr lang="en-US" altLang="tr-TR" sz="2200" dirty="0">
                <a:latin typeface="Arial" charset="0"/>
                <a:cs typeface="Arial" charset="0"/>
              </a:rPr>
              <a:t> </a:t>
            </a:r>
            <a:r>
              <a:rPr lang="en-US" altLang="tr-TR" sz="2200" dirty="0" err="1">
                <a:latin typeface="Arial" charset="0"/>
                <a:cs typeface="Arial" charset="0"/>
              </a:rPr>
              <a:t>istenir</a:t>
            </a:r>
            <a:r>
              <a:rPr lang="tr-TR" altLang="tr-TR" sz="2200" dirty="0">
                <a:latin typeface="Arial" charset="0"/>
                <a:cs typeface="Arial" charset="0"/>
              </a:rPr>
              <a:t>.</a:t>
            </a:r>
          </a:p>
          <a:p>
            <a:pPr eaLnBrk="1" hangingPunct="1"/>
            <a:endParaRPr lang="tr-TR" altLang="tr-TR" sz="2200" dirty="0">
              <a:latin typeface="Arial" charset="0"/>
              <a:cs typeface="Arial" charset="0"/>
            </a:endParaRPr>
          </a:p>
          <a:p>
            <a:pPr eaLnBrk="1" hangingPunct="1"/>
            <a:r>
              <a:rPr lang="tr-TR" altLang="tr-TR" sz="2200" dirty="0">
                <a:latin typeface="Arial" charset="0"/>
                <a:cs typeface="Arial" charset="0"/>
              </a:rPr>
              <a:t>E</a:t>
            </a:r>
            <a:r>
              <a:rPr lang="en-US" altLang="tr-TR" sz="2200" dirty="0" err="1">
                <a:latin typeface="Arial" charset="0"/>
                <a:cs typeface="Arial" charset="0"/>
              </a:rPr>
              <a:t>tkili</a:t>
            </a:r>
            <a:r>
              <a:rPr lang="en-US" altLang="tr-TR" sz="2200" dirty="0">
                <a:latin typeface="Arial" charset="0"/>
                <a:cs typeface="Arial" charset="0"/>
              </a:rPr>
              <a:t> </a:t>
            </a:r>
            <a:r>
              <a:rPr lang="en-US" altLang="tr-TR" sz="2200" dirty="0" err="1">
                <a:latin typeface="Arial" charset="0"/>
                <a:cs typeface="Arial" charset="0"/>
              </a:rPr>
              <a:t>başa</a:t>
            </a:r>
            <a:r>
              <a:rPr lang="en-US" altLang="tr-TR" sz="2200" dirty="0">
                <a:latin typeface="Arial" charset="0"/>
                <a:cs typeface="Arial" charset="0"/>
              </a:rPr>
              <a:t> </a:t>
            </a:r>
            <a:r>
              <a:rPr lang="en-US" altLang="tr-TR" sz="2200" dirty="0" err="1">
                <a:latin typeface="Arial" charset="0"/>
                <a:cs typeface="Arial" charset="0"/>
              </a:rPr>
              <a:t>çıkma</a:t>
            </a:r>
            <a:r>
              <a:rPr lang="en-US" altLang="tr-TR" sz="2200" dirty="0">
                <a:latin typeface="Arial" charset="0"/>
                <a:cs typeface="Arial" charset="0"/>
              </a:rPr>
              <a:t> </a:t>
            </a:r>
            <a:r>
              <a:rPr lang="en-US" altLang="tr-TR" sz="2200" dirty="0" err="1">
                <a:latin typeface="Arial" charset="0"/>
                <a:cs typeface="Arial" charset="0"/>
              </a:rPr>
              <a:t>yollarını</a:t>
            </a:r>
            <a:r>
              <a:rPr lang="en-US" altLang="tr-TR" sz="2200" dirty="0">
                <a:latin typeface="Arial" charset="0"/>
                <a:cs typeface="Arial" charset="0"/>
              </a:rPr>
              <a:t> </a:t>
            </a:r>
            <a:r>
              <a:rPr lang="en-US" altLang="tr-TR" sz="2200" dirty="0" err="1">
                <a:latin typeface="Arial" charset="0"/>
                <a:cs typeface="Arial" charset="0"/>
              </a:rPr>
              <a:t>kullanabilmesine</a:t>
            </a:r>
            <a:r>
              <a:rPr lang="en-US" altLang="tr-TR" sz="2200" dirty="0">
                <a:latin typeface="Arial" charset="0"/>
                <a:cs typeface="Arial" charset="0"/>
              </a:rPr>
              <a:t> </a:t>
            </a:r>
            <a:r>
              <a:rPr lang="en-US" altLang="tr-TR" sz="2200" dirty="0" err="1">
                <a:latin typeface="Arial" charset="0"/>
                <a:cs typeface="Arial" charset="0"/>
              </a:rPr>
              <a:t>yardım</a:t>
            </a:r>
            <a:r>
              <a:rPr lang="en-US" altLang="tr-TR" sz="2200" dirty="0">
                <a:latin typeface="Arial" charset="0"/>
                <a:cs typeface="Arial" charset="0"/>
              </a:rPr>
              <a:t> </a:t>
            </a:r>
            <a:r>
              <a:rPr lang="en-US" altLang="tr-TR" sz="2200" dirty="0" err="1">
                <a:latin typeface="Arial" charset="0"/>
                <a:cs typeface="Arial" charset="0"/>
              </a:rPr>
              <a:t>eder</a:t>
            </a:r>
            <a:r>
              <a:rPr lang="en-US" altLang="tr-TR" sz="2200" dirty="0">
                <a:latin typeface="Arial" charset="0"/>
                <a:cs typeface="Arial" charset="0"/>
              </a:rPr>
              <a:t>.</a:t>
            </a:r>
            <a:endParaRPr lang="tr-TR" altLang="tr-TR" sz="2200" dirty="0">
              <a:latin typeface="Arial" charset="0"/>
              <a:cs typeface="Arial" charset="0"/>
            </a:endParaRPr>
          </a:p>
          <a:p>
            <a:pPr eaLnBrk="1" hangingPunct="1"/>
            <a:r>
              <a:rPr lang="tr-TR" altLang="tr-TR" sz="2200" dirty="0">
                <a:latin typeface="Arial" charset="0"/>
                <a:cs typeface="Arial" charset="0"/>
              </a:rPr>
              <a:t>A</a:t>
            </a:r>
            <a:r>
              <a:rPr lang="en-US" altLang="tr-TR" sz="2200" dirty="0" err="1">
                <a:latin typeface="Arial" charset="0"/>
                <a:cs typeface="Arial" charset="0"/>
              </a:rPr>
              <a:t>nksiyete</a:t>
            </a:r>
            <a:r>
              <a:rPr lang="en-US" altLang="tr-TR" sz="2200" dirty="0">
                <a:latin typeface="Arial" charset="0"/>
                <a:cs typeface="Arial" charset="0"/>
              </a:rPr>
              <a:t> </a:t>
            </a:r>
            <a:r>
              <a:rPr lang="en-US" altLang="tr-TR" sz="2200" dirty="0" err="1">
                <a:latin typeface="Arial" charset="0"/>
                <a:cs typeface="Arial" charset="0"/>
              </a:rPr>
              <a:t>ve</a:t>
            </a:r>
            <a:r>
              <a:rPr lang="en-US" altLang="tr-TR" sz="2200" dirty="0">
                <a:latin typeface="Arial" charset="0"/>
                <a:cs typeface="Arial" charset="0"/>
              </a:rPr>
              <a:t> </a:t>
            </a:r>
            <a:r>
              <a:rPr lang="en-US" altLang="tr-TR" sz="2200" dirty="0" err="1">
                <a:latin typeface="Arial" charset="0"/>
                <a:cs typeface="Arial" charset="0"/>
              </a:rPr>
              <a:t>öfke</a:t>
            </a:r>
            <a:r>
              <a:rPr lang="en-US" altLang="tr-TR" sz="2200" dirty="0">
                <a:latin typeface="Arial" charset="0"/>
                <a:cs typeface="Arial" charset="0"/>
              </a:rPr>
              <a:t> </a:t>
            </a:r>
            <a:r>
              <a:rPr lang="en-US" altLang="tr-TR" sz="2200" dirty="0" err="1">
                <a:latin typeface="Arial" charset="0"/>
                <a:cs typeface="Arial" charset="0"/>
              </a:rPr>
              <a:t>kontrol</a:t>
            </a:r>
            <a:r>
              <a:rPr lang="en-US" altLang="tr-TR" sz="2200" dirty="0">
                <a:latin typeface="Arial" charset="0"/>
                <a:cs typeface="Arial" charset="0"/>
              </a:rPr>
              <a:t> </a:t>
            </a:r>
            <a:r>
              <a:rPr lang="en-US" altLang="tr-TR" sz="2200" dirty="0" err="1">
                <a:latin typeface="Arial" charset="0"/>
                <a:cs typeface="Arial" charset="0"/>
              </a:rPr>
              <a:t>edilemeye</a:t>
            </a:r>
            <a:r>
              <a:rPr lang="tr-TR" altLang="tr-TR" sz="2200" dirty="0" err="1">
                <a:latin typeface="Arial" charset="0"/>
                <a:cs typeface="Arial" charset="0"/>
              </a:rPr>
              <a:t>cek</a:t>
            </a:r>
            <a:r>
              <a:rPr lang="tr-TR" altLang="tr-TR" sz="2200" dirty="0">
                <a:latin typeface="Arial" charset="0"/>
                <a:cs typeface="Arial" charset="0"/>
              </a:rPr>
              <a:t> düzeye çıkmadan ele alınır ve sorunla</a:t>
            </a:r>
            <a:r>
              <a:rPr lang="en-US" altLang="tr-TR" sz="2200" dirty="0">
                <a:latin typeface="Arial" charset="0"/>
                <a:cs typeface="Arial" charset="0"/>
              </a:rPr>
              <a:t> </a:t>
            </a:r>
            <a:r>
              <a:rPr lang="en-US" altLang="tr-TR" sz="2200" dirty="0" err="1">
                <a:latin typeface="Arial" charset="0"/>
                <a:cs typeface="Arial" charset="0"/>
              </a:rPr>
              <a:t>baş</a:t>
            </a:r>
            <a:r>
              <a:rPr lang="tr-TR" altLang="tr-TR" sz="2200" dirty="0" err="1">
                <a:latin typeface="Arial" charset="0"/>
                <a:cs typeface="Arial" charset="0"/>
              </a:rPr>
              <a:t>açıkmaya</a:t>
            </a:r>
            <a:r>
              <a:rPr lang="en-US" altLang="tr-TR" sz="2200" dirty="0">
                <a:latin typeface="Arial" charset="0"/>
                <a:cs typeface="Arial" charset="0"/>
              </a:rPr>
              <a:t> </a:t>
            </a:r>
            <a:r>
              <a:rPr lang="tr-TR" altLang="tr-TR" sz="2200" dirty="0">
                <a:latin typeface="Arial" charset="0"/>
                <a:cs typeface="Arial" charset="0"/>
              </a:rPr>
              <a:t>odaklanılır</a:t>
            </a:r>
          </a:p>
          <a:p>
            <a:pPr eaLnBrk="1" hangingPunct="1"/>
            <a:r>
              <a:rPr lang="it-IT" altLang="tr-TR" sz="2200" i="1" dirty="0">
                <a:latin typeface="Arial" charset="0"/>
                <a:cs typeface="Arial" charset="0"/>
              </a:rPr>
              <a:t>-“Öfkeni zarar vermeden ifade edebilmek i</a:t>
            </a:r>
            <a:r>
              <a:rPr lang="pt-PT" altLang="tr-TR" sz="2200" i="1" dirty="0">
                <a:latin typeface="Arial" charset="0"/>
                <a:cs typeface="Arial" charset="0"/>
              </a:rPr>
              <a:t>ç</a:t>
            </a:r>
            <a:r>
              <a:rPr lang="it-IT" altLang="tr-TR" sz="2200" i="1" dirty="0">
                <a:latin typeface="Arial" charset="0"/>
                <a:cs typeface="Arial" charset="0"/>
              </a:rPr>
              <a:t>in ne yapabilirdin?”</a:t>
            </a:r>
            <a:endParaRPr lang="tr-TR" altLang="tr-TR" sz="2200" dirty="0">
              <a:latin typeface="Arial" charset="0"/>
              <a:cs typeface="Arial" charset="0"/>
            </a:endParaRPr>
          </a:p>
          <a:p>
            <a:pPr eaLnBrk="1" hangingPunct="1"/>
            <a:r>
              <a:rPr lang="it-IT" altLang="tr-TR" sz="2200" i="1" dirty="0">
                <a:latin typeface="Arial" charset="0"/>
                <a:cs typeface="Arial" charset="0"/>
              </a:rPr>
              <a:t>-“Bir daha b</a:t>
            </a:r>
            <a:r>
              <a:rPr lang="tr-TR" altLang="tr-TR" sz="2200" i="1" dirty="0">
                <a:latin typeface="Arial" charset="0"/>
                <a:cs typeface="Arial" charset="0"/>
              </a:rPr>
              <a:t>ö</a:t>
            </a:r>
            <a:r>
              <a:rPr lang="it-IT" altLang="tr-TR" sz="2200" i="1" dirty="0">
                <a:latin typeface="Arial" charset="0"/>
                <a:cs typeface="Arial" charset="0"/>
              </a:rPr>
              <a:t>yle bir şey olduğunda, bununla başa çıkmak i</a:t>
            </a:r>
            <a:r>
              <a:rPr lang="pt-PT" altLang="tr-TR" sz="2200" i="1" dirty="0">
                <a:latin typeface="Arial" charset="0"/>
                <a:cs typeface="Arial" charset="0"/>
              </a:rPr>
              <a:t>ç</a:t>
            </a:r>
            <a:r>
              <a:rPr lang="it-IT" altLang="tr-TR" sz="2200" i="1" dirty="0">
                <a:latin typeface="Arial" charset="0"/>
                <a:cs typeface="Arial" charset="0"/>
              </a:rPr>
              <a:t>in daha uygun olarak ne yapabilirsin?” </a:t>
            </a:r>
            <a:endParaRPr lang="tr-TR" altLang="tr-TR" sz="2200" dirty="0">
              <a:latin typeface="Arial" charset="0"/>
              <a:cs typeface="Arial" charset="0"/>
            </a:endParaRPr>
          </a:p>
          <a:p>
            <a:pPr eaLnBrk="1" hangingPunct="1"/>
            <a:r>
              <a:rPr lang="it-IT" altLang="tr-TR" sz="2200" i="1" dirty="0">
                <a:latin typeface="Arial" charset="0"/>
                <a:cs typeface="Arial" charset="0"/>
              </a:rPr>
              <a:t>-"Eve gidince neler yapmayı düşünüyorsunuz?"</a:t>
            </a:r>
            <a:endParaRPr lang="tr-TR" altLang="tr-TR" sz="2200" dirty="0">
              <a:latin typeface="Arial" charset="0"/>
              <a:cs typeface="Arial" charset="0"/>
            </a:endParaRPr>
          </a:p>
          <a:p>
            <a:pPr eaLnBrk="1" hangingPunct="1"/>
            <a:r>
              <a:rPr lang="en-US" altLang="tr-TR" sz="2200" i="1" dirty="0">
                <a:latin typeface="Arial" charset="0"/>
                <a:cs typeface="Arial" charset="0"/>
              </a:rPr>
              <a:t>-"</a:t>
            </a:r>
            <a:r>
              <a:rPr lang="en-US" altLang="tr-TR" sz="2200" i="1" dirty="0" err="1">
                <a:latin typeface="Arial" charset="0"/>
                <a:cs typeface="Arial" charset="0"/>
              </a:rPr>
              <a:t>Başka</a:t>
            </a:r>
            <a:r>
              <a:rPr lang="en-US" altLang="tr-TR" sz="2200" i="1" dirty="0">
                <a:latin typeface="Arial" charset="0"/>
                <a:cs typeface="Arial" charset="0"/>
              </a:rPr>
              <a:t> </a:t>
            </a:r>
            <a:r>
              <a:rPr lang="en-US" altLang="tr-TR" sz="2200" i="1" dirty="0" err="1">
                <a:latin typeface="Arial" charset="0"/>
                <a:cs typeface="Arial" charset="0"/>
              </a:rPr>
              <a:t>neler</a:t>
            </a:r>
            <a:r>
              <a:rPr lang="en-US" altLang="tr-TR" sz="2200" i="1" dirty="0">
                <a:latin typeface="Arial" charset="0"/>
                <a:cs typeface="Arial" charset="0"/>
              </a:rPr>
              <a:t> </a:t>
            </a:r>
            <a:r>
              <a:rPr lang="en-US" altLang="tr-TR" sz="2200" i="1" dirty="0" err="1">
                <a:latin typeface="Arial" charset="0"/>
                <a:cs typeface="Arial" charset="0"/>
              </a:rPr>
              <a:t>yapmayı</a:t>
            </a:r>
            <a:r>
              <a:rPr lang="en-US" altLang="tr-TR" sz="2200" i="1" dirty="0">
                <a:latin typeface="Arial" charset="0"/>
                <a:cs typeface="Arial" charset="0"/>
              </a:rPr>
              <a:t> </a:t>
            </a:r>
            <a:r>
              <a:rPr lang="en-US" altLang="tr-TR" sz="2200" i="1" dirty="0" err="1">
                <a:latin typeface="Arial" charset="0"/>
                <a:cs typeface="Arial" charset="0"/>
              </a:rPr>
              <a:t>planlayabilirsiniz</a:t>
            </a:r>
            <a:r>
              <a:rPr lang="en-US" altLang="tr-TR" sz="2200" i="1" dirty="0">
                <a:latin typeface="Arial" charset="0"/>
                <a:cs typeface="Arial" charset="0"/>
              </a:rPr>
              <a:t>?"</a:t>
            </a:r>
            <a:r>
              <a:rPr lang="en-US" altLang="tr-TR" sz="2200" dirty="0" err="1">
                <a:latin typeface="Arial" charset="0"/>
                <a:cs typeface="Arial" charset="0"/>
              </a:rPr>
              <a:t>cek</a:t>
            </a:r>
            <a:r>
              <a:rPr lang="en-US" altLang="tr-TR" sz="2200" dirty="0">
                <a:latin typeface="Arial" charset="0"/>
                <a:cs typeface="Arial" charset="0"/>
              </a:rPr>
              <a:t> </a:t>
            </a:r>
            <a:r>
              <a:rPr lang="en-US" altLang="tr-TR" sz="2200" dirty="0" err="1">
                <a:latin typeface="Arial" charset="0"/>
                <a:cs typeface="Arial" charset="0"/>
              </a:rPr>
              <a:t>düzeye</a:t>
            </a:r>
            <a:r>
              <a:rPr lang="en-US" altLang="tr-TR" sz="2200" dirty="0">
                <a:latin typeface="Arial" charset="0"/>
                <a:cs typeface="Arial" charset="0"/>
              </a:rPr>
              <a:t> </a:t>
            </a:r>
            <a:r>
              <a:rPr lang="en-US" altLang="tr-TR" sz="2200" dirty="0" err="1">
                <a:latin typeface="Arial" charset="0"/>
                <a:cs typeface="Arial" charset="0"/>
              </a:rPr>
              <a:t>çıkmasını</a:t>
            </a:r>
            <a:r>
              <a:rPr lang="en-US" altLang="tr-TR" sz="2200" dirty="0">
                <a:latin typeface="Arial" charset="0"/>
                <a:cs typeface="Arial" charset="0"/>
              </a:rPr>
              <a:t> </a:t>
            </a:r>
            <a:r>
              <a:rPr lang="en-US" altLang="tr-TR" sz="2200" dirty="0" err="1">
                <a:latin typeface="Arial" charset="0"/>
                <a:cs typeface="Arial" charset="0"/>
              </a:rPr>
              <a:t>önler</a:t>
            </a:r>
            <a:r>
              <a:rPr lang="en-US" altLang="tr-TR" sz="2200" dirty="0">
                <a:latin typeface="Arial" charset="0"/>
                <a:cs typeface="Arial" charset="0"/>
              </a:rPr>
              <a:t>.</a:t>
            </a:r>
            <a:endParaRPr lang="tr-TR" altLang="tr-TR" sz="22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23259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33595" y="256309"/>
            <a:ext cx="8534400" cy="1507067"/>
          </a:xfrm>
        </p:spPr>
        <p:txBody>
          <a:bodyPr/>
          <a:lstStyle/>
          <a:p>
            <a:r>
              <a:rPr lang="tr-TR" dirty="0" smtClean="0"/>
              <a:t>Sonuç olarak: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11921" y="1763376"/>
            <a:ext cx="10385570" cy="3615267"/>
          </a:xfrm>
        </p:spPr>
        <p:txBody>
          <a:bodyPr/>
          <a:lstStyle/>
          <a:p>
            <a:pPr algn="ctr"/>
            <a:r>
              <a:rPr lang="tr-TR" b="1" dirty="0" err="1" smtClean="0"/>
              <a:t>Terapotik</a:t>
            </a:r>
            <a:r>
              <a:rPr lang="tr-TR" b="1" dirty="0" smtClean="0"/>
              <a:t> iletişim hemşireliğin temelini oluşturur</a:t>
            </a:r>
          </a:p>
          <a:p>
            <a:pPr algn="ctr"/>
            <a:r>
              <a:rPr lang="tr-TR" b="1" dirty="0" smtClean="0"/>
              <a:t>Etkili iletişimin kurulmasında hemşirenin büyük rolü ve sorumluluğu vardır.</a:t>
            </a:r>
          </a:p>
          <a:p>
            <a:pPr algn="ctr"/>
            <a:r>
              <a:rPr lang="tr-TR" b="1" dirty="0" smtClean="0"/>
              <a:t>Bakımın kalitesi bu ilişkiye bağlıdır.</a:t>
            </a:r>
          </a:p>
          <a:p>
            <a:pPr algn="ctr"/>
            <a:r>
              <a:rPr lang="tr-TR" b="1" dirty="0" smtClean="0"/>
              <a:t>Hemşire; sözel,sözel olmayan ve yazılı iletişim becerilerini kullanabilmelidir.</a:t>
            </a:r>
          </a:p>
          <a:p>
            <a:pPr algn="ctr"/>
            <a:r>
              <a:rPr lang="tr-TR" b="1" dirty="0" smtClean="0"/>
              <a:t>Hemşire kendi iletişim becerilerinin farkında olabilmelidir.</a:t>
            </a:r>
          </a:p>
          <a:p>
            <a:pPr algn="ctr"/>
            <a:endParaRPr lang="tr-TR" b="1" dirty="0" smtClean="0"/>
          </a:p>
          <a:p>
            <a:pPr algn="ctr"/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191220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3659660" y="2967335"/>
            <a:ext cx="4872681" cy="92333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i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 flip="none" rotWithShape="1">
                  <a:gsLst>
                    <a:gs pos="0">
                      <a:schemeClr val="bg1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  <a:reflection blurRad="6350" stA="60000" endA="900" endPos="58000" dir="5400000" sy="-100000" algn="bl" rotWithShape="0"/>
                </a:effectLst>
              </a:rPr>
              <a:t>Teşekkür ederim</a:t>
            </a:r>
            <a:endParaRPr lang="tr-TR" sz="5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 flip="none" rotWithShape="1">
                <a:gsLst>
                  <a:gs pos="0">
                    <a:schemeClr val="bg1"/>
                  </a:gs>
                  <a:gs pos="25000">
                    <a:srgbClr val="FF6633"/>
                  </a:gs>
                  <a:gs pos="50000">
                    <a:srgbClr val="FFFF00"/>
                  </a:gs>
                  <a:gs pos="75000">
                    <a:srgbClr val="01A78F"/>
                  </a:gs>
                  <a:gs pos="100000">
                    <a:srgbClr val="3366FF"/>
                  </a:gs>
                </a:gsLst>
                <a:path path="circle">
                  <a:fillToRect l="100000" t="100000"/>
                </a:path>
                <a:tileRect r="-100000" b="-100000"/>
              </a:gra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  <a:reflection blurRad="6350" stA="60000" endA="900" endPos="58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1643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mmunication Techniques Working with Children and Families"/>
          <p:cNvSpPr txBox="1">
            <a:spLocks noGrp="1"/>
          </p:cNvSpPr>
          <p:nvPr>
            <p:ph type="title" idx="4294967295"/>
          </p:nvPr>
        </p:nvSpPr>
        <p:spPr>
          <a:xfrm>
            <a:off x="5734050" y="95250"/>
            <a:ext cx="6457950" cy="1200150"/>
          </a:xfrm>
        </p:spPr>
        <p:txBody>
          <a:bodyPr/>
          <a:lstStyle/>
          <a:p>
            <a:pPr eaLnBrk="1" hangingPunct="1"/>
            <a:r>
              <a:rPr lang="tr-TR" altLang="tr-TR" sz="2800" dirty="0">
                <a:latin typeface="Arial" charset="0"/>
                <a:cs typeface="Arial" charset="0"/>
              </a:rPr>
              <a:t>Diğer İletişim Teknikleri</a:t>
            </a:r>
          </a:p>
        </p:txBody>
      </p:sp>
      <p:sp>
        <p:nvSpPr>
          <p:cNvPr id="5123" name="Accepting…"/>
          <p:cNvSpPr txBox="1">
            <a:spLocks noGrp="1"/>
          </p:cNvSpPr>
          <p:nvPr>
            <p:ph type="body" sz="half" idx="4294967295"/>
          </p:nvPr>
        </p:nvSpPr>
        <p:spPr>
          <a:xfrm>
            <a:off x="0" y="1600200"/>
            <a:ext cx="4038600" cy="3916363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tr-TR" altLang="tr-TR" sz="2200" dirty="0">
                <a:latin typeface="Arial" charset="0"/>
                <a:cs typeface="Arial" charset="0"/>
              </a:rPr>
              <a:t>Sessizliği kullanma</a:t>
            </a:r>
          </a:p>
          <a:p>
            <a:pPr marL="457200" indent="-457200"/>
            <a:r>
              <a:rPr lang="tr-TR" sz="2200" dirty="0" err="1">
                <a:solidFill>
                  <a:schemeClr val="bg1"/>
                </a:solidFill>
              </a:rPr>
              <a:t>Hmm</a:t>
            </a:r>
            <a:r>
              <a:rPr lang="tr-TR" sz="2200" dirty="0">
                <a:solidFill>
                  <a:schemeClr val="bg1"/>
                </a:solidFill>
              </a:rPr>
              <a:t> </a:t>
            </a:r>
            <a:r>
              <a:rPr lang="tr-TR" sz="2200" dirty="0" err="1">
                <a:solidFill>
                  <a:schemeClr val="bg1"/>
                </a:solidFill>
              </a:rPr>
              <a:t>hmm</a:t>
            </a:r>
            <a:r>
              <a:rPr lang="tr-TR" sz="2200" dirty="0">
                <a:solidFill>
                  <a:schemeClr val="bg1"/>
                </a:solidFill>
              </a:rPr>
              <a:t> tepkisi</a:t>
            </a:r>
            <a:endParaRPr lang="tr-TR" altLang="tr-TR" sz="2200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tr-TR" altLang="tr-TR" sz="2200" dirty="0">
                <a:latin typeface="Arial" charset="0"/>
                <a:cs typeface="Arial" charset="0"/>
              </a:rPr>
              <a:t>Özetleme/ </a:t>
            </a:r>
            <a:r>
              <a:rPr lang="tr-TR" sz="2200" dirty="0">
                <a:solidFill>
                  <a:schemeClr val="bg1"/>
                </a:solidFill>
              </a:rPr>
              <a:t>İçerik tepkisi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tr-TR" altLang="tr-TR" sz="2200" dirty="0">
                <a:latin typeface="Arial" charset="0"/>
                <a:cs typeface="Arial" charset="0"/>
              </a:rPr>
              <a:t>Keşfetme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tr-TR" altLang="tr-TR" sz="2200" dirty="0">
                <a:latin typeface="Arial" charset="0"/>
                <a:cs typeface="Arial" charset="0"/>
              </a:rPr>
              <a:t>Kendini tanıtma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tr-TR" altLang="tr-TR" sz="2200" dirty="0">
                <a:latin typeface="Arial" charset="0"/>
                <a:cs typeface="Arial" charset="0"/>
              </a:rPr>
              <a:t>Birlikte çalışmayı önerme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endParaRPr lang="tr-TR" altLang="tr-TR" sz="2200" dirty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spcBef>
                <a:spcPts val="600"/>
              </a:spcBef>
            </a:pPr>
            <a:endParaRPr lang="tr-TR" altLang="tr-TR" sz="2000" dirty="0">
              <a:latin typeface="Arial" charset="0"/>
              <a:cs typeface="Arial" charset="0"/>
            </a:endParaRPr>
          </a:p>
        </p:txBody>
      </p:sp>
      <p:sp>
        <p:nvSpPr>
          <p:cNvPr id="5124" name="Active listening…"/>
          <p:cNvSpPr txBox="1">
            <a:spLocks noChangeArrowheads="1"/>
          </p:cNvSpPr>
          <p:nvPr/>
        </p:nvSpPr>
        <p:spPr bwMode="auto">
          <a:xfrm>
            <a:off x="6096000" y="1600201"/>
            <a:ext cx="4114800" cy="3992563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45719" rIns="45719"/>
          <a:lstStyle/>
          <a:p>
            <a:pPr marL="342900" indent="-342900">
              <a:lnSpc>
                <a:spcPct val="80000"/>
              </a:lnSpc>
              <a:spcBef>
                <a:spcPts val="600"/>
              </a:spcBef>
              <a:buClr>
                <a:srgbClr val="66C1FC"/>
              </a:buClr>
              <a:buSzPct val="100000"/>
              <a:buFontTx/>
              <a:buChar char="•"/>
            </a:pPr>
            <a:r>
              <a:rPr lang="tr-TR" altLang="tr-TR" sz="2200" dirty="0">
                <a:solidFill>
                  <a:schemeClr val="bg1"/>
                </a:solidFill>
              </a:rPr>
              <a:t>Örtük ifade ve davranışları sözelleştirme/Algıları tanımlamaya cesaretlendirme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buClr>
                <a:srgbClr val="66C1FC"/>
              </a:buClr>
              <a:buSzPct val="100000"/>
              <a:buFontTx/>
              <a:buChar char="•"/>
            </a:pPr>
            <a:r>
              <a:rPr lang="tr-TR" altLang="tr-TR" sz="2200" dirty="0">
                <a:solidFill>
                  <a:schemeClr val="bg1"/>
                </a:solidFill>
              </a:rPr>
              <a:t>Duyguları ortaya çıkarma/</a:t>
            </a:r>
            <a:r>
              <a:rPr lang="tr-TR" sz="2200" dirty="0">
                <a:solidFill>
                  <a:schemeClr val="bg1"/>
                </a:solidFill>
              </a:rPr>
              <a:t>Duygu tepkisi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buClr>
                <a:srgbClr val="66C1FC"/>
              </a:buClr>
              <a:buSzPct val="100000"/>
              <a:buFontTx/>
              <a:buChar char="•"/>
            </a:pPr>
            <a:r>
              <a:rPr lang="tr-TR" altLang="tr-TR" sz="2200" dirty="0">
                <a:solidFill>
                  <a:schemeClr val="bg1"/>
                </a:solidFill>
              </a:rPr>
              <a:t>Deneyimlerini tanımlamaya cesaretlendirme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buClr>
                <a:srgbClr val="66C1FC"/>
              </a:buClr>
              <a:buSzPct val="100000"/>
              <a:buFontTx/>
              <a:buChar char="•"/>
            </a:pPr>
            <a:r>
              <a:rPr lang="tr-TR" altLang="tr-TR" sz="2200" dirty="0">
                <a:solidFill>
                  <a:schemeClr val="bg1"/>
                </a:solidFill>
              </a:rPr>
              <a:t>Eylem planı oluşturma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buClr>
                <a:srgbClr val="66C1FC"/>
              </a:buClr>
              <a:buSzPct val="100000"/>
              <a:buFontTx/>
              <a:buChar char="•"/>
            </a:pPr>
            <a:endParaRPr lang="tr-TR" altLang="tr-TR" sz="2200" dirty="0">
              <a:solidFill>
                <a:schemeClr val="bg1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buClr>
                <a:srgbClr val="66C1FC"/>
              </a:buClr>
              <a:buSzPct val="100000"/>
              <a:buFontTx/>
              <a:buChar char="•"/>
            </a:pPr>
            <a:endParaRPr lang="tr-TR" altLang="tr-TR" sz="2200" dirty="0">
              <a:solidFill>
                <a:srgbClr val="FFFFFF"/>
              </a:solidFill>
              <a:sym typeface="Arial" charset="0"/>
            </a:endParaRP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buClr>
                <a:srgbClr val="66C1FC"/>
              </a:buClr>
              <a:buSzPct val="100000"/>
              <a:buFontTx/>
              <a:buChar char="•"/>
            </a:pPr>
            <a:endParaRPr lang="tr-TR" altLang="tr-TR" sz="2200" dirty="0">
              <a:solidFill>
                <a:srgbClr val="FFFFFF"/>
              </a:solidFill>
              <a:sym typeface="Arial" charset="0"/>
            </a:endParaRP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buClr>
                <a:srgbClr val="66C1FC"/>
              </a:buClr>
              <a:buSzPct val="100000"/>
              <a:buFontTx/>
              <a:buChar char="•"/>
            </a:pPr>
            <a:endParaRPr lang="tr-TR" altLang="tr-TR" sz="2200" dirty="0">
              <a:solidFill>
                <a:srgbClr val="FFFFFF"/>
              </a:solidFill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4192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3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6" dur="2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9" dur="2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2" dur="20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ilence"/>
          <p:cNvSpPr txBox="1">
            <a:spLocks noGrp="1"/>
          </p:cNvSpPr>
          <p:nvPr>
            <p:ph type="title" idx="4294967295"/>
          </p:nvPr>
        </p:nvSpPr>
        <p:spPr>
          <a:xfrm>
            <a:off x="5734050" y="95250"/>
            <a:ext cx="6457950" cy="1200150"/>
          </a:xfrm>
        </p:spPr>
        <p:txBody>
          <a:bodyPr/>
          <a:lstStyle/>
          <a:p>
            <a:pPr eaLnBrk="1" hangingPunct="1"/>
            <a:r>
              <a:rPr lang="tr-TR" altLang="tr-TR" smtClean="0">
                <a:latin typeface="Arial" charset="0"/>
                <a:cs typeface="Arial" charset="0"/>
              </a:rPr>
              <a:t>Sessizliği kullanma</a:t>
            </a:r>
          </a:p>
        </p:txBody>
      </p:sp>
      <p:sp>
        <p:nvSpPr>
          <p:cNvPr id="6147" name="Using silence…"/>
          <p:cNvSpPr txBox="1">
            <a:spLocks noGrp="1"/>
          </p:cNvSpPr>
          <p:nvPr>
            <p:ph type="body" idx="4294967295"/>
          </p:nvPr>
        </p:nvSpPr>
        <p:spPr>
          <a:xfrm>
            <a:off x="0" y="1087582"/>
            <a:ext cx="12053455" cy="51054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sz="2200" b="1" dirty="0">
                <a:latin typeface="Arial" charset="0"/>
                <a:cs typeface="Arial" charset="0"/>
              </a:rPr>
              <a:t>Sessizliği kullanma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1900" dirty="0" err="1">
                <a:latin typeface="Arial" charset="0"/>
                <a:cs typeface="Arial" charset="0"/>
              </a:rPr>
              <a:t>Sessizliği</a:t>
            </a:r>
            <a:r>
              <a:rPr lang="en-US" altLang="tr-TR" sz="1900" dirty="0">
                <a:latin typeface="Arial" charset="0"/>
                <a:cs typeface="Arial" charset="0"/>
              </a:rPr>
              <a:t> </a:t>
            </a:r>
            <a:r>
              <a:rPr lang="en-US" altLang="tr-TR" sz="1900" dirty="0" err="1">
                <a:latin typeface="Arial" charset="0"/>
                <a:cs typeface="Arial" charset="0"/>
              </a:rPr>
              <a:t>kullanma</a:t>
            </a:r>
            <a:r>
              <a:rPr lang="en-US" altLang="tr-TR" sz="1900" dirty="0">
                <a:latin typeface="Arial" charset="0"/>
                <a:cs typeface="Arial" charset="0"/>
              </a:rPr>
              <a:t>, </a:t>
            </a:r>
            <a:r>
              <a:rPr lang="en-US" altLang="tr-TR" sz="1900" dirty="0" err="1">
                <a:latin typeface="Arial" charset="0"/>
                <a:cs typeface="Arial" charset="0"/>
              </a:rPr>
              <a:t>konuşmaya</a:t>
            </a:r>
            <a:r>
              <a:rPr lang="en-US" altLang="tr-TR" sz="1900" dirty="0">
                <a:latin typeface="Arial" charset="0"/>
                <a:cs typeface="Arial" charset="0"/>
              </a:rPr>
              <a:t> </a:t>
            </a:r>
            <a:r>
              <a:rPr lang="en-US" altLang="tr-TR" sz="1900" dirty="0" err="1">
                <a:latin typeface="Arial" charset="0"/>
                <a:cs typeface="Arial" charset="0"/>
              </a:rPr>
              <a:t>devam</a:t>
            </a:r>
            <a:r>
              <a:rPr lang="en-US" altLang="tr-TR" sz="1900" dirty="0">
                <a:latin typeface="Arial" charset="0"/>
                <a:cs typeface="Arial" charset="0"/>
              </a:rPr>
              <a:t> </a:t>
            </a:r>
            <a:r>
              <a:rPr lang="en-US" altLang="tr-TR" sz="1900" dirty="0" err="1">
                <a:latin typeface="Arial" charset="0"/>
                <a:cs typeface="Arial" charset="0"/>
              </a:rPr>
              <a:t>ederken</a:t>
            </a:r>
            <a:r>
              <a:rPr lang="en-US" altLang="tr-TR" sz="1900" dirty="0">
                <a:latin typeface="Arial" charset="0"/>
                <a:cs typeface="Arial" charset="0"/>
              </a:rPr>
              <a:t> </a:t>
            </a:r>
            <a:r>
              <a:rPr lang="en-US" altLang="tr-TR" sz="1900" dirty="0" err="1">
                <a:latin typeface="Arial" charset="0"/>
                <a:cs typeface="Arial" charset="0"/>
              </a:rPr>
              <a:t>susma</a:t>
            </a:r>
            <a:r>
              <a:rPr lang="en-US" altLang="tr-TR" sz="1900" dirty="0">
                <a:latin typeface="Arial" charset="0"/>
                <a:cs typeface="Arial" charset="0"/>
              </a:rPr>
              <a:t>, </a:t>
            </a:r>
            <a:r>
              <a:rPr lang="en-US" altLang="tr-TR" sz="1900" dirty="0" err="1">
                <a:latin typeface="Arial" charset="0"/>
                <a:cs typeface="Arial" charset="0"/>
              </a:rPr>
              <a:t>sözel</a:t>
            </a:r>
            <a:r>
              <a:rPr lang="en-US" altLang="tr-TR" sz="1900" dirty="0">
                <a:latin typeface="Arial" charset="0"/>
                <a:cs typeface="Arial" charset="0"/>
              </a:rPr>
              <a:t> </a:t>
            </a:r>
            <a:r>
              <a:rPr lang="en-US" altLang="tr-TR" sz="1900" dirty="0" err="1">
                <a:latin typeface="Arial" charset="0"/>
                <a:cs typeface="Arial" charset="0"/>
              </a:rPr>
              <a:t>iletişimi</a:t>
            </a:r>
            <a:r>
              <a:rPr lang="en-US" altLang="tr-TR" sz="1900" dirty="0">
                <a:latin typeface="Arial" charset="0"/>
                <a:cs typeface="Arial" charset="0"/>
              </a:rPr>
              <a:t> </a:t>
            </a:r>
            <a:r>
              <a:rPr lang="en-US" altLang="tr-TR" sz="1900" dirty="0" err="1">
                <a:latin typeface="Arial" charset="0"/>
                <a:cs typeface="Arial" charset="0"/>
              </a:rPr>
              <a:t>kullanmama</a:t>
            </a:r>
            <a:r>
              <a:rPr lang="en-US" altLang="tr-TR" sz="1900" dirty="0">
                <a:latin typeface="Arial" charset="0"/>
                <a:cs typeface="Arial" charset="0"/>
              </a:rPr>
              <a:t>, </a:t>
            </a:r>
            <a:r>
              <a:rPr lang="en-US" altLang="tr-TR" sz="1900" dirty="0" err="1">
                <a:latin typeface="Arial" charset="0"/>
                <a:cs typeface="Arial" charset="0"/>
              </a:rPr>
              <a:t>ilgili</a:t>
            </a:r>
            <a:r>
              <a:rPr lang="en-US" altLang="tr-TR" sz="1900" dirty="0">
                <a:latin typeface="Arial" charset="0"/>
                <a:cs typeface="Arial" charset="0"/>
              </a:rPr>
              <a:t> </a:t>
            </a:r>
            <a:r>
              <a:rPr lang="en-US" altLang="tr-TR" sz="1900" dirty="0" err="1">
                <a:latin typeface="Arial" charset="0"/>
                <a:cs typeface="Arial" charset="0"/>
              </a:rPr>
              <a:t>bekleyiş</a:t>
            </a:r>
            <a:r>
              <a:rPr lang="en-US" altLang="tr-TR" sz="1900" dirty="0">
                <a:latin typeface="Arial" charset="0"/>
                <a:cs typeface="Arial" charset="0"/>
              </a:rPr>
              <a:t> </a:t>
            </a:r>
            <a:r>
              <a:rPr lang="en-US" altLang="tr-TR" sz="1900" dirty="0" err="1">
                <a:latin typeface="Arial" charset="0"/>
                <a:cs typeface="Arial" charset="0"/>
              </a:rPr>
              <a:t>ve</a:t>
            </a:r>
            <a:r>
              <a:rPr lang="en-US" altLang="tr-TR" sz="1900" dirty="0">
                <a:latin typeface="Arial" charset="0"/>
                <a:cs typeface="Arial" charset="0"/>
              </a:rPr>
              <a:t> </a:t>
            </a:r>
            <a:r>
              <a:rPr lang="en-US" altLang="tr-TR" sz="1900" dirty="0" err="1">
                <a:latin typeface="Arial" charset="0"/>
                <a:cs typeface="Arial" charset="0"/>
              </a:rPr>
              <a:t>gözlemleme</a:t>
            </a:r>
            <a:r>
              <a:rPr lang="en-US" altLang="tr-TR" sz="1900" dirty="0">
                <a:latin typeface="Arial" charset="0"/>
                <a:cs typeface="Arial" charset="0"/>
              </a:rPr>
              <a:t> </a:t>
            </a:r>
            <a:r>
              <a:rPr lang="en-US" altLang="tr-TR" sz="1900" dirty="0" err="1">
                <a:latin typeface="Arial" charset="0"/>
                <a:cs typeface="Arial" charset="0"/>
              </a:rPr>
              <a:t>sürecidir</a:t>
            </a:r>
            <a:endParaRPr lang="tr-TR" altLang="tr-TR" sz="1900" dirty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tr-TR" altLang="tr-TR" sz="1900" dirty="0">
              <a:latin typeface="Arial" charset="0"/>
              <a:cs typeface="Arial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0"/>
              </a:spcBef>
            </a:pPr>
            <a:r>
              <a:rPr lang="tr-TR" altLang="tr-TR" sz="1900" dirty="0">
                <a:latin typeface="Arial" charset="0"/>
                <a:cs typeface="Arial" charset="0"/>
              </a:rPr>
              <a:t>İletişim için hastayı cesaretlendirir, </a:t>
            </a:r>
            <a:r>
              <a:rPr lang="tr-TR" altLang="tr-TR" sz="1900" dirty="0" err="1">
                <a:latin typeface="Arial" charset="0"/>
                <a:cs typeface="Arial" charset="0"/>
              </a:rPr>
              <a:t>insiyatif</a:t>
            </a:r>
            <a:r>
              <a:rPr lang="tr-TR" altLang="tr-TR" sz="1900" dirty="0">
                <a:latin typeface="Arial" charset="0"/>
                <a:cs typeface="Arial" charset="0"/>
              </a:rPr>
              <a:t> almasını teşvik eder</a:t>
            </a:r>
          </a:p>
          <a:p>
            <a:pPr marL="742950" lvl="1" indent="-285750">
              <a:lnSpc>
                <a:spcPct val="80000"/>
              </a:lnSpc>
              <a:spcBef>
                <a:spcPct val="0"/>
              </a:spcBef>
            </a:pPr>
            <a:endParaRPr lang="tr-TR" altLang="tr-TR" sz="1900" dirty="0">
              <a:latin typeface="Arial" charset="0"/>
              <a:cs typeface="Arial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0"/>
              </a:spcBef>
            </a:pPr>
            <a:r>
              <a:rPr lang="tr-TR" altLang="tr-TR" sz="1900" dirty="0">
                <a:latin typeface="Arial" charset="0"/>
                <a:cs typeface="Arial" charset="0"/>
              </a:rPr>
              <a:t>Söylediklerini düşünmesi için,</a:t>
            </a:r>
          </a:p>
          <a:p>
            <a:pPr marL="742950" lvl="1" indent="-285750">
              <a:lnSpc>
                <a:spcPct val="80000"/>
              </a:lnSpc>
              <a:spcBef>
                <a:spcPct val="0"/>
              </a:spcBef>
            </a:pPr>
            <a:r>
              <a:rPr lang="tr-TR" altLang="tr-TR" sz="1900" dirty="0">
                <a:latin typeface="Arial" charset="0"/>
                <a:cs typeface="Arial" charset="0"/>
              </a:rPr>
              <a:t>Düşüncelerini toplaması için                    hastaya zaman verir</a:t>
            </a:r>
          </a:p>
          <a:p>
            <a:pPr marL="742950" lvl="1" indent="-285750">
              <a:lnSpc>
                <a:spcPct val="80000"/>
              </a:lnSpc>
              <a:spcBef>
                <a:spcPct val="0"/>
              </a:spcBef>
            </a:pPr>
            <a:r>
              <a:rPr lang="tr-TR" altLang="tr-TR" sz="1900" dirty="0">
                <a:latin typeface="Arial" charset="0"/>
                <a:cs typeface="Arial" charset="0"/>
              </a:rPr>
              <a:t>Alternatifleri değerlendirmesi için</a:t>
            </a:r>
          </a:p>
          <a:p>
            <a:pPr marL="742950" lvl="1" indent="-285750">
              <a:lnSpc>
                <a:spcPct val="80000"/>
              </a:lnSpc>
              <a:spcBef>
                <a:spcPct val="0"/>
              </a:spcBef>
            </a:pPr>
            <a:endParaRPr lang="tr-TR" altLang="tr-TR" sz="1900" dirty="0">
              <a:latin typeface="Arial" charset="0"/>
              <a:cs typeface="Arial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0"/>
              </a:spcBef>
            </a:pPr>
            <a:endParaRPr lang="tr-TR" altLang="tr-TR" sz="1900" dirty="0">
              <a:latin typeface="Arial" charset="0"/>
              <a:cs typeface="Arial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0"/>
              </a:spcBef>
            </a:pPr>
            <a:r>
              <a:rPr lang="tr-TR" altLang="tr-TR" sz="1900" dirty="0">
                <a:latin typeface="Arial" charset="0"/>
                <a:cs typeface="Arial" charset="0"/>
              </a:rPr>
              <a:t>Hasta ilgilenildiğini hisseder.</a:t>
            </a:r>
          </a:p>
          <a:p>
            <a:pPr marL="742950" lvl="1" indent="-285750">
              <a:lnSpc>
                <a:spcPct val="80000"/>
              </a:lnSpc>
              <a:spcBef>
                <a:spcPct val="0"/>
              </a:spcBef>
            </a:pPr>
            <a:r>
              <a:rPr lang="tr-TR" altLang="tr-TR" sz="1900" dirty="0">
                <a:latin typeface="Arial" charset="0"/>
                <a:cs typeface="Arial" charset="0"/>
              </a:rPr>
              <a:t>Duygusal olarak zor konular konuşulurken ya da zor konuya geçerken</a:t>
            </a:r>
          </a:p>
          <a:p>
            <a:pPr marL="742950" lvl="1" indent="-285750">
              <a:lnSpc>
                <a:spcPct val="80000"/>
              </a:lnSpc>
              <a:spcBef>
                <a:spcPct val="0"/>
              </a:spcBef>
            </a:pPr>
            <a:r>
              <a:rPr lang="tr-TR" altLang="tr-TR" sz="1900" dirty="0">
                <a:latin typeface="Arial" charset="0"/>
                <a:cs typeface="Arial" charset="0"/>
              </a:rPr>
              <a:t>Güvensizlik veya </a:t>
            </a:r>
            <a:r>
              <a:rPr lang="tr-TR" altLang="tr-TR" sz="1900" dirty="0" err="1">
                <a:latin typeface="Arial" charset="0"/>
                <a:cs typeface="Arial" charset="0"/>
              </a:rPr>
              <a:t>düşmancıl</a:t>
            </a:r>
            <a:r>
              <a:rPr lang="tr-TR" altLang="tr-TR" sz="1900" dirty="0">
                <a:latin typeface="Arial" charset="0"/>
                <a:cs typeface="Arial" charset="0"/>
              </a:rPr>
              <a:t> duygular</a:t>
            </a:r>
          </a:p>
          <a:p>
            <a:pPr marL="742950" lvl="1" indent="-285750">
              <a:lnSpc>
                <a:spcPct val="80000"/>
              </a:lnSpc>
              <a:spcBef>
                <a:spcPct val="0"/>
              </a:spcBef>
            </a:pPr>
            <a:r>
              <a:rPr lang="tr-TR" altLang="tr-TR" sz="1900" dirty="0">
                <a:latin typeface="Arial" charset="0"/>
                <a:cs typeface="Arial" charset="0"/>
              </a:rPr>
              <a:t>Konuşmayı çok sevmeyen hastalar </a:t>
            </a:r>
          </a:p>
          <a:p>
            <a:pPr marL="742950" lvl="1" indent="-285750">
              <a:lnSpc>
                <a:spcPct val="80000"/>
              </a:lnSpc>
              <a:spcBef>
                <a:spcPct val="0"/>
              </a:spcBef>
            </a:pPr>
            <a:endParaRPr lang="tr-TR" altLang="tr-TR" sz="1900" dirty="0">
              <a:latin typeface="Arial" charset="0"/>
              <a:cs typeface="Arial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0"/>
              </a:spcBef>
            </a:pPr>
            <a:r>
              <a:rPr lang="tr-TR" altLang="tr-TR" sz="1900" dirty="0">
                <a:latin typeface="Arial" charset="0"/>
                <a:cs typeface="Arial" charset="0"/>
              </a:rPr>
              <a:t>Rahatsız edici sessizlikler «şimdi ve burada» ilkesine dikkat ederek hemşire tarafından bozulabilir!!</a:t>
            </a:r>
          </a:p>
          <a:p>
            <a:pPr marL="742950" lvl="1" indent="-285750">
              <a:lnSpc>
                <a:spcPct val="80000"/>
              </a:lnSpc>
              <a:spcBef>
                <a:spcPct val="0"/>
              </a:spcBef>
            </a:pPr>
            <a:r>
              <a:rPr lang="tr-TR" altLang="tr-TR" sz="1900" dirty="0">
                <a:latin typeface="Arial" charset="0"/>
                <a:cs typeface="Arial" charset="0"/>
              </a:rPr>
              <a:t>Hemşire olarak sessiz kalabiliyor muyuz? Bu konuda neler hissediyoruz?</a:t>
            </a:r>
          </a:p>
        </p:txBody>
      </p:sp>
      <p:sp>
        <p:nvSpPr>
          <p:cNvPr id="2" name="Sağ Ayraç 1"/>
          <p:cNvSpPr/>
          <p:nvPr/>
        </p:nvSpPr>
        <p:spPr>
          <a:xfrm>
            <a:off x="4184073" y="2776186"/>
            <a:ext cx="504056" cy="864096"/>
          </a:xfrm>
          <a:prstGeom prst="rightBrace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lIns="91439" tIns="45719" rIns="91439" bIns="45719" spcCol="38100"/>
          <a:lstStyle/>
          <a:p>
            <a:pPr latinLnBrk="1">
              <a:defRPr/>
            </a:pPr>
            <a:endParaRPr lang="tr-T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40825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17957" y="275549"/>
            <a:ext cx="8534400" cy="1507067"/>
          </a:xfrm>
        </p:spPr>
        <p:txBody>
          <a:bodyPr/>
          <a:lstStyle/>
          <a:p>
            <a:r>
              <a:rPr lang="tr-TR" dirty="0" err="1" smtClean="0">
                <a:solidFill>
                  <a:schemeClr val="tx1"/>
                </a:solidFill>
              </a:rPr>
              <a:t>Hmm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Hmm</a:t>
            </a:r>
            <a:r>
              <a:rPr lang="tr-TR" dirty="0" smtClean="0">
                <a:solidFill>
                  <a:schemeClr val="tx1"/>
                </a:solidFill>
              </a:rPr>
              <a:t> tepkisi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993" y="1782616"/>
            <a:ext cx="11549351" cy="3615267"/>
          </a:xfrm>
        </p:spPr>
        <p:txBody>
          <a:bodyPr/>
          <a:lstStyle/>
          <a:p>
            <a:r>
              <a:rPr lang="tr-TR" dirty="0" smtClean="0"/>
              <a:t>“Devam et”, “Seni dinliyorum, anlamaya çalışıyorum”  anlamına gelir. Gereğinden fazla kullanıldığında etkisini yitirir.</a:t>
            </a:r>
          </a:p>
          <a:p>
            <a:endParaRPr lang="tr-TR" dirty="0" smtClean="0"/>
          </a:p>
          <a:p>
            <a:r>
              <a:rPr lang="tr-TR" dirty="0" smtClean="0">
                <a:solidFill>
                  <a:srgbClr val="FFFF00"/>
                </a:solidFill>
              </a:rPr>
              <a:t>Hasta:</a:t>
            </a:r>
            <a:r>
              <a:rPr lang="tr-TR" dirty="0" smtClean="0"/>
              <a:t>  “</a:t>
            </a:r>
            <a:r>
              <a:rPr lang="tr-TR" i="1" dirty="0" smtClean="0"/>
              <a:t> Hastaneye yatana kadar hem iş yerinde hem ailemle ilgili çok problem yaşadım .Her günüm kabus gibiydi. ” </a:t>
            </a:r>
          </a:p>
          <a:p>
            <a:r>
              <a:rPr lang="tr-TR" i="1" dirty="0" smtClean="0">
                <a:solidFill>
                  <a:srgbClr val="FFFF00"/>
                </a:solidFill>
              </a:rPr>
              <a:t>Hemşire:</a:t>
            </a:r>
            <a:r>
              <a:rPr lang="tr-TR" i="1" dirty="0" smtClean="0"/>
              <a:t> “ </a:t>
            </a:r>
            <a:r>
              <a:rPr lang="tr-TR" i="1" dirty="0" err="1" smtClean="0"/>
              <a:t>Hmm</a:t>
            </a:r>
            <a:r>
              <a:rPr lang="tr-TR" i="1" dirty="0" smtClean="0"/>
              <a:t> </a:t>
            </a:r>
            <a:r>
              <a:rPr lang="tr-TR" i="1" dirty="0" err="1" smtClean="0"/>
              <a:t>Hmm</a:t>
            </a:r>
            <a:r>
              <a:rPr lang="tr-TR" i="1" dirty="0" smtClean="0"/>
              <a:t>.”</a:t>
            </a:r>
          </a:p>
          <a:p>
            <a:r>
              <a:rPr lang="tr-TR" i="1" dirty="0" smtClean="0">
                <a:solidFill>
                  <a:srgbClr val="FFFF00"/>
                </a:solidFill>
              </a:rPr>
              <a:t>Hasta:</a:t>
            </a:r>
            <a:r>
              <a:rPr lang="tr-TR" i="1" dirty="0" smtClean="0"/>
              <a:t> Kimse beni anlamıyordu. Kimsemin olmadığını düşünüyordum.Kendimi çok yalnız hissettim.”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041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Özetleme"/>
          <p:cNvSpPr txBox="1">
            <a:spLocks noGrp="1"/>
          </p:cNvSpPr>
          <p:nvPr>
            <p:ph type="title" idx="4294967295"/>
          </p:nvPr>
        </p:nvSpPr>
        <p:spPr>
          <a:xfrm>
            <a:off x="2909020" y="122959"/>
            <a:ext cx="6457950" cy="120015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Özetleme</a:t>
            </a:r>
          </a:p>
        </p:txBody>
      </p:sp>
      <p:sp>
        <p:nvSpPr>
          <p:cNvPr id="7171" name="Özetleme…"/>
          <p:cNvSpPr txBox="1">
            <a:spLocks noGrp="1"/>
          </p:cNvSpPr>
          <p:nvPr>
            <p:ph type="body" idx="4294967295"/>
          </p:nvPr>
        </p:nvSpPr>
        <p:spPr>
          <a:xfrm>
            <a:off x="485774" y="1156855"/>
            <a:ext cx="11304443" cy="51054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tr-TR" altLang="tr-TR" sz="2000" b="1" dirty="0">
                <a:latin typeface="Arial" charset="0"/>
                <a:cs typeface="Arial" charset="0"/>
              </a:rPr>
              <a:t>Özetleme</a:t>
            </a:r>
          </a:p>
          <a:p>
            <a:pPr marL="742950" lvl="1" indent="-285750">
              <a:spcBef>
                <a:spcPct val="0"/>
              </a:spcBef>
            </a:pPr>
            <a:r>
              <a:rPr lang="tr-TR" altLang="tr-TR" sz="2000" dirty="0">
                <a:latin typeface="Arial" charset="0"/>
                <a:cs typeface="Arial" charset="0"/>
              </a:rPr>
              <a:t>H</a:t>
            </a:r>
            <a:r>
              <a:rPr lang="en-US" altLang="tr-TR" sz="2000" dirty="0" err="1">
                <a:latin typeface="Arial" charset="0"/>
                <a:cs typeface="Arial" charset="0"/>
              </a:rPr>
              <a:t>astanın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tr-TR" altLang="tr-TR" sz="2000" dirty="0">
                <a:latin typeface="Arial" charset="0"/>
                <a:cs typeface="Arial" charset="0"/>
              </a:rPr>
              <a:t>ifadelerini özetleyen ve yansıtan bir </a:t>
            </a:r>
            <a:r>
              <a:rPr lang="tr-TR" altLang="tr-TR" sz="2000" dirty="0" err="1">
                <a:latin typeface="Arial" charset="0"/>
                <a:cs typeface="Arial" charset="0"/>
              </a:rPr>
              <a:t>teplkidir</a:t>
            </a:r>
            <a:r>
              <a:rPr lang="tr-TR" altLang="tr-TR" sz="2000" dirty="0">
                <a:latin typeface="Arial" charset="0"/>
                <a:cs typeface="Arial" charset="0"/>
              </a:rPr>
              <a:t>. Cümleye ve ya görüşmenin tamamına yönelik yapılabilir.</a:t>
            </a:r>
          </a:p>
          <a:p>
            <a:pPr marL="742950" lvl="1" indent="-285750">
              <a:spcBef>
                <a:spcPct val="0"/>
              </a:spcBef>
            </a:pPr>
            <a:r>
              <a:rPr lang="tr-TR" altLang="tr-TR" sz="2000" dirty="0">
                <a:latin typeface="Arial" charset="0"/>
                <a:cs typeface="Arial" charset="0"/>
              </a:rPr>
              <a:t>Konuşulan konunun ana fikrinin vurgulanması</a:t>
            </a:r>
          </a:p>
          <a:p>
            <a:pPr marL="742950" lvl="1" indent="-285750">
              <a:spcBef>
                <a:spcPct val="0"/>
              </a:spcBef>
            </a:pPr>
            <a:r>
              <a:rPr lang="tr-TR" altLang="tr-TR" sz="2000" dirty="0">
                <a:latin typeface="Arial" charset="0"/>
                <a:cs typeface="Arial" charset="0"/>
              </a:rPr>
              <a:t>Görüşmenin ana temalarının incelenmesi</a:t>
            </a:r>
          </a:p>
          <a:p>
            <a:pPr marL="742950" lvl="1" indent="-285750">
              <a:spcBef>
                <a:spcPct val="0"/>
              </a:spcBef>
            </a:pPr>
            <a:r>
              <a:rPr lang="tr-TR" altLang="tr-TR" sz="2000" dirty="0">
                <a:latin typeface="Arial" charset="0"/>
                <a:cs typeface="Arial" charset="0"/>
              </a:rPr>
              <a:t>Resmin bütününü görmeyi sağlar</a:t>
            </a:r>
          </a:p>
          <a:p>
            <a:pPr marL="742950" lvl="1" indent="-285750">
              <a:spcBef>
                <a:spcPct val="0"/>
              </a:spcBef>
            </a:pPr>
            <a:r>
              <a:rPr lang="tr-TR" altLang="tr-TR" sz="2000" dirty="0">
                <a:latin typeface="Arial" charset="0"/>
                <a:cs typeface="Arial" charset="0"/>
              </a:rPr>
              <a:t>Hasta hemşirenin kendi söylediklerini anlayıp anlamadığını anlar.</a:t>
            </a:r>
          </a:p>
          <a:p>
            <a:pPr marL="742950" lvl="1" indent="-285750">
              <a:spcBef>
                <a:spcPct val="0"/>
              </a:spcBef>
            </a:pPr>
            <a:r>
              <a:rPr lang="en-US" altLang="tr-TR" sz="2000" dirty="0">
                <a:latin typeface="Arial" charset="0"/>
                <a:cs typeface="Arial" charset="0"/>
              </a:rPr>
              <a:t>Bu </a:t>
            </a:r>
            <a:r>
              <a:rPr lang="en-US" altLang="tr-TR" sz="2000" dirty="0" err="1">
                <a:latin typeface="Arial" charset="0"/>
                <a:cs typeface="Arial" charset="0"/>
              </a:rPr>
              <a:t>teknikle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hastaya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aktif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olarak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dinlenildiği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ve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onunla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içtenliklikle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ilgilenildiği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ve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kabul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edildiği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mesajları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iletilir</a:t>
            </a:r>
            <a:r>
              <a:rPr lang="en-US" altLang="tr-TR" sz="2000" dirty="0">
                <a:latin typeface="Arial" charset="0"/>
                <a:cs typeface="Arial" charset="0"/>
              </a:rPr>
              <a:t>. </a:t>
            </a:r>
            <a:endParaRPr lang="tr-TR" altLang="tr-TR" sz="2000" dirty="0">
              <a:latin typeface="Arial" charset="0"/>
              <a:cs typeface="Arial" charset="0"/>
            </a:endParaRPr>
          </a:p>
          <a:p>
            <a:pPr marL="742950" lvl="1" indent="-285750">
              <a:spcBef>
                <a:spcPct val="0"/>
              </a:spcBef>
            </a:pPr>
            <a:r>
              <a:rPr lang="tr-TR" altLang="tr-TR" sz="2000" dirty="0" err="1">
                <a:latin typeface="Arial" charset="0"/>
                <a:cs typeface="Arial" charset="0"/>
              </a:rPr>
              <a:t>Görüsmenin</a:t>
            </a:r>
            <a:r>
              <a:rPr lang="tr-TR" altLang="tr-TR" sz="2000" dirty="0">
                <a:latin typeface="Arial" charset="0"/>
                <a:cs typeface="Arial" charset="0"/>
              </a:rPr>
              <a:t> başında </a:t>
            </a:r>
            <a:r>
              <a:rPr lang="tr-TR" altLang="tr-TR" sz="2000" dirty="0" err="1">
                <a:latin typeface="Arial" charset="0"/>
                <a:cs typeface="Arial" charset="0"/>
              </a:rPr>
              <a:t>görüsme</a:t>
            </a:r>
            <a:r>
              <a:rPr lang="tr-TR" altLang="tr-TR" sz="2000" dirty="0">
                <a:latin typeface="Arial" charset="0"/>
                <a:cs typeface="Arial" charset="0"/>
              </a:rPr>
              <a:t> esnasında veya sonunda yapılabilir</a:t>
            </a:r>
          </a:p>
          <a:p>
            <a:pPr marL="742950" lvl="1" indent="-285750">
              <a:spcBef>
                <a:spcPct val="0"/>
              </a:spcBef>
            </a:pPr>
            <a:r>
              <a:rPr lang="tr-TR" altLang="tr-TR" sz="2000" dirty="0">
                <a:latin typeface="Arial" charset="0"/>
                <a:cs typeface="Arial" charset="0"/>
              </a:rPr>
              <a:t>Hastaya da özetleme yaptırılabilir</a:t>
            </a:r>
          </a:p>
          <a:p>
            <a:pPr marL="742950" lvl="1" indent="-285750">
              <a:spcBef>
                <a:spcPct val="0"/>
              </a:spcBef>
            </a:pPr>
            <a:endParaRPr lang="tr-TR" altLang="tr-TR" sz="2000" dirty="0">
              <a:latin typeface="Arial" charset="0"/>
              <a:cs typeface="Arial" charset="0"/>
            </a:endParaRPr>
          </a:p>
          <a:p>
            <a:pPr eaLnBrk="1" hangingPunct="1"/>
            <a:r>
              <a:rPr lang="it-IT" altLang="tr-TR" sz="2000" i="1" dirty="0">
                <a:latin typeface="Arial" charset="0"/>
                <a:cs typeface="Arial" charset="0"/>
              </a:rPr>
              <a:t>-“Konuştuklarımızı özetleyecek olursak….” </a:t>
            </a:r>
            <a:endParaRPr lang="tr-TR" altLang="tr-TR" sz="2000" dirty="0">
              <a:latin typeface="Arial" charset="0"/>
              <a:cs typeface="Arial" charset="0"/>
            </a:endParaRPr>
          </a:p>
          <a:p>
            <a:pPr eaLnBrk="1" hangingPunct="1"/>
            <a:r>
              <a:rPr lang="it-IT" altLang="tr-TR" sz="2000" i="1" dirty="0">
                <a:latin typeface="Arial" charset="0"/>
                <a:cs typeface="Arial" charset="0"/>
              </a:rPr>
              <a:t>-“Sıkıntılarınız hakkında anlattıklarınızı sıralayacak olursak…”</a:t>
            </a:r>
            <a:endParaRPr lang="tr-TR" altLang="tr-TR" sz="2000" dirty="0">
              <a:latin typeface="Arial" charset="0"/>
              <a:cs typeface="Arial" charset="0"/>
            </a:endParaRPr>
          </a:p>
          <a:p>
            <a:pPr eaLnBrk="1" hangingPunct="1"/>
            <a:r>
              <a:rPr lang="en-US" altLang="tr-TR" sz="2000" dirty="0">
                <a:latin typeface="Arial" charset="0"/>
                <a:cs typeface="Arial" charset="0"/>
              </a:rPr>
              <a:t>-“</a:t>
            </a:r>
            <a:r>
              <a:rPr lang="en-US" altLang="tr-TR" sz="2000" i="1" dirty="0" err="1">
                <a:latin typeface="Arial" charset="0"/>
                <a:cs typeface="Arial" charset="0"/>
              </a:rPr>
              <a:t>Geçen</a:t>
            </a:r>
            <a:r>
              <a:rPr lang="en-US" altLang="tr-TR" sz="2000" i="1" dirty="0">
                <a:latin typeface="Arial" charset="0"/>
                <a:cs typeface="Arial" charset="0"/>
              </a:rPr>
              <a:t> </a:t>
            </a:r>
            <a:r>
              <a:rPr lang="en-US" altLang="tr-TR" sz="2000" i="1" dirty="0" err="1">
                <a:latin typeface="Arial" charset="0"/>
                <a:cs typeface="Arial" charset="0"/>
              </a:rPr>
              <a:t>bir</a:t>
            </a:r>
            <a:r>
              <a:rPr lang="en-US" altLang="tr-TR" sz="2000" i="1" dirty="0">
                <a:latin typeface="Arial" charset="0"/>
                <a:cs typeface="Arial" charset="0"/>
              </a:rPr>
              <a:t> </a:t>
            </a:r>
            <a:r>
              <a:rPr lang="en-US" altLang="tr-TR" sz="2000" i="1" dirty="0" err="1">
                <a:latin typeface="Arial" charset="0"/>
                <a:cs typeface="Arial" charset="0"/>
              </a:rPr>
              <a:t>saatte</a:t>
            </a:r>
            <a:r>
              <a:rPr lang="en-US" altLang="tr-TR" sz="2000" i="1" dirty="0">
                <a:latin typeface="Arial" charset="0"/>
                <a:cs typeface="Arial" charset="0"/>
              </a:rPr>
              <a:t> </a:t>
            </a:r>
            <a:r>
              <a:rPr lang="en-US" altLang="tr-TR" sz="2000" i="1" dirty="0" err="1">
                <a:latin typeface="Arial" charset="0"/>
                <a:cs typeface="Arial" charset="0"/>
              </a:rPr>
              <a:t>sizinle</a:t>
            </a:r>
            <a:r>
              <a:rPr lang="en-US" altLang="tr-TR" sz="2000" i="1" dirty="0">
                <a:latin typeface="Arial" charset="0"/>
                <a:cs typeface="Arial" charset="0"/>
              </a:rPr>
              <a:t> </a:t>
            </a:r>
            <a:r>
              <a:rPr lang="de-DE" altLang="tr-TR" sz="2000" i="1" dirty="0">
                <a:latin typeface="Arial" charset="0"/>
                <a:cs typeface="Arial" charset="0"/>
              </a:rPr>
              <a:t>………</a:t>
            </a:r>
            <a:r>
              <a:rPr lang="en-US" altLang="tr-TR" sz="2000" i="1" dirty="0">
                <a:latin typeface="Arial" charset="0"/>
                <a:cs typeface="Arial" charset="0"/>
              </a:rPr>
              <a:t>. </a:t>
            </a:r>
            <a:r>
              <a:rPr lang="en-US" altLang="tr-TR" sz="2000" i="1" dirty="0" err="1">
                <a:latin typeface="Arial" charset="0"/>
                <a:cs typeface="Arial" charset="0"/>
              </a:rPr>
              <a:t>konuyu</a:t>
            </a:r>
            <a:r>
              <a:rPr lang="en-US" altLang="tr-TR" sz="2000" i="1" dirty="0">
                <a:latin typeface="Arial" charset="0"/>
                <a:cs typeface="Arial" charset="0"/>
              </a:rPr>
              <a:t> </a:t>
            </a:r>
            <a:r>
              <a:rPr lang="en-US" altLang="tr-TR" sz="2000" i="1" dirty="0" err="1">
                <a:latin typeface="Arial" charset="0"/>
                <a:cs typeface="Arial" charset="0"/>
              </a:rPr>
              <a:t>konu</a:t>
            </a:r>
            <a:r>
              <a:rPr lang="de-DE" altLang="tr-TR" sz="2000" i="1" dirty="0">
                <a:latin typeface="Arial" charset="0"/>
                <a:cs typeface="Arial" charset="0"/>
              </a:rPr>
              <a:t>ş</a:t>
            </a:r>
            <a:r>
              <a:rPr lang="en-US" altLang="tr-TR" sz="2000" i="1" dirty="0" err="1">
                <a:latin typeface="Arial" charset="0"/>
                <a:cs typeface="Arial" charset="0"/>
              </a:rPr>
              <a:t>tuk</a:t>
            </a:r>
            <a:r>
              <a:rPr lang="de-DE" altLang="tr-TR" sz="2000" dirty="0">
                <a:latin typeface="Arial" charset="0"/>
                <a:cs typeface="Arial" charset="0"/>
              </a:rPr>
              <a:t>” </a:t>
            </a:r>
            <a:endParaRPr lang="tr-TR" altLang="tr-TR" sz="20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61020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ilence"/>
          <p:cNvSpPr txBox="1">
            <a:spLocks noGrp="1"/>
          </p:cNvSpPr>
          <p:nvPr>
            <p:ph type="title" idx="4294967295"/>
          </p:nvPr>
        </p:nvSpPr>
        <p:spPr>
          <a:xfrm>
            <a:off x="2118014" y="0"/>
            <a:ext cx="6457950" cy="120015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Keşfetme</a:t>
            </a:r>
          </a:p>
        </p:txBody>
      </p:sp>
      <p:sp>
        <p:nvSpPr>
          <p:cNvPr id="10243" name="Using silence…"/>
          <p:cNvSpPr txBox="1">
            <a:spLocks noGrp="1"/>
          </p:cNvSpPr>
          <p:nvPr>
            <p:ph type="body" idx="4294967295"/>
          </p:nvPr>
        </p:nvSpPr>
        <p:spPr>
          <a:xfrm>
            <a:off x="583623" y="1046018"/>
            <a:ext cx="11331286" cy="5105400"/>
          </a:xfrm>
        </p:spPr>
        <p:txBody>
          <a:bodyPr/>
          <a:lstStyle/>
          <a:p>
            <a:pPr eaLnBrk="1" hangingPunct="1"/>
            <a:r>
              <a:rPr lang="tr-TR" altLang="tr-TR" b="1" dirty="0" smtClean="0">
                <a:latin typeface="Arial" charset="0"/>
                <a:cs typeface="Arial" charset="0"/>
              </a:rPr>
              <a:t>Keşfetme</a:t>
            </a:r>
          </a:p>
          <a:p>
            <a:pPr eaLnBrk="1" hangingPunct="1"/>
            <a:r>
              <a:rPr lang="en-US" altLang="tr-TR" dirty="0" err="1" smtClean="0">
                <a:latin typeface="Arial" charset="0"/>
                <a:cs typeface="Arial" charset="0"/>
              </a:rPr>
              <a:t>Bir</a:t>
            </a:r>
            <a:r>
              <a:rPr lang="en-US" altLang="tr-TR" dirty="0" smtClean="0">
                <a:latin typeface="Arial" charset="0"/>
                <a:cs typeface="Arial" charset="0"/>
              </a:rPr>
              <a:t> </a:t>
            </a:r>
            <a:r>
              <a:rPr lang="en-US" altLang="tr-TR" dirty="0" err="1" smtClean="0">
                <a:latin typeface="Arial" charset="0"/>
                <a:cs typeface="Arial" charset="0"/>
              </a:rPr>
              <a:t>konuyu</a:t>
            </a:r>
            <a:r>
              <a:rPr lang="en-US" altLang="tr-TR" dirty="0" smtClean="0">
                <a:latin typeface="Arial" charset="0"/>
                <a:cs typeface="Arial" charset="0"/>
              </a:rPr>
              <a:t>, </a:t>
            </a:r>
            <a:r>
              <a:rPr lang="en-US" altLang="tr-TR" dirty="0" err="1" smtClean="0">
                <a:latin typeface="Arial" charset="0"/>
                <a:cs typeface="Arial" charset="0"/>
              </a:rPr>
              <a:t>fikri</a:t>
            </a:r>
            <a:r>
              <a:rPr lang="en-US" altLang="tr-TR" dirty="0" smtClean="0">
                <a:latin typeface="Arial" charset="0"/>
                <a:cs typeface="Arial" charset="0"/>
              </a:rPr>
              <a:t>, </a:t>
            </a:r>
            <a:r>
              <a:rPr lang="en-US" altLang="tr-TR" dirty="0" err="1" smtClean="0">
                <a:latin typeface="Arial" charset="0"/>
                <a:cs typeface="Arial" charset="0"/>
              </a:rPr>
              <a:t>deneyimi</a:t>
            </a:r>
            <a:r>
              <a:rPr lang="en-US" altLang="tr-TR" dirty="0" smtClean="0">
                <a:latin typeface="Arial" charset="0"/>
                <a:cs typeface="Arial" charset="0"/>
              </a:rPr>
              <a:t> </a:t>
            </a:r>
            <a:r>
              <a:rPr lang="en-US" altLang="tr-TR" dirty="0" err="1" smtClean="0">
                <a:latin typeface="Arial" charset="0"/>
                <a:cs typeface="Arial" charset="0"/>
              </a:rPr>
              <a:t>veya</a:t>
            </a:r>
            <a:r>
              <a:rPr lang="en-US" altLang="tr-TR" dirty="0" smtClean="0">
                <a:latin typeface="Arial" charset="0"/>
                <a:cs typeface="Arial" charset="0"/>
              </a:rPr>
              <a:t> </a:t>
            </a:r>
            <a:r>
              <a:rPr lang="en-US" altLang="tr-TR" dirty="0" err="1" smtClean="0">
                <a:latin typeface="Arial" charset="0"/>
                <a:cs typeface="Arial" charset="0"/>
              </a:rPr>
              <a:t>ilişkiyi</a:t>
            </a:r>
            <a:r>
              <a:rPr lang="en-US" altLang="tr-TR" dirty="0" smtClean="0">
                <a:latin typeface="Arial" charset="0"/>
                <a:cs typeface="Arial" charset="0"/>
              </a:rPr>
              <a:t> </a:t>
            </a:r>
            <a:r>
              <a:rPr lang="en-US" altLang="tr-TR" dirty="0" err="1" smtClean="0">
                <a:latin typeface="Arial" charset="0"/>
                <a:cs typeface="Arial" charset="0"/>
              </a:rPr>
              <a:t>daha</a:t>
            </a:r>
            <a:r>
              <a:rPr lang="en-US" altLang="tr-TR" dirty="0" smtClean="0">
                <a:latin typeface="Arial" charset="0"/>
                <a:cs typeface="Arial" charset="0"/>
              </a:rPr>
              <a:t> </a:t>
            </a:r>
            <a:r>
              <a:rPr lang="en-US" altLang="tr-TR" dirty="0" err="1" smtClean="0">
                <a:latin typeface="Arial" charset="0"/>
                <a:cs typeface="Arial" charset="0"/>
              </a:rPr>
              <a:t>da</a:t>
            </a:r>
            <a:r>
              <a:rPr lang="en-US" altLang="tr-TR" dirty="0" smtClean="0">
                <a:latin typeface="Arial" charset="0"/>
                <a:cs typeface="Arial" charset="0"/>
              </a:rPr>
              <a:t> </a:t>
            </a:r>
            <a:r>
              <a:rPr lang="en-US" altLang="tr-TR" dirty="0" err="1" smtClean="0">
                <a:latin typeface="Arial" charset="0"/>
                <a:cs typeface="Arial" charset="0"/>
              </a:rPr>
              <a:t>derinleştirmek</a:t>
            </a:r>
            <a:r>
              <a:rPr lang="en-US" altLang="tr-TR" dirty="0" smtClean="0">
                <a:latin typeface="Arial" charset="0"/>
                <a:cs typeface="Arial" charset="0"/>
              </a:rPr>
              <a:t> </a:t>
            </a:r>
            <a:r>
              <a:rPr lang="en-US" altLang="tr-TR" dirty="0" err="1" smtClean="0">
                <a:latin typeface="Arial" charset="0"/>
                <a:cs typeface="Arial" charset="0"/>
              </a:rPr>
              <a:t>i</a:t>
            </a:r>
            <a:r>
              <a:rPr lang="pt-PT" altLang="tr-TR" dirty="0" smtClean="0">
                <a:latin typeface="Arial" charset="0"/>
                <a:cs typeface="Arial" charset="0"/>
              </a:rPr>
              <a:t>ç</a:t>
            </a:r>
            <a:r>
              <a:rPr lang="en-US" altLang="tr-TR" dirty="0" smtClean="0">
                <a:latin typeface="Arial" charset="0"/>
                <a:cs typeface="Arial" charset="0"/>
              </a:rPr>
              <a:t>in </a:t>
            </a:r>
            <a:r>
              <a:rPr lang="en-US" altLang="tr-TR" dirty="0" err="1" smtClean="0">
                <a:latin typeface="Arial" charset="0"/>
                <a:cs typeface="Arial" charset="0"/>
              </a:rPr>
              <a:t>kullanılan</a:t>
            </a:r>
            <a:r>
              <a:rPr lang="en-US" altLang="tr-TR" dirty="0" smtClean="0">
                <a:latin typeface="Arial" charset="0"/>
                <a:cs typeface="Arial" charset="0"/>
              </a:rPr>
              <a:t> </a:t>
            </a:r>
            <a:r>
              <a:rPr lang="en-US" altLang="tr-TR" dirty="0" err="1" smtClean="0">
                <a:latin typeface="Arial" charset="0"/>
                <a:cs typeface="Arial" charset="0"/>
              </a:rPr>
              <a:t>bu</a:t>
            </a:r>
            <a:r>
              <a:rPr lang="en-US" altLang="tr-TR" dirty="0" smtClean="0">
                <a:latin typeface="Arial" charset="0"/>
                <a:cs typeface="Arial" charset="0"/>
              </a:rPr>
              <a:t> </a:t>
            </a:r>
            <a:r>
              <a:rPr lang="en-US" altLang="tr-TR" dirty="0" err="1" smtClean="0">
                <a:latin typeface="Arial" charset="0"/>
                <a:cs typeface="Arial" charset="0"/>
              </a:rPr>
              <a:t>teknik</a:t>
            </a:r>
            <a:r>
              <a:rPr lang="en-US" altLang="tr-TR" dirty="0" smtClean="0">
                <a:latin typeface="Arial" charset="0"/>
                <a:cs typeface="Arial" charset="0"/>
              </a:rPr>
              <a:t>, </a:t>
            </a:r>
            <a:r>
              <a:rPr lang="en-US" altLang="tr-TR" dirty="0" err="1" smtClean="0">
                <a:latin typeface="Arial" charset="0"/>
                <a:cs typeface="Arial" charset="0"/>
              </a:rPr>
              <a:t>hastayı</a:t>
            </a:r>
            <a:r>
              <a:rPr lang="en-US" altLang="tr-TR" dirty="0" smtClean="0">
                <a:latin typeface="Arial" charset="0"/>
                <a:cs typeface="Arial" charset="0"/>
              </a:rPr>
              <a:t> </a:t>
            </a:r>
            <a:r>
              <a:rPr lang="en-US" altLang="tr-TR" dirty="0" err="1" smtClean="0">
                <a:latin typeface="Arial" charset="0"/>
                <a:cs typeface="Arial" charset="0"/>
              </a:rPr>
              <a:t>tanımak</a:t>
            </a:r>
            <a:r>
              <a:rPr lang="en-US" altLang="tr-TR" dirty="0" smtClean="0">
                <a:latin typeface="Arial" charset="0"/>
                <a:cs typeface="Arial" charset="0"/>
              </a:rPr>
              <a:t>, </a:t>
            </a:r>
            <a:r>
              <a:rPr lang="en-US" altLang="tr-TR" dirty="0" err="1" smtClean="0">
                <a:latin typeface="Arial" charset="0"/>
                <a:cs typeface="Arial" charset="0"/>
              </a:rPr>
              <a:t>sorununu</a:t>
            </a:r>
            <a:r>
              <a:rPr lang="en-US" altLang="tr-TR" dirty="0" smtClean="0">
                <a:latin typeface="Arial" charset="0"/>
                <a:cs typeface="Arial" charset="0"/>
              </a:rPr>
              <a:t> tam </a:t>
            </a:r>
            <a:r>
              <a:rPr lang="en-US" altLang="tr-TR" dirty="0" err="1" smtClean="0">
                <a:latin typeface="Arial" charset="0"/>
                <a:cs typeface="Arial" charset="0"/>
              </a:rPr>
              <a:t>olarak</a:t>
            </a:r>
            <a:r>
              <a:rPr lang="en-US" altLang="tr-TR" dirty="0" smtClean="0">
                <a:latin typeface="Arial" charset="0"/>
                <a:cs typeface="Arial" charset="0"/>
              </a:rPr>
              <a:t> </a:t>
            </a:r>
            <a:r>
              <a:rPr lang="en-US" altLang="tr-TR" dirty="0" err="1" smtClean="0">
                <a:latin typeface="Arial" charset="0"/>
                <a:cs typeface="Arial" charset="0"/>
              </a:rPr>
              <a:t>çözebilmek</a:t>
            </a:r>
            <a:r>
              <a:rPr lang="en-US" altLang="tr-TR" dirty="0" smtClean="0">
                <a:latin typeface="Arial" charset="0"/>
                <a:cs typeface="Arial" charset="0"/>
              </a:rPr>
              <a:t>, </a:t>
            </a:r>
            <a:r>
              <a:rPr lang="en-US" altLang="tr-TR" dirty="0" err="1" smtClean="0">
                <a:latin typeface="Arial" charset="0"/>
                <a:cs typeface="Arial" charset="0"/>
              </a:rPr>
              <a:t>ayrıntıları</a:t>
            </a:r>
            <a:r>
              <a:rPr lang="en-US" altLang="tr-TR" dirty="0" smtClean="0">
                <a:latin typeface="Arial" charset="0"/>
                <a:cs typeface="Arial" charset="0"/>
              </a:rPr>
              <a:t> </a:t>
            </a:r>
            <a:r>
              <a:rPr lang="en-US" altLang="tr-TR" dirty="0" err="1" smtClean="0">
                <a:latin typeface="Arial" charset="0"/>
                <a:cs typeface="Arial" charset="0"/>
              </a:rPr>
              <a:t>fark</a:t>
            </a:r>
            <a:r>
              <a:rPr lang="en-US" altLang="tr-TR" dirty="0" smtClean="0">
                <a:latin typeface="Arial" charset="0"/>
                <a:cs typeface="Arial" charset="0"/>
              </a:rPr>
              <a:t> </a:t>
            </a:r>
            <a:r>
              <a:rPr lang="en-US" altLang="tr-TR" dirty="0" err="1" smtClean="0">
                <a:latin typeface="Arial" charset="0"/>
                <a:cs typeface="Arial" charset="0"/>
              </a:rPr>
              <a:t>edebilmek</a:t>
            </a:r>
            <a:r>
              <a:rPr lang="en-US" altLang="tr-TR" dirty="0" smtClean="0">
                <a:latin typeface="Arial" charset="0"/>
                <a:cs typeface="Arial" charset="0"/>
              </a:rPr>
              <a:t> </a:t>
            </a:r>
            <a:r>
              <a:rPr lang="en-US" altLang="tr-TR" dirty="0" err="1" smtClean="0">
                <a:latin typeface="Arial" charset="0"/>
                <a:cs typeface="Arial" charset="0"/>
              </a:rPr>
              <a:t>i</a:t>
            </a:r>
            <a:r>
              <a:rPr lang="pt-PT" altLang="tr-TR" dirty="0" smtClean="0">
                <a:latin typeface="Arial" charset="0"/>
                <a:cs typeface="Arial" charset="0"/>
              </a:rPr>
              <a:t>ç</a:t>
            </a:r>
            <a:r>
              <a:rPr lang="en-US" altLang="tr-TR" dirty="0" smtClean="0">
                <a:latin typeface="Arial" charset="0"/>
                <a:cs typeface="Arial" charset="0"/>
              </a:rPr>
              <a:t>in </a:t>
            </a:r>
            <a:r>
              <a:rPr lang="en-US" altLang="tr-TR" dirty="0" err="1" smtClean="0">
                <a:latin typeface="Arial" charset="0"/>
                <a:cs typeface="Arial" charset="0"/>
              </a:rPr>
              <a:t>yararlıdır</a:t>
            </a:r>
            <a:r>
              <a:rPr lang="en-US" altLang="tr-TR" dirty="0" smtClean="0">
                <a:latin typeface="Arial" charset="0"/>
                <a:cs typeface="Arial" charset="0"/>
              </a:rPr>
              <a:t>. </a:t>
            </a:r>
            <a:endParaRPr lang="tr-TR" altLang="tr-TR" dirty="0" smtClean="0">
              <a:latin typeface="Arial" charset="0"/>
              <a:cs typeface="Arial" charset="0"/>
            </a:endParaRPr>
          </a:p>
          <a:p>
            <a:pPr eaLnBrk="1" hangingPunct="1"/>
            <a:endParaRPr lang="tr-TR" altLang="tr-TR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   </a:t>
            </a:r>
            <a:r>
              <a:rPr lang="it-IT" altLang="tr-TR" i="1" dirty="0" smtClean="0">
                <a:latin typeface="Arial" charset="0"/>
                <a:cs typeface="Arial" charset="0"/>
              </a:rPr>
              <a:t>-“Bana bunun hakkında daha </a:t>
            </a:r>
            <a:r>
              <a:rPr lang="pt-PT" altLang="tr-TR" i="1" dirty="0" smtClean="0">
                <a:latin typeface="Arial" charset="0"/>
                <a:cs typeface="Arial" charset="0"/>
              </a:rPr>
              <a:t>fazla </a:t>
            </a:r>
            <a:r>
              <a:rPr lang="it-IT" altLang="tr-TR" i="1" dirty="0" smtClean="0">
                <a:latin typeface="Arial" charset="0"/>
                <a:cs typeface="Arial" charset="0"/>
              </a:rPr>
              <a:t>şey anlatabilir misiniz?” </a:t>
            </a:r>
            <a:endParaRPr lang="tr-TR" altLang="tr-TR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it-IT" altLang="tr-TR" i="1" dirty="0" smtClean="0">
                <a:latin typeface="Arial" charset="0"/>
                <a:cs typeface="Arial" charset="0"/>
              </a:rPr>
              <a:t>-“Tamamını anlatabilir misiniz?”</a:t>
            </a:r>
            <a:endParaRPr lang="tr-TR" altLang="tr-TR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it-IT" altLang="tr-TR" i="1" dirty="0" smtClean="0">
                <a:latin typeface="Arial" charset="0"/>
                <a:cs typeface="Arial" charset="0"/>
              </a:rPr>
              <a:t>-“Bu durumu daha detaylı anlatabilir misiniz?” </a:t>
            </a:r>
            <a:endParaRPr lang="tr-TR" altLang="tr-TR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altLang="tr-TR" i="1" dirty="0" smtClean="0">
                <a:latin typeface="Arial" charset="0"/>
                <a:cs typeface="Arial" charset="0"/>
              </a:rPr>
              <a:t>-“Ne </a:t>
            </a:r>
            <a:r>
              <a:rPr lang="pt-PT" altLang="tr-TR" i="1" dirty="0" smtClean="0">
                <a:latin typeface="Arial" charset="0"/>
                <a:cs typeface="Arial" charset="0"/>
              </a:rPr>
              <a:t>ç</a:t>
            </a:r>
            <a:r>
              <a:rPr lang="en-US" altLang="tr-TR" i="1" dirty="0" err="1" smtClean="0">
                <a:latin typeface="Arial" charset="0"/>
                <a:cs typeface="Arial" charset="0"/>
              </a:rPr>
              <a:t>eşit</a:t>
            </a:r>
            <a:r>
              <a:rPr lang="en-US" altLang="tr-TR" i="1" dirty="0" smtClean="0">
                <a:latin typeface="Arial" charset="0"/>
                <a:cs typeface="Arial" charset="0"/>
              </a:rPr>
              <a:t> </a:t>
            </a:r>
            <a:r>
              <a:rPr lang="en-US" altLang="tr-TR" i="1" dirty="0" err="1" smtClean="0">
                <a:latin typeface="Arial" charset="0"/>
                <a:cs typeface="Arial" charset="0"/>
              </a:rPr>
              <a:t>bir</a:t>
            </a:r>
            <a:r>
              <a:rPr lang="en-US" altLang="tr-TR" i="1" dirty="0" smtClean="0">
                <a:latin typeface="Arial" charset="0"/>
                <a:cs typeface="Arial" charset="0"/>
              </a:rPr>
              <a:t> </a:t>
            </a:r>
            <a:r>
              <a:rPr lang="en-US" altLang="tr-TR" i="1" dirty="0" err="1" smtClean="0">
                <a:latin typeface="Arial" charset="0"/>
                <a:cs typeface="Arial" charset="0"/>
              </a:rPr>
              <a:t>iş</a:t>
            </a:r>
            <a:r>
              <a:rPr lang="en-US" altLang="tr-TR" i="1" dirty="0" smtClean="0">
                <a:latin typeface="Arial" charset="0"/>
                <a:cs typeface="Arial" charset="0"/>
              </a:rPr>
              <a:t>?”</a:t>
            </a:r>
            <a:endParaRPr lang="tr-TR" altLang="tr-TR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9138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ilence"/>
          <p:cNvSpPr txBox="1">
            <a:spLocks noGrp="1"/>
          </p:cNvSpPr>
          <p:nvPr>
            <p:ph type="title" idx="4294967295"/>
          </p:nvPr>
        </p:nvSpPr>
        <p:spPr>
          <a:xfrm>
            <a:off x="1716232" y="219941"/>
            <a:ext cx="6457950" cy="120015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Kendini tanıtma</a:t>
            </a:r>
          </a:p>
        </p:txBody>
      </p:sp>
      <p:sp>
        <p:nvSpPr>
          <p:cNvPr id="12291" name="Using silence…"/>
          <p:cNvSpPr txBox="1">
            <a:spLocks noGrp="1"/>
          </p:cNvSpPr>
          <p:nvPr>
            <p:ph type="body" idx="4294967295"/>
          </p:nvPr>
        </p:nvSpPr>
        <p:spPr>
          <a:xfrm>
            <a:off x="485774" y="1198418"/>
            <a:ext cx="11290589" cy="5105400"/>
          </a:xfrm>
        </p:spPr>
        <p:txBody>
          <a:bodyPr/>
          <a:lstStyle/>
          <a:p>
            <a:pPr eaLnBrk="1" hangingPunct="1"/>
            <a:r>
              <a:rPr lang="tr-TR" altLang="tr-TR" b="1" dirty="0" smtClean="0">
                <a:latin typeface="Arial" charset="0"/>
                <a:cs typeface="Arial" charset="0"/>
              </a:rPr>
              <a:t>Kendini tanıtma</a:t>
            </a:r>
          </a:p>
          <a:p>
            <a:pPr eaLnBrk="1" hangingPunct="1"/>
            <a:r>
              <a:rPr lang="it-IT" altLang="tr-TR" dirty="0" smtClean="0">
                <a:latin typeface="Arial" charset="0"/>
                <a:cs typeface="Arial" charset="0"/>
              </a:rPr>
              <a:t>Hastanın bakımından sorumlu olan profesyonelin hastaya kendini tanıtmasıdır.</a:t>
            </a:r>
            <a:endParaRPr lang="tr-TR" altLang="tr-TR" dirty="0" smtClean="0">
              <a:latin typeface="Arial" charset="0"/>
              <a:cs typeface="Arial" charset="0"/>
            </a:endParaRPr>
          </a:p>
          <a:p>
            <a:pPr eaLnBrk="1" hangingPunct="1"/>
            <a:endParaRPr lang="tr-TR" altLang="tr-TR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altLang="tr-TR" i="1" dirty="0" smtClean="0">
                <a:latin typeface="Arial" charset="0"/>
                <a:cs typeface="Arial" charset="0"/>
              </a:rPr>
              <a:t>-“</a:t>
            </a:r>
            <a:r>
              <a:rPr lang="en-US" altLang="tr-TR" i="1" dirty="0" err="1" smtClean="0">
                <a:latin typeface="Arial" charset="0"/>
                <a:cs typeface="Arial" charset="0"/>
              </a:rPr>
              <a:t>Merhaba</a:t>
            </a:r>
            <a:r>
              <a:rPr lang="en-US" altLang="tr-TR" i="1" dirty="0" smtClean="0">
                <a:latin typeface="Arial" charset="0"/>
                <a:cs typeface="Arial" charset="0"/>
              </a:rPr>
              <a:t>, </a:t>
            </a:r>
            <a:r>
              <a:rPr lang="en-US" altLang="tr-TR" i="1" dirty="0" err="1" smtClean="0">
                <a:latin typeface="Arial" charset="0"/>
                <a:cs typeface="Arial" charset="0"/>
              </a:rPr>
              <a:t>benim</a:t>
            </a:r>
            <a:r>
              <a:rPr lang="en-US" altLang="tr-TR" i="1" dirty="0" smtClean="0">
                <a:latin typeface="Arial" charset="0"/>
                <a:cs typeface="Arial" charset="0"/>
              </a:rPr>
              <a:t> </a:t>
            </a:r>
            <a:r>
              <a:rPr lang="en-US" altLang="tr-TR" i="1" dirty="0" err="1" smtClean="0">
                <a:latin typeface="Arial" charset="0"/>
                <a:cs typeface="Arial" charset="0"/>
              </a:rPr>
              <a:t>adım</a:t>
            </a:r>
            <a:r>
              <a:rPr lang="en-US" altLang="tr-TR" i="1" dirty="0" smtClean="0">
                <a:latin typeface="Arial" charset="0"/>
                <a:cs typeface="Arial" charset="0"/>
              </a:rPr>
              <a:t> </a:t>
            </a:r>
            <a:r>
              <a:rPr lang="en-US" altLang="tr-TR" i="1" dirty="0" err="1" smtClean="0">
                <a:latin typeface="Arial" charset="0"/>
                <a:cs typeface="Arial" charset="0"/>
              </a:rPr>
              <a:t>Özlem</a:t>
            </a:r>
            <a:r>
              <a:rPr lang="en-US" altLang="tr-TR" i="1" dirty="0" smtClean="0">
                <a:latin typeface="Arial" charset="0"/>
                <a:cs typeface="Arial" charset="0"/>
              </a:rPr>
              <a:t>. </a:t>
            </a:r>
            <a:r>
              <a:rPr lang="en-US" altLang="tr-TR" i="1" dirty="0" err="1" smtClean="0">
                <a:latin typeface="Arial" charset="0"/>
                <a:cs typeface="Arial" charset="0"/>
              </a:rPr>
              <a:t>Bugün</a:t>
            </a:r>
            <a:r>
              <a:rPr lang="en-US" altLang="tr-TR" i="1" dirty="0" smtClean="0">
                <a:latin typeface="Arial" charset="0"/>
                <a:cs typeface="Arial" charset="0"/>
              </a:rPr>
              <a:t> </a:t>
            </a:r>
            <a:r>
              <a:rPr lang="en-US" altLang="tr-TR" i="1" dirty="0" err="1" smtClean="0">
                <a:latin typeface="Arial" charset="0"/>
                <a:cs typeface="Arial" charset="0"/>
              </a:rPr>
              <a:t>sizin</a:t>
            </a:r>
            <a:r>
              <a:rPr lang="en-US" altLang="tr-TR" i="1" dirty="0" smtClean="0">
                <a:latin typeface="Arial" charset="0"/>
                <a:cs typeface="Arial" charset="0"/>
              </a:rPr>
              <a:t> </a:t>
            </a:r>
            <a:r>
              <a:rPr lang="en-US" altLang="tr-TR" i="1" dirty="0" err="1" smtClean="0">
                <a:latin typeface="Arial" charset="0"/>
                <a:cs typeface="Arial" charset="0"/>
              </a:rPr>
              <a:t>bakımınızla</a:t>
            </a:r>
            <a:r>
              <a:rPr lang="en-US" altLang="tr-TR" i="1" dirty="0" smtClean="0">
                <a:latin typeface="Arial" charset="0"/>
                <a:cs typeface="Arial" charset="0"/>
              </a:rPr>
              <a:t> ben </a:t>
            </a:r>
            <a:r>
              <a:rPr lang="en-US" altLang="tr-TR" i="1" dirty="0" err="1" smtClean="0">
                <a:latin typeface="Arial" charset="0"/>
                <a:cs typeface="Arial" charset="0"/>
              </a:rPr>
              <a:t>ilgileneceğim</a:t>
            </a:r>
            <a:r>
              <a:rPr lang="en-US" altLang="tr-TR" i="1" dirty="0" smtClean="0">
                <a:latin typeface="Arial" charset="0"/>
                <a:cs typeface="Arial" charset="0"/>
              </a:rPr>
              <a:t>.”</a:t>
            </a:r>
            <a:endParaRPr lang="tr-TR" altLang="tr-TR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12472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ilence"/>
          <p:cNvSpPr txBox="1">
            <a:spLocks noGrp="1"/>
          </p:cNvSpPr>
          <p:nvPr>
            <p:ph type="title" idx="4294967295"/>
          </p:nvPr>
        </p:nvSpPr>
        <p:spPr>
          <a:xfrm>
            <a:off x="261504" y="275359"/>
            <a:ext cx="10046278" cy="120015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Birlikte çalışmayı önerme</a:t>
            </a:r>
          </a:p>
        </p:txBody>
      </p:sp>
      <p:sp>
        <p:nvSpPr>
          <p:cNvPr id="14339" name="Using silence…"/>
          <p:cNvSpPr txBox="1">
            <a:spLocks noGrp="1"/>
          </p:cNvSpPr>
          <p:nvPr>
            <p:ph type="body" idx="4294967295"/>
          </p:nvPr>
        </p:nvSpPr>
        <p:spPr>
          <a:xfrm>
            <a:off x="485775" y="1475509"/>
            <a:ext cx="11373716" cy="5105400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b="1" dirty="0" smtClean="0">
                <a:latin typeface="Arial" charset="0"/>
                <a:cs typeface="Arial" charset="0"/>
              </a:rPr>
              <a:t>Birlikte çalışmayı önerme</a:t>
            </a:r>
          </a:p>
          <a:p>
            <a:pPr eaLnBrk="1" hangingPunct="1"/>
            <a:r>
              <a:rPr lang="en-US" altLang="tr-TR" sz="2000" dirty="0" err="1">
                <a:latin typeface="Arial" charset="0"/>
                <a:cs typeface="Arial" charset="0"/>
              </a:rPr>
              <a:t>Hastaya</a:t>
            </a:r>
            <a:r>
              <a:rPr lang="en-US" altLang="tr-TR" sz="2000" dirty="0">
                <a:latin typeface="Arial" charset="0"/>
                <a:cs typeface="Arial" charset="0"/>
              </a:rPr>
              <a:t>, </a:t>
            </a:r>
            <a:r>
              <a:rPr lang="en-US" altLang="tr-TR" sz="2000" dirty="0" err="1">
                <a:latin typeface="Arial" charset="0"/>
                <a:cs typeface="Arial" charset="0"/>
              </a:rPr>
              <a:t>onun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yararına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olan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şeyleri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paylaşma</a:t>
            </a:r>
            <a:r>
              <a:rPr lang="en-US" altLang="tr-TR" sz="2000" dirty="0">
                <a:latin typeface="Arial" charset="0"/>
                <a:cs typeface="Arial" charset="0"/>
              </a:rPr>
              <a:t>, </a:t>
            </a:r>
            <a:r>
              <a:rPr lang="en-US" altLang="tr-TR" sz="2000" dirty="0" err="1">
                <a:latin typeface="Arial" charset="0"/>
                <a:cs typeface="Arial" charset="0"/>
              </a:rPr>
              <a:t>birlikte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yapma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ve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çalışmanın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önerildiği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tekniktir</a:t>
            </a:r>
            <a:r>
              <a:rPr lang="en-US" altLang="tr-TR" sz="2000" dirty="0">
                <a:latin typeface="Arial" charset="0"/>
                <a:cs typeface="Arial" charset="0"/>
              </a:rPr>
              <a:t>. </a:t>
            </a:r>
            <a:endParaRPr lang="tr-TR" altLang="tr-TR" sz="2000" dirty="0">
              <a:latin typeface="Arial" charset="0"/>
              <a:cs typeface="Arial" charset="0"/>
            </a:endParaRPr>
          </a:p>
          <a:p>
            <a:pPr eaLnBrk="1" hangingPunct="1"/>
            <a:endParaRPr lang="tr-TR" altLang="tr-TR" sz="2000" dirty="0">
              <a:latin typeface="Arial" charset="0"/>
              <a:cs typeface="Arial" charset="0"/>
            </a:endParaRPr>
          </a:p>
          <a:p>
            <a:pPr eaLnBrk="1" hangingPunct="1"/>
            <a:r>
              <a:rPr lang="en-US" altLang="tr-TR" sz="2000" dirty="0">
                <a:latin typeface="Arial" charset="0"/>
                <a:cs typeface="Arial" charset="0"/>
              </a:rPr>
              <a:t>"</a:t>
            </a:r>
            <a:r>
              <a:rPr lang="tr-TR" altLang="tr-TR" sz="2000" dirty="0">
                <a:latin typeface="Arial" charset="0"/>
                <a:cs typeface="Arial" charset="0"/>
              </a:rPr>
              <a:t>O</a:t>
            </a:r>
            <a:r>
              <a:rPr lang="en-US" altLang="tr-TR" sz="2000" dirty="0">
                <a:latin typeface="Arial" charset="0"/>
                <a:cs typeface="Arial" charset="0"/>
              </a:rPr>
              <a:t>nun </a:t>
            </a:r>
            <a:r>
              <a:rPr lang="en-US" altLang="tr-TR" sz="2000" dirty="0" err="1">
                <a:latin typeface="Arial" charset="0"/>
                <a:cs typeface="Arial" charset="0"/>
              </a:rPr>
              <a:t>için</a:t>
            </a:r>
            <a:r>
              <a:rPr lang="en-US" altLang="tr-TR" sz="2000" dirty="0">
                <a:latin typeface="Arial" charset="0"/>
                <a:cs typeface="Arial" charset="0"/>
              </a:rPr>
              <a:t>" </a:t>
            </a:r>
            <a:r>
              <a:rPr lang="en-US" altLang="tr-TR" sz="2000" dirty="0" err="1">
                <a:latin typeface="Arial" charset="0"/>
                <a:cs typeface="Arial" charset="0"/>
              </a:rPr>
              <a:t>bir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şey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yapmaktan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ziyade</a:t>
            </a:r>
            <a:r>
              <a:rPr lang="en-US" altLang="tr-TR" sz="2000" dirty="0">
                <a:latin typeface="Arial" charset="0"/>
                <a:cs typeface="Arial" charset="0"/>
              </a:rPr>
              <a:t>, "</a:t>
            </a:r>
            <a:r>
              <a:rPr lang="en-US" altLang="tr-TR" sz="2000" dirty="0" err="1">
                <a:latin typeface="Arial" charset="0"/>
                <a:cs typeface="Arial" charset="0"/>
              </a:rPr>
              <a:t>onunla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birlikte</a:t>
            </a:r>
            <a:r>
              <a:rPr lang="en-US" altLang="tr-TR" sz="2000" dirty="0">
                <a:latin typeface="Arial" charset="0"/>
                <a:cs typeface="Arial" charset="0"/>
              </a:rPr>
              <a:t>" </a:t>
            </a:r>
            <a:r>
              <a:rPr lang="en-US" altLang="tr-TR" sz="2000" dirty="0" err="1">
                <a:latin typeface="Arial" charset="0"/>
                <a:cs typeface="Arial" charset="0"/>
              </a:rPr>
              <a:t>bir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şey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dirty="0" err="1">
                <a:latin typeface="Arial" charset="0"/>
                <a:cs typeface="Arial" charset="0"/>
              </a:rPr>
              <a:t>yapmak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endParaRPr lang="tr-TR" altLang="tr-TR" sz="2000" dirty="0">
              <a:latin typeface="Arial" charset="0"/>
              <a:cs typeface="Arial" charset="0"/>
            </a:endParaRPr>
          </a:p>
          <a:p>
            <a:pPr eaLnBrk="1" hangingPunct="1"/>
            <a:endParaRPr lang="tr-TR" altLang="tr-TR" sz="2000" dirty="0">
              <a:latin typeface="Arial" charset="0"/>
              <a:cs typeface="Arial" charset="0"/>
            </a:endParaRPr>
          </a:p>
          <a:p>
            <a:pPr eaLnBrk="1" hangingPunct="1"/>
            <a:r>
              <a:rPr lang="it-IT" altLang="tr-TR" sz="2000" dirty="0">
                <a:latin typeface="Arial" charset="0"/>
                <a:cs typeface="Arial" charset="0"/>
              </a:rPr>
              <a:t>Birlikte çalış</a:t>
            </a:r>
            <a:r>
              <a:rPr lang="es-ES_tradnl" altLang="tr-TR" sz="2000" dirty="0">
                <a:latin typeface="Arial" charset="0"/>
                <a:cs typeface="Arial" charset="0"/>
              </a:rPr>
              <a:t>ma, hastan</a:t>
            </a:r>
            <a:r>
              <a:rPr lang="it-IT" altLang="tr-TR" sz="2000" dirty="0">
                <a:latin typeface="Arial" charset="0"/>
                <a:cs typeface="Arial" charset="0"/>
              </a:rPr>
              <a:t>ın güçlüklerinin neler olduğunu daha açık kavramasını, sorunları ile baş edebileceği duygusunu yaşamasını ve aktif katılımını sağlar.</a:t>
            </a:r>
            <a:endParaRPr lang="tr-TR" altLang="tr-TR" sz="2000" dirty="0">
              <a:latin typeface="Arial" charset="0"/>
              <a:cs typeface="Arial" charset="0"/>
            </a:endParaRPr>
          </a:p>
          <a:p>
            <a:pPr eaLnBrk="1" hangingPunct="1"/>
            <a:endParaRPr lang="tr-TR" altLang="tr-TR" sz="2000" dirty="0">
              <a:latin typeface="Arial" charset="0"/>
              <a:cs typeface="Arial" charset="0"/>
            </a:endParaRPr>
          </a:p>
          <a:p>
            <a:pPr eaLnBrk="1" hangingPunct="1"/>
            <a:r>
              <a:rPr lang="it-IT" altLang="tr-TR" sz="2000" i="1" dirty="0">
                <a:latin typeface="Arial" charset="0"/>
                <a:cs typeface="Arial" charset="0"/>
              </a:rPr>
              <a:t>-"Belki siz ve ben kaygınızın tetikleyicilerini belirleyebilir ve bunun hakkında konuşabiliriz” </a:t>
            </a:r>
            <a:endParaRPr lang="tr-TR" altLang="tr-TR" sz="2000" dirty="0">
              <a:latin typeface="Arial" charset="0"/>
              <a:cs typeface="Arial" charset="0"/>
            </a:endParaRPr>
          </a:p>
          <a:p>
            <a:pPr eaLnBrk="1" hangingPunct="1"/>
            <a:r>
              <a:rPr lang="en-US" altLang="tr-TR" sz="2000" i="1" dirty="0">
                <a:latin typeface="Arial" charset="0"/>
                <a:cs typeface="Arial" charset="0"/>
              </a:rPr>
              <a:t>-"</a:t>
            </a:r>
            <a:r>
              <a:rPr lang="en-US" altLang="tr-TR" sz="2000" i="1" dirty="0" err="1">
                <a:latin typeface="Arial" charset="0"/>
                <a:cs typeface="Arial" charset="0"/>
              </a:rPr>
              <a:t>Odanıza</a:t>
            </a:r>
            <a:r>
              <a:rPr lang="en-US" altLang="tr-TR" sz="2000" i="1" dirty="0">
                <a:latin typeface="Arial" charset="0"/>
                <a:cs typeface="Arial" charset="0"/>
              </a:rPr>
              <a:t> </a:t>
            </a:r>
            <a:r>
              <a:rPr lang="en-US" altLang="tr-TR" sz="2000" i="1" dirty="0" err="1">
                <a:latin typeface="Arial" charset="0"/>
                <a:cs typeface="Arial" charset="0"/>
              </a:rPr>
              <a:t>gidelim</a:t>
            </a:r>
            <a:r>
              <a:rPr lang="en-US" altLang="tr-TR" sz="2000" i="1" dirty="0">
                <a:latin typeface="Arial" charset="0"/>
                <a:cs typeface="Arial" charset="0"/>
              </a:rPr>
              <a:t> </a:t>
            </a:r>
            <a:r>
              <a:rPr lang="en-US" altLang="tr-TR" sz="2000" i="1" dirty="0" err="1">
                <a:latin typeface="Arial" charset="0"/>
                <a:cs typeface="Arial" charset="0"/>
              </a:rPr>
              <a:t>ve</a:t>
            </a:r>
            <a:r>
              <a:rPr lang="en-US" altLang="tr-TR" sz="2000" i="1" dirty="0">
                <a:latin typeface="Arial" charset="0"/>
                <a:cs typeface="Arial" charset="0"/>
              </a:rPr>
              <a:t> </a:t>
            </a:r>
            <a:r>
              <a:rPr lang="en-US" altLang="tr-TR" sz="2000" i="1" dirty="0" err="1">
                <a:latin typeface="Arial" charset="0"/>
                <a:cs typeface="Arial" charset="0"/>
              </a:rPr>
              <a:t>aradığınız</a:t>
            </a:r>
            <a:r>
              <a:rPr lang="en-US" altLang="tr-TR" sz="2000" i="1" dirty="0">
                <a:latin typeface="Arial" charset="0"/>
                <a:cs typeface="Arial" charset="0"/>
              </a:rPr>
              <a:t> </a:t>
            </a:r>
            <a:r>
              <a:rPr lang="en-US" altLang="tr-TR" sz="2000" i="1" dirty="0" err="1">
                <a:latin typeface="Arial" charset="0"/>
                <a:cs typeface="Arial" charset="0"/>
              </a:rPr>
              <a:t>şeyi</a:t>
            </a:r>
            <a:r>
              <a:rPr lang="en-US" altLang="tr-TR" sz="2000" i="1" dirty="0">
                <a:latin typeface="Arial" charset="0"/>
                <a:cs typeface="Arial" charset="0"/>
              </a:rPr>
              <a:t> </a:t>
            </a:r>
            <a:r>
              <a:rPr lang="en-US" altLang="tr-TR" sz="2000" i="1" dirty="0" err="1">
                <a:latin typeface="Arial" charset="0"/>
                <a:cs typeface="Arial" charset="0"/>
              </a:rPr>
              <a:t>bulmanız</a:t>
            </a:r>
            <a:r>
              <a:rPr lang="en-US" altLang="tr-TR" sz="2000" i="1" dirty="0">
                <a:latin typeface="Arial" charset="0"/>
                <a:cs typeface="Arial" charset="0"/>
              </a:rPr>
              <a:t> </a:t>
            </a:r>
            <a:r>
              <a:rPr lang="en-US" altLang="tr-TR" sz="2000" i="1" dirty="0" err="1">
                <a:latin typeface="Arial" charset="0"/>
                <a:cs typeface="Arial" charset="0"/>
              </a:rPr>
              <a:t>için</a:t>
            </a:r>
            <a:r>
              <a:rPr lang="en-US" altLang="tr-TR" sz="2000" i="1" dirty="0">
                <a:latin typeface="Arial" charset="0"/>
                <a:cs typeface="Arial" charset="0"/>
              </a:rPr>
              <a:t> size </a:t>
            </a:r>
            <a:r>
              <a:rPr lang="en-US" altLang="tr-TR" sz="2000" i="1" dirty="0" err="1">
                <a:latin typeface="Arial" charset="0"/>
                <a:cs typeface="Arial" charset="0"/>
              </a:rPr>
              <a:t>yardım</a:t>
            </a:r>
            <a:r>
              <a:rPr lang="en-US" altLang="tr-TR" sz="2000" i="1" dirty="0">
                <a:latin typeface="Arial" charset="0"/>
                <a:cs typeface="Arial" charset="0"/>
              </a:rPr>
              <a:t> </a:t>
            </a:r>
            <a:r>
              <a:rPr lang="en-US" altLang="tr-TR" sz="2000" i="1" dirty="0" err="1">
                <a:latin typeface="Arial" charset="0"/>
                <a:cs typeface="Arial" charset="0"/>
              </a:rPr>
              <a:t>edeyim</a:t>
            </a:r>
            <a:r>
              <a:rPr lang="en-US" altLang="tr-TR" sz="2000" i="1" dirty="0">
                <a:latin typeface="Arial" charset="0"/>
                <a:cs typeface="Arial" charset="0"/>
              </a:rPr>
              <a:t>"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endParaRPr lang="tr-TR" altLang="tr-TR" sz="20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1148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ilence"/>
          <p:cNvSpPr txBox="1">
            <a:spLocks noGrp="1"/>
          </p:cNvSpPr>
          <p:nvPr>
            <p:ph type="title" idx="4294967295"/>
          </p:nvPr>
        </p:nvSpPr>
        <p:spPr>
          <a:xfrm>
            <a:off x="221673" y="95250"/>
            <a:ext cx="11970327" cy="1200150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Örtük ifade (ima) ve davranışları sözelleştirme</a:t>
            </a:r>
          </a:p>
        </p:txBody>
      </p:sp>
      <p:sp>
        <p:nvSpPr>
          <p:cNvPr id="16387" name="Using silence…"/>
          <p:cNvSpPr txBox="1">
            <a:spLocks noGrp="1"/>
          </p:cNvSpPr>
          <p:nvPr>
            <p:ph type="body" idx="4294967295"/>
          </p:nvPr>
        </p:nvSpPr>
        <p:spPr>
          <a:xfrm>
            <a:off x="694458" y="1295400"/>
            <a:ext cx="11040341" cy="510540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Örtük ifade ve davranışları sözelleştirme</a:t>
            </a:r>
          </a:p>
          <a:p>
            <a:pPr eaLnBrk="1" hangingPunct="1"/>
            <a:r>
              <a:rPr lang="tr-TR" altLang="tr-TR" sz="2000" dirty="0">
                <a:latin typeface="Arial" charset="0"/>
                <a:cs typeface="Arial" charset="0"/>
              </a:rPr>
              <a:t>M</a:t>
            </a:r>
            <a:r>
              <a:rPr lang="it-IT" altLang="tr-TR" sz="2000" dirty="0">
                <a:latin typeface="Arial" charset="0"/>
                <a:cs typeface="Arial" charset="0"/>
              </a:rPr>
              <a:t>esajın veya konuşmanın anlaşılması i</a:t>
            </a:r>
            <a:r>
              <a:rPr lang="pt-PT" altLang="tr-TR" sz="2000" dirty="0">
                <a:latin typeface="Arial" charset="0"/>
                <a:cs typeface="Arial" charset="0"/>
              </a:rPr>
              <a:t>ç</a:t>
            </a:r>
            <a:r>
              <a:rPr lang="it-IT" altLang="tr-TR" sz="2000" dirty="0">
                <a:latin typeface="Arial" charset="0"/>
                <a:cs typeface="Arial" charset="0"/>
              </a:rPr>
              <a:t>in kişinin neyi ima ettiğini açıklığa kavuşturmayı i</a:t>
            </a:r>
            <a:r>
              <a:rPr lang="pt-PT" altLang="tr-TR" sz="2000" dirty="0">
                <a:latin typeface="Arial" charset="0"/>
                <a:cs typeface="Arial" charset="0"/>
              </a:rPr>
              <a:t>ç</a:t>
            </a:r>
            <a:r>
              <a:rPr lang="it-IT" altLang="tr-TR" sz="2000" dirty="0">
                <a:latin typeface="Arial" charset="0"/>
                <a:cs typeface="Arial" charset="0"/>
              </a:rPr>
              <a:t>erir. </a:t>
            </a:r>
            <a:endParaRPr lang="tr-TR" altLang="tr-TR" sz="2000" dirty="0">
              <a:latin typeface="Arial" charset="0"/>
              <a:cs typeface="Arial" charset="0"/>
            </a:endParaRPr>
          </a:p>
          <a:p>
            <a:pPr eaLnBrk="1" hangingPunct="1"/>
            <a:r>
              <a:rPr lang="tr-TR" altLang="tr-TR" sz="2000" dirty="0">
                <a:latin typeface="Arial" charset="0"/>
                <a:cs typeface="Arial" charset="0"/>
              </a:rPr>
              <a:t>H</a:t>
            </a:r>
            <a:r>
              <a:rPr lang="it-IT" altLang="tr-TR" sz="2000" dirty="0">
                <a:latin typeface="Arial" charset="0"/>
                <a:cs typeface="Arial" charset="0"/>
              </a:rPr>
              <a:t>astanın demek istediği ya da ardına gizlendiği şeyi s</a:t>
            </a:r>
            <a:r>
              <a:rPr lang="tr-TR" altLang="tr-TR" sz="2000" dirty="0">
                <a:latin typeface="Arial" charset="0"/>
                <a:cs typeface="Arial" charset="0"/>
              </a:rPr>
              <a:t>ö</a:t>
            </a:r>
            <a:r>
              <a:rPr lang="it-IT" altLang="tr-TR" sz="2000" dirty="0">
                <a:latin typeface="Arial" charset="0"/>
                <a:cs typeface="Arial" charset="0"/>
              </a:rPr>
              <a:t>zlere d</a:t>
            </a:r>
            <a:r>
              <a:rPr lang="tr-TR" altLang="tr-TR" sz="2000" dirty="0">
                <a:latin typeface="Arial" charset="0"/>
                <a:cs typeface="Arial" charset="0"/>
              </a:rPr>
              <a:t>ö</a:t>
            </a:r>
            <a:r>
              <a:rPr lang="it-IT" altLang="tr-TR" sz="2000" dirty="0">
                <a:latin typeface="Arial" charset="0"/>
                <a:cs typeface="Arial" charset="0"/>
              </a:rPr>
              <a:t>kmektir.</a:t>
            </a:r>
            <a:endParaRPr lang="tr-TR" altLang="tr-TR" sz="2000" dirty="0">
              <a:latin typeface="Arial" charset="0"/>
              <a:cs typeface="Arial" charset="0"/>
            </a:endParaRPr>
          </a:p>
          <a:p>
            <a:pPr eaLnBrk="1" hangingPunct="1"/>
            <a:endParaRPr lang="tr-TR" altLang="tr-TR" sz="2000" dirty="0">
              <a:latin typeface="Arial" charset="0"/>
              <a:cs typeface="Arial" charset="0"/>
            </a:endParaRPr>
          </a:p>
          <a:p>
            <a:pPr eaLnBrk="1" hangingPunct="1"/>
            <a:endParaRPr lang="tr-TR" altLang="tr-TR" sz="2000" dirty="0">
              <a:latin typeface="Arial" charset="0"/>
              <a:cs typeface="Arial" charset="0"/>
            </a:endParaRPr>
          </a:p>
          <a:p>
            <a:pPr eaLnBrk="1" hangingPunct="1"/>
            <a:r>
              <a:rPr lang="es-ES_tradnl" altLang="tr-TR" sz="2000" dirty="0">
                <a:solidFill>
                  <a:srgbClr val="FFC000"/>
                </a:solidFill>
                <a:latin typeface="Arial" charset="0"/>
                <a:cs typeface="Arial" charset="0"/>
              </a:rPr>
              <a:t>Hasta:</a:t>
            </a:r>
            <a:r>
              <a:rPr lang="es-ES_tradnl" altLang="tr-TR" sz="2000" dirty="0">
                <a:latin typeface="Arial" charset="0"/>
                <a:cs typeface="Arial" charset="0"/>
              </a:rPr>
              <a:t> </a:t>
            </a:r>
            <a:r>
              <a:rPr lang="it-IT" altLang="tr-TR" sz="2000" i="1" dirty="0">
                <a:latin typeface="Arial" charset="0"/>
                <a:cs typeface="Arial" charset="0"/>
              </a:rPr>
              <a:t>Burada olmam tamamen zaman kaybı! Sizinle veya başkasıyla konuşamam</a:t>
            </a:r>
            <a:endParaRPr lang="tr-TR" altLang="tr-TR" sz="2000" dirty="0">
              <a:latin typeface="Arial" charset="0"/>
              <a:cs typeface="Arial" charset="0"/>
            </a:endParaRPr>
          </a:p>
          <a:p>
            <a:pPr eaLnBrk="1" hangingPunct="1"/>
            <a:r>
              <a:rPr lang="en-US" altLang="tr-TR" sz="2000" dirty="0" err="1">
                <a:solidFill>
                  <a:srgbClr val="FFC000"/>
                </a:solidFill>
                <a:latin typeface="Arial" charset="0"/>
                <a:cs typeface="Arial" charset="0"/>
              </a:rPr>
              <a:t>Hemşire</a:t>
            </a:r>
            <a:r>
              <a:rPr lang="en-US" altLang="tr-TR" sz="2000" dirty="0">
                <a:solidFill>
                  <a:srgbClr val="FFC000"/>
                </a:solidFill>
                <a:latin typeface="Arial" charset="0"/>
                <a:cs typeface="Arial" charset="0"/>
              </a:rPr>
              <a:t>: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r>
              <a:rPr lang="en-US" altLang="tr-TR" sz="2000" i="1" dirty="0" err="1">
                <a:latin typeface="Arial" charset="0"/>
                <a:cs typeface="Arial" charset="0"/>
              </a:rPr>
              <a:t>Kimsenin</a:t>
            </a:r>
            <a:r>
              <a:rPr lang="en-US" altLang="tr-TR" sz="2000" i="1" dirty="0">
                <a:latin typeface="Arial" charset="0"/>
                <a:cs typeface="Arial" charset="0"/>
              </a:rPr>
              <a:t> </a:t>
            </a:r>
            <a:r>
              <a:rPr lang="en-US" altLang="tr-TR" sz="2000" i="1" dirty="0" err="1">
                <a:latin typeface="Arial" charset="0"/>
                <a:cs typeface="Arial" charset="0"/>
              </a:rPr>
              <a:t>sizi</a:t>
            </a:r>
            <a:r>
              <a:rPr lang="en-US" altLang="tr-TR" sz="2000" i="1" dirty="0">
                <a:latin typeface="Arial" charset="0"/>
                <a:cs typeface="Arial" charset="0"/>
              </a:rPr>
              <a:t> </a:t>
            </a:r>
            <a:r>
              <a:rPr lang="en-US" altLang="tr-TR" sz="2000" i="1" dirty="0" err="1">
                <a:latin typeface="Arial" charset="0"/>
                <a:cs typeface="Arial" charset="0"/>
              </a:rPr>
              <a:t>anlamadığını</a:t>
            </a:r>
            <a:r>
              <a:rPr lang="en-US" altLang="tr-TR" sz="2000" i="1" dirty="0">
                <a:latin typeface="Arial" charset="0"/>
                <a:cs typeface="Arial" charset="0"/>
              </a:rPr>
              <a:t> </a:t>
            </a:r>
            <a:r>
              <a:rPr lang="en-US" altLang="tr-TR" sz="2000" i="1" dirty="0" err="1">
                <a:latin typeface="Arial" charset="0"/>
                <a:cs typeface="Arial" charset="0"/>
              </a:rPr>
              <a:t>mı</a:t>
            </a:r>
            <a:r>
              <a:rPr lang="en-US" altLang="tr-TR" sz="2000" i="1" dirty="0">
                <a:latin typeface="Arial" charset="0"/>
                <a:cs typeface="Arial" charset="0"/>
              </a:rPr>
              <a:t> </a:t>
            </a:r>
            <a:r>
              <a:rPr lang="en-US" altLang="tr-TR" sz="2000" i="1" dirty="0" err="1">
                <a:latin typeface="Arial" charset="0"/>
                <a:cs typeface="Arial" charset="0"/>
              </a:rPr>
              <a:t>düşünüyorsunuz</a:t>
            </a:r>
            <a:r>
              <a:rPr lang="en-US" altLang="tr-TR" sz="2000" i="1" dirty="0">
                <a:latin typeface="Arial" charset="0"/>
                <a:cs typeface="Arial" charset="0"/>
              </a:rPr>
              <a:t>?</a:t>
            </a:r>
            <a:r>
              <a:rPr lang="en-US" altLang="tr-TR" sz="2000" dirty="0">
                <a:latin typeface="Arial" charset="0"/>
                <a:cs typeface="Arial" charset="0"/>
              </a:rPr>
              <a:t> </a:t>
            </a:r>
            <a:endParaRPr lang="tr-TR" altLang="tr-TR" sz="20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52410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</TotalTime>
  <Words>794</Words>
  <Application>Microsoft Office PowerPoint</Application>
  <PresentationFormat>Geniş ekran</PresentationFormat>
  <Paragraphs>123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Dilim</vt:lpstr>
      <vt:lpstr>Terapotik İletişimde Kullanılabilecek  teknikler</vt:lpstr>
      <vt:lpstr>Diğer İletişim Teknikleri</vt:lpstr>
      <vt:lpstr>Sessizliği kullanma</vt:lpstr>
      <vt:lpstr>Hmm Hmm tepkisi</vt:lpstr>
      <vt:lpstr>Özetleme</vt:lpstr>
      <vt:lpstr>Keşfetme</vt:lpstr>
      <vt:lpstr>Kendini tanıtma</vt:lpstr>
      <vt:lpstr>Birlikte çalışmayı önerme</vt:lpstr>
      <vt:lpstr>Örtük ifade (ima) ve davranışları sözelleştirme</vt:lpstr>
      <vt:lpstr>Algıları tanımlamaya cesaretlendirme</vt:lpstr>
      <vt:lpstr>Duyguları ortaya çıkarma</vt:lpstr>
      <vt:lpstr>Deneyimlerini tanımlamaya cesaretlendirme</vt:lpstr>
      <vt:lpstr>Eylem planı oluşturma</vt:lpstr>
      <vt:lpstr>Sonuç olarak: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Terapotik İletişimde Kullanılabilecek  teknikler</dc:title>
  <dc:creator>ayşegül</dc:creator>
  <cp:lastModifiedBy>ayşegül</cp:lastModifiedBy>
  <cp:revision>10</cp:revision>
  <dcterms:created xsi:type="dcterms:W3CDTF">2020-12-17T06:55:12Z</dcterms:created>
  <dcterms:modified xsi:type="dcterms:W3CDTF">2020-12-23T10:19:11Z</dcterms:modified>
</cp:coreProperties>
</file>