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3"/>
  </p:notesMasterIdLst>
  <p:handoutMasterIdLst>
    <p:handoutMasterId r:id="rId14"/>
  </p:handoutMasterIdLst>
  <p:sldIdLst>
    <p:sldId id="668" r:id="rId4"/>
    <p:sldId id="673" r:id="rId5"/>
    <p:sldId id="672" r:id="rId6"/>
    <p:sldId id="674" r:id="rId7"/>
    <p:sldId id="675" r:id="rId8"/>
    <p:sldId id="676" r:id="rId9"/>
    <p:sldId id="678" r:id="rId10"/>
    <p:sldId id="679" r:id="rId11"/>
    <p:sldId id="677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73" autoAdjust="0"/>
    <p:restoredTop sz="94660"/>
  </p:normalViewPr>
  <p:slideViewPr>
    <p:cSldViewPr snapToGrid="0">
      <p:cViewPr varScale="1">
        <p:scale>
          <a:sx n="87" d="100"/>
          <a:sy n="87" d="100"/>
        </p:scale>
        <p:origin x="-1632" y="-78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10.03.2020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3/10/2020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3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4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5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8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tr-TR" sz="1200" kern="1200" dirty="0" smtClean="0">
              <a:solidFill>
                <a:schemeClr val="accent1">
                  <a:lumMod val="75000"/>
                </a:schemeClr>
              </a:solidFill>
              <a:latin typeface="+mn-lt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1CA4806-C0C3-4E15-8C68-E13CE0F0F188}" type="slidenum">
              <a:rPr lang="tr-TR" smtClean="0"/>
              <a:t>9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8580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3/10/2020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3/10/2020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3/10/2020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3/10/2020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3/10/2020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3/10/2020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3/10/2020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3/10/2020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3/10/2020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3/10/2020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3/10/2020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3/10/2020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3/10/2020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3/10/2020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3/10/2020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3/10/2020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3/10/2020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3/10/2020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3/10/2020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3/10/2020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3/10/2020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3/10/2020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3/10/2020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1175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GGY464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MENKUL KIYMETLEŞTİRME</a:t>
            </a: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Dr. Hüseyin YURDAKUL</a:t>
            </a:r>
            <a:endParaRPr lang="tr-TR" sz="16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406422" y="1191749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ABD ve Avrupa ülkelerde büyük bir pazar payı oluşturan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yatırımcıların rağbet gösterdiği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ipoteğe dayalı menkul kıymetleştirme uygulamasının ülkemizde de etkin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şekilde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uygulanabilmesi için başta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Sermaye Piyasası Kanunu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olmak üzere çeşitli kanunlarda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değişiklikler yapılmış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sistemin sağlıklı bir şekilde işleyebilmesi için, yurtdışındaki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uygulamalardan esinlenilerek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oradaki yapıya benzer bir yapı oluşturulmaya çalışılmıştır. </a:t>
            </a:r>
            <a:endParaRPr lang="tr-TR" alt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Başlık 1"/>
          <p:cNvSpPr>
            <a:spLocks noGrp="1"/>
          </p:cNvSpPr>
          <p:nvPr>
            <p:ph type="title"/>
          </p:nvPr>
        </p:nvSpPr>
        <p:spPr>
          <a:xfrm>
            <a:off x="395536" y="111932"/>
            <a:ext cx="7643192" cy="936104"/>
          </a:xfrm>
        </p:spPr>
        <p:txBody>
          <a:bodyPr>
            <a:normAutofit/>
          </a:bodyPr>
          <a:lstStyle/>
          <a:p>
            <a:r>
              <a:rPr lang="tr-TR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Konut Finansmanı</a:t>
            </a:r>
            <a:endParaRPr lang="tr-T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398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406422" y="1191749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Kamuoyunda </a:t>
            </a:r>
            <a:r>
              <a:rPr lang="tr-TR" alt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Mortgage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Kanunu olarak bilinen 5582 sayılı Konut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Finansmanı Sistemine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İlişkin Çeşitli Kanunlarda Değişiklik Yapılması Hakkında Kanun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06.03.2007 tarihinde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resmi gazetede yayınlanarak yürürlüğe girmiştir. </a:t>
            </a:r>
            <a:endParaRPr lang="tr-TR" alt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Başlık 1"/>
          <p:cNvSpPr txBox="1">
            <a:spLocks/>
          </p:cNvSpPr>
          <p:nvPr/>
        </p:nvSpPr>
        <p:spPr>
          <a:xfrm>
            <a:off x="547936" y="264332"/>
            <a:ext cx="7643192" cy="936104"/>
          </a:xfr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Konut Finansmanı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759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406422" y="1191749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5582 sayılı Kanun ile getirilen ana düzenleme konut finansmanı kavramıdır.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Kanun’un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maddesi ile </a:t>
            </a:r>
            <a:r>
              <a:rPr lang="tr-TR" alt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SerPK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tr-TR" alt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eklenen 38/A maddesinde konut finansmanın tanımı şu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şekilde yapılmıştır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«Konut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finansmanı, konut edinmeleri amacıyla tüketicilere kredi kullandırılması, konutların finansal kiralama yoluyla tüketicilere kiralanması, sahip oldukları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konutların teminatı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altında tüketicilere kredi kullandırılmasıdır. Bu kapsamdaki kredilerin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yeniden finansmanı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amacıyla kullandırılan krediler de konut finansmanı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kapsamındadır».</a:t>
            </a:r>
            <a:endParaRPr lang="tr-TR" alt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Başlık 1"/>
          <p:cNvSpPr txBox="1">
            <a:spLocks/>
          </p:cNvSpPr>
          <p:nvPr/>
        </p:nvSpPr>
        <p:spPr>
          <a:xfrm>
            <a:off x="547936" y="264332"/>
            <a:ext cx="7643192" cy="936104"/>
          </a:xfr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Konut Finansmanı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119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406422" y="1191749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5582 sayılı Kanun ile </a:t>
            </a:r>
            <a:r>
              <a:rPr lang="tr-TR" alt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SerPK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’ </a:t>
            </a:r>
            <a:r>
              <a:rPr lang="tr-TR" alt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eklenen 38/B maddesine göre “Konut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finansmanı fonu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ihraç edilen ipoteğe dayalı menkul kıymetler karşılığında toplanan paralarla,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ipoteğe dayalı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 sahipleri hesabına inançlı mülkiyet esasına göre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oluşturulan malvarlığıdır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şeklinde tanımlanmıştır. Aynı tanım SPK’ </a:t>
            </a:r>
            <a:r>
              <a:rPr lang="tr-TR" alt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nın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Konut Finansmanı Fonlarına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İpoteğe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Dayalı Menkul Kıymetlere İlişkin Esaslar Hakkında Seri: III, No: 34 Tebliği’nde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 tekrarlanmıştır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r-TR" altLang="tr-TR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Başlık 1"/>
          <p:cNvSpPr txBox="1">
            <a:spLocks/>
          </p:cNvSpPr>
          <p:nvPr/>
        </p:nvSpPr>
        <p:spPr>
          <a:xfrm>
            <a:off x="547936" y="264332"/>
            <a:ext cx="7643192" cy="936104"/>
          </a:xfr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Konut Finansmanı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751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406422" y="1191749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Konut finansmanı fonu, kaynak şirket açısından kredi temini imkanının yanı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sıra, birincil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kredi verenlerden ilgili alacakların devralınması ve bu alacakların portföyde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tutulması veya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saklanması, ipotek teminatlı alacaklara dayalı bonolar veya ipoteğe dayalı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menkul kıymetler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aracılığıyla menkul kıymetleştirilmesi gibi işlevlere sahip bulunmaktadır.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Ayrıca, konut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finansmanı fonunun garanti sağlama fonksiyonu da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bulunmaktadır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(Alptürk,2009).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tr-TR" alt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Başlık 1"/>
          <p:cNvSpPr txBox="1">
            <a:spLocks/>
          </p:cNvSpPr>
          <p:nvPr/>
        </p:nvSpPr>
        <p:spPr>
          <a:xfrm>
            <a:off x="547936" y="264332"/>
            <a:ext cx="7643192" cy="936104"/>
          </a:xfr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Konut Finansmanı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9097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406422" y="1191749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Konut finansmanı fonları, yasal statü olarak tüzel kişiliği olan menkul kıymet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yatırım fonlarına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benzer şekilde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tasarlanmıştır.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Ancak menkul kıymet yatırım fonları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fon malvarlığına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 hakkı verirken, konut finansmanı fonu, fon portföyüne dayalı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olarak borçlanma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senedi niteliğinde İDMK’ </a:t>
            </a:r>
            <a:r>
              <a:rPr lang="tr-TR" alt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ler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ihraç edecektir (SPK Seri: III, No: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34).</a:t>
            </a:r>
            <a:endParaRPr lang="tr-TR" alt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Başlık 1"/>
          <p:cNvSpPr txBox="1">
            <a:spLocks/>
          </p:cNvSpPr>
          <p:nvPr/>
        </p:nvSpPr>
        <p:spPr>
          <a:xfrm>
            <a:off x="547936" y="264332"/>
            <a:ext cx="7643192" cy="936104"/>
          </a:xfr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Konut Finansmanı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9339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406422" y="1191749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Yurtdışı menkul kıymetleştirmede “</a:t>
            </a:r>
            <a:r>
              <a:rPr lang="tr-TR" alt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servicer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olarak adlandırılan hizmet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sağlayıcı, ipotekli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konut kredisi alacaklarının günlük idaresinden sorumlu olan kurucu veya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kurucu niteliğine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haiz bir kuruluştur. Hizmet sağlayıcısının görev ve sorumlulukları, fon kurulu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ile aralarında 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akdedilen yazılı bir hizmet sözleşmesine göre belirlenecektir (SPK Seri: III, No: </a:t>
            </a:r>
            <a:r>
              <a:rPr lang="tr-TR" alt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34 Tebliği </a:t>
            </a:r>
            <a:r>
              <a:rPr lang="tr-TR" alt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md.</a:t>
            </a:r>
            <a:r>
              <a:rPr lang="tr-TR" alt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8). </a:t>
            </a:r>
          </a:p>
        </p:txBody>
      </p:sp>
      <p:sp>
        <p:nvSpPr>
          <p:cNvPr id="4" name="Başlık 1"/>
          <p:cNvSpPr txBox="1">
            <a:spLocks/>
          </p:cNvSpPr>
          <p:nvPr/>
        </p:nvSpPr>
        <p:spPr>
          <a:xfrm>
            <a:off x="547936" y="264332"/>
            <a:ext cx="7643192" cy="936104"/>
          </a:xfr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Türkiye’de Konut Finansmanı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21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İçerik Yer Tutucusu 2"/>
          <p:cNvSpPr>
            <a:spLocks noGrp="1"/>
          </p:cNvSpPr>
          <p:nvPr>
            <p:ph idx="1"/>
          </p:nvPr>
        </p:nvSpPr>
        <p:spPr>
          <a:xfrm>
            <a:off x="406422" y="1191749"/>
            <a:ext cx="8449434" cy="4248472"/>
          </a:xfrm>
        </p:spPr>
        <p:txBody>
          <a:bodyPr>
            <a:noAutofit/>
          </a:bodyPr>
          <a:lstStyle/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Alptürk, E., 2009. Konut 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Edinimimde Alternatif Finansman Yöntemi: </a:t>
            </a:r>
            <a:r>
              <a:rPr lang="tr-TR" alt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Mortgage</a:t>
            </a: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Web Sitesi: http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://paribus.tr.googlepages.com/alpturk7.doc, E</a:t>
            </a: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rişim Tarihi: 10.03.2020.</a:t>
            </a:r>
          </a:p>
          <a:p>
            <a:pPr marL="0" indent="0" algn="just" fontAlgn="auto">
              <a:lnSpc>
                <a:spcPct val="150000"/>
              </a:lnSpc>
              <a:spcAft>
                <a:spcPts val="0"/>
              </a:spcAft>
              <a:buNone/>
              <a:defRPr/>
            </a:pPr>
            <a:r>
              <a:rPr lang="tr-TR" altLang="tr-TR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Yararlanılan Kaynak: 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tr-TR" altLang="tr-TR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Dutçu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F., </a:t>
            </a: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2009. İpotekli Konut Finansmanı Sisteminde Menkul Kıymetleştirme, </a:t>
            </a:r>
            <a:r>
              <a:rPr lang="tr-TR" altLang="tr-T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Yüksek Lisans Tezi, </a:t>
            </a:r>
            <a:r>
              <a:rPr lang="tr-TR" altLang="tr-TR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Akdeniz Üniversitesi Sosyal Bilimler Enstitüsü, Antalya.</a:t>
            </a:r>
          </a:p>
          <a:p>
            <a:pPr algn="just" fontAlgn="auto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tr-TR" alt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Başlık 1"/>
          <p:cNvSpPr txBox="1">
            <a:spLocks/>
          </p:cNvSpPr>
          <p:nvPr/>
        </p:nvSpPr>
        <p:spPr>
          <a:xfrm>
            <a:off x="547936" y="264332"/>
            <a:ext cx="7643192" cy="936104"/>
          </a:xfrm>
        </p:spPr>
        <p:txBody>
          <a:bodyPr>
            <a:norm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lang="tr-TR" sz="1500" b="1" kern="1200" dirty="0">
                <a:solidFill>
                  <a:srgbClr val="160093"/>
                </a:solidFill>
                <a:latin typeface="Arial"/>
                <a:ea typeface="ＭＳ Ｐゴシック" charset="0"/>
                <a:cs typeface="Arial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5pPr>
            <a:lvl6pPr marL="3429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6pPr>
            <a:lvl7pPr marL="685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7pPr>
            <a:lvl8pPr marL="10287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8pPr>
            <a:lvl9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1500" b="1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9pPr>
          </a:lstStyle>
          <a:p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981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25845</TotalTime>
  <Words>488</Words>
  <Application>Microsoft Office PowerPoint</Application>
  <PresentationFormat>Ekran Gösterisi (4:3)</PresentationFormat>
  <Paragraphs>30</Paragraphs>
  <Slides>9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ekonomi</vt:lpstr>
      <vt:lpstr>1_Rics</vt:lpstr>
      <vt:lpstr>h.t.</vt:lpstr>
      <vt:lpstr>PowerPoint Sunusu</vt:lpstr>
      <vt:lpstr>Türkiye’de Konut Finansmanı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asus</cp:lastModifiedBy>
  <cp:revision>950</cp:revision>
  <cp:lastPrinted>2016-10-24T07:53:35Z</cp:lastPrinted>
  <dcterms:created xsi:type="dcterms:W3CDTF">2016-09-18T09:35:24Z</dcterms:created>
  <dcterms:modified xsi:type="dcterms:W3CDTF">2020-03-10T08:15:38Z</dcterms:modified>
</cp:coreProperties>
</file>