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3"/>
  </p:notesMasterIdLst>
  <p:handoutMasterIdLst>
    <p:handoutMasterId r:id="rId14"/>
  </p:handoutMasterIdLst>
  <p:sldIdLst>
    <p:sldId id="668" r:id="rId4"/>
    <p:sldId id="673" r:id="rId5"/>
    <p:sldId id="672" r:id="rId6"/>
    <p:sldId id="674" r:id="rId7"/>
    <p:sldId id="675" r:id="rId8"/>
    <p:sldId id="676" r:id="rId9"/>
    <p:sldId id="678" r:id="rId10"/>
    <p:sldId id="679" r:id="rId11"/>
    <p:sldId id="677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87" d="100"/>
          <a:sy n="87" d="100"/>
        </p:scale>
        <p:origin x="-1632" y="-78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10.03.2020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3/10/2020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3/10/2020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3/10/2020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3/10/2020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3/10/2020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3/10/2020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3/10/2020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3/10/2020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3/10/2020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3/10/2020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3/10/2020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3/10/2020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3/10/2020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3/10/2020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3/10/2020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3/10/2020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3/10/2020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3/10/2020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GGY464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MENKUL KIYMETLEŞTİRME</a:t>
            </a: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Hüseyin YURDAKUL</a:t>
            </a:r>
            <a:endParaRPr lang="tr-TR" sz="16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406422" y="1191749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ABD ve Avrupa ülkelerde büyük bir pazar payı oluşturan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yatırımcıların rağbet gösterdiği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ipoteğe dayalı menkul kıymetleştirme uygulamasının ülkemizde de etkin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şekilde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uygulanabilmesi için başta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Sermaye Piyasası Kanunu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olmak üzere çeşitli kanunlarda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değişiklikler yapılmış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sistemin sağlıklı bir şekilde işleyebilmesi için, yurtdışındaki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uygulamalardan esinlenilerek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oradaki yapıya benzer bir yapı oluşturulmaya çalışılmıştır. </a:t>
            </a:r>
            <a:endParaRPr lang="tr-TR" alt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Konut Finansmanı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98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406422" y="1191749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Kamuoyunda </a:t>
            </a:r>
            <a:r>
              <a:rPr lang="tr-TR" alt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Mortgage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Kanunu olarak bilinen 5582 sayılı Konut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Finansmanı Sistemine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İlişkin Çeşitli Kanunlarda Değişiklik Yapılması Hakkında Kanun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06.03.2007 tarihinde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resmi gazetede yayınlanarak yürürlüğe girmiştir. </a:t>
            </a:r>
            <a:endParaRPr lang="tr-TR" alt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Başlık 1"/>
          <p:cNvSpPr txBox="1">
            <a:spLocks/>
          </p:cNvSpPr>
          <p:nvPr/>
        </p:nvSpPr>
        <p:spPr>
          <a:xfrm>
            <a:off x="547936" y="264332"/>
            <a:ext cx="7643192" cy="936104"/>
          </a:xfrm>
        </p:spPr>
        <p:txBody>
          <a:bodyPr>
            <a:norm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Konut Finansmanı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75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406422" y="1191749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5582 sayılı Kanun ile getirilen ana düzenleme konut finansmanı kavramıdır.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Kanun’un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maddesi ile </a:t>
            </a:r>
            <a:r>
              <a:rPr lang="tr-TR" alt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SerPK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tr-TR" alt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eklenen 38/A maddesinde konut finansmanın tanımı şu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şekilde yapılmıştır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«Konut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finansmanı, konut edinmeleri amacıyla tüketicilere kredi kullandırılması, konutların finansal kiralama yoluyla tüketicilere kiralanması, sahip oldukları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konutların teminatı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altında tüketicilere kredi kullandırılmasıdır. Bu kapsamdaki kredilerin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yeniden finansmanı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amacıyla kullandırılan krediler de konut finansmanı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kapsamındadır».</a:t>
            </a:r>
            <a:endParaRPr lang="tr-TR" alt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Başlık 1"/>
          <p:cNvSpPr txBox="1">
            <a:spLocks/>
          </p:cNvSpPr>
          <p:nvPr/>
        </p:nvSpPr>
        <p:spPr>
          <a:xfrm>
            <a:off x="547936" y="264332"/>
            <a:ext cx="7643192" cy="936104"/>
          </a:xfrm>
        </p:spPr>
        <p:txBody>
          <a:bodyPr>
            <a:norm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Konut Finansmanı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11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406422" y="1191749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5582 sayılı Kanun ile </a:t>
            </a:r>
            <a:r>
              <a:rPr lang="tr-TR" alt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SerPK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tr-TR" alt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eklenen 38/B maddesine göre “Konut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finansmanı fonu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ihraç edilen ipoteğe dayalı menkul kıymetler karşılığında toplanan paralarla,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ipoteğe dayalı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menkul kıymet sahipleri hesabına inançlı mülkiyet esasına göre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oluşturulan malvarlığıdır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şeklinde tanımlanmıştır. Aynı tanım SPK’ </a:t>
            </a:r>
            <a:r>
              <a:rPr lang="tr-TR" alt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nın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Konut Finansmanı Fonlarına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İpoteğe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Dayalı Menkul Kıymetlere İlişkin Esaslar Hakkında Seri: III, No: 34 Tebliği’nde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tekrarlanmıştır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alt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Başlık 1"/>
          <p:cNvSpPr txBox="1">
            <a:spLocks/>
          </p:cNvSpPr>
          <p:nvPr/>
        </p:nvSpPr>
        <p:spPr>
          <a:xfrm>
            <a:off x="547936" y="264332"/>
            <a:ext cx="7643192" cy="936104"/>
          </a:xfrm>
        </p:spPr>
        <p:txBody>
          <a:bodyPr>
            <a:norm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Konut Finansmanı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51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406422" y="1191749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Konut finansmanı fonu, kaynak şirket açısından kredi temini imkanının yanı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sıra, birincil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kredi verenlerden ilgili alacakların devralınması ve bu alacakların portföyde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tutulması veya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saklanması, ipotek teminatlı alacaklara dayalı bonolar veya ipoteğe dayalı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menkul kıymetler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aracılığıyla menkul kıymetleştirilmesi gibi işlevlere sahip bulunmaktadır.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Ayrıca, konut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finansmanı fonunun garanti sağlama fonksiyonu da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bulunmaktadır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(Alptürk,2009).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tr-TR" alt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Başlık 1"/>
          <p:cNvSpPr txBox="1">
            <a:spLocks/>
          </p:cNvSpPr>
          <p:nvPr/>
        </p:nvSpPr>
        <p:spPr>
          <a:xfrm>
            <a:off x="547936" y="264332"/>
            <a:ext cx="7643192" cy="936104"/>
          </a:xfrm>
        </p:spPr>
        <p:txBody>
          <a:bodyPr>
            <a:norm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Konut Finansmanı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09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406422" y="1191749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Konut finansmanı fonları, yasal statü olarak tüzel kişiliği olan menkul kıymet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yatırım fonlarına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benzer şekilde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tasarlanmıştır.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menkul kıymet yatırım fonları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fon malvarlığına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katılım hakkı verirken, konut finansmanı fonu, fon portföyüne dayalı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borçlanma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senedi niteliğinde İDMK’ </a:t>
            </a:r>
            <a:r>
              <a:rPr lang="tr-TR" alt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ler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ihraç edecektir (SPK Seri: III, No: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34).</a:t>
            </a:r>
            <a:endParaRPr lang="tr-TR" alt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Başlık 1"/>
          <p:cNvSpPr txBox="1">
            <a:spLocks/>
          </p:cNvSpPr>
          <p:nvPr/>
        </p:nvSpPr>
        <p:spPr>
          <a:xfrm>
            <a:off x="547936" y="264332"/>
            <a:ext cx="7643192" cy="936104"/>
          </a:xfrm>
        </p:spPr>
        <p:txBody>
          <a:bodyPr>
            <a:norm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Konut Finansmanı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33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406422" y="1191749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Yurtdışı menkul kıymetleştirmede “</a:t>
            </a:r>
            <a:r>
              <a:rPr lang="tr-TR" alt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servicer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olarak adlandırılan hizmet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sağlayıcı, ipotekli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konut kredisi alacaklarının günlük idaresinden sorumlu olan kurucu veya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kurucu niteliğine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haiz bir kuruluştur. Hizmet sağlayıcısının görev ve sorumlulukları, fon kurulu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aralarında 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akdedilen yazılı bir hizmet sözleşmesine göre belirlenecektir (SPK Seri: III, No: </a:t>
            </a:r>
            <a:r>
              <a:rPr lang="tr-TR" alt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 Tebliği </a:t>
            </a:r>
            <a:r>
              <a:rPr lang="tr-TR" alt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md.</a:t>
            </a:r>
            <a:r>
              <a:rPr lang="tr-TR" alt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8). </a:t>
            </a:r>
          </a:p>
        </p:txBody>
      </p:sp>
      <p:sp>
        <p:nvSpPr>
          <p:cNvPr id="4" name="Başlık 1"/>
          <p:cNvSpPr txBox="1">
            <a:spLocks/>
          </p:cNvSpPr>
          <p:nvPr/>
        </p:nvSpPr>
        <p:spPr>
          <a:xfrm>
            <a:off x="547936" y="264332"/>
            <a:ext cx="7643192" cy="936104"/>
          </a:xfrm>
        </p:spPr>
        <p:txBody>
          <a:bodyPr>
            <a:norm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Konut Finansmanı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21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406422" y="1191749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Alptürk, E., 2009. Konut </a:t>
            </a:r>
            <a:r>
              <a:rPr lang="tr-TR" alt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Edinimimde Alternatif Finansman Yöntemi: </a:t>
            </a:r>
            <a:r>
              <a:rPr lang="tr-TR" altLang="tr-T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Mortgage</a:t>
            </a:r>
            <a:r>
              <a:rPr lang="tr-TR" alt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Web Sitesi: http</a:t>
            </a:r>
            <a:r>
              <a:rPr lang="tr-TR" alt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://paribus.tr.googlepages.com/alpturk7.doc, E</a:t>
            </a:r>
            <a:r>
              <a:rPr lang="tr-TR" alt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rişim Tarihi: 10.03.2020.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Yararlanılan Kaynak: 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Dutçu</a:t>
            </a:r>
            <a:r>
              <a:rPr lang="tr-TR" alt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F., </a:t>
            </a:r>
            <a:r>
              <a:rPr lang="tr-TR" alt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2009. İpotekli Konut Finansmanı Sisteminde Menkul Kıymetleştirme, </a:t>
            </a:r>
            <a:r>
              <a:rPr lang="tr-TR" alt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Yüksek Lisans Tezi, </a:t>
            </a:r>
            <a:r>
              <a:rPr lang="tr-TR" altLang="tr-T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Akdeniz Üniversitesi Sosyal Bilimler Enstitüsü, Antalya.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tr-TR" alt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Başlık 1"/>
          <p:cNvSpPr txBox="1">
            <a:spLocks/>
          </p:cNvSpPr>
          <p:nvPr/>
        </p:nvSpPr>
        <p:spPr>
          <a:xfrm>
            <a:off x="547936" y="264332"/>
            <a:ext cx="7643192" cy="936104"/>
          </a:xfrm>
        </p:spPr>
        <p:txBody>
          <a:bodyPr>
            <a:norm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81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25845</TotalTime>
  <Words>488</Words>
  <Application>Microsoft Office PowerPoint</Application>
  <PresentationFormat>Ekran Gösterisi (4:3)</PresentationFormat>
  <Paragraphs>30</Paragraphs>
  <Slides>9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ekonomi</vt:lpstr>
      <vt:lpstr>1_Rics</vt:lpstr>
      <vt:lpstr>h.t.</vt:lpstr>
      <vt:lpstr>PowerPoint Sunusu</vt:lpstr>
      <vt:lpstr>Türkiye’de Konut Finansmanı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asus</cp:lastModifiedBy>
  <cp:revision>950</cp:revision>
  <cp:lastPrinted>2016-10-24T07:53:35Z</cp:lastPrinted>
  <dcterms:created xsi:type="dcterms:W3CDTF">2016-09-18T09:35:24Z</dcterms:created>
  <dcterms:modified xsi:type="dcterms:W3CDTF">2020-03-10T08:15:38Z</dcterms:modified>
</cp:coreProperties>
</file>