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F7B819-B54F-4FA2-9058-B40F9699C81E}" type="doc">
      <dgm:prSet loTypeId="urn:microsoft.com/office/officeart/2005/8/layout/vList5" loCatId="list" qsTypeId="urn:microsoft.com/office/officeart/2005/8/quickstyle/simple1" qsCatId="simple" csTypeId="urn:microsoft.com/office/officeart/2005/8/colors/colorful5" csCatId="colorful"/>
      <dgm:spPr/>
      <dgm:t>
        <a:bodyPr/>
        <a:lstStyle/>
        <a:p>
          <a:endParaRPr lang="tr-TR"/>
        </a:p>
      </dgm:t>
    </dgm:pt>
    <dgm:pt modelId="{E56D3EC2-2743-4514-BD4C-E68C06E062CA}">
      <dgm:prSet/>
      <dgm:spPr/>
      <dgm:t>
        <a:bodyPr/>
        <a:lstStyle/>
        <a:p>
          <a:pPr rtl="0"/>
          <a:r>
            <a:rPr lang="tr-TR" b="0" i="0" baseline="0" dirty="0" smtClean="0"/>
            <a:t>Okul öncesi dönemdeki davranışlara gerileme; bu durum, akranları tarafından reddedilmeye yol açabilir ve yeni gelişmeye başlayan yeterlik ve özerklik    duygularının ortaya çıkmasını engelleyebilir.</a:t>
          </a:r>
          <a:endParaRPr lang="tr-TR" dirty="0"/>
        </a:p>
      </dgm:t>
    </dgm:pt>
    <dgm:pt modelId="{C8D18271-7299-49E7-9D44-29A69C99187B}" type="parTrans" cxnId="{176400DC-3570-4C9D-A1D0-28E6474CC4CB}">
      <dgm:prSet/>
      <dgm:spPr/>
      <dgm:t>
        <a:bodyPr/>
        <a:lstStyle/>
        <a:p>
          <a:endParaRPr lang="tr-TR"/>
        </a:p>
      </dgm:t>
    </dgm:pt>
    <dgm:pt modelId="{7AEB4A69-1F53-437E-BD72-1CBC366FFB3C}" type="sibTrans" cxnId="{176400DC-3570-4C9D-A1D0-28E6474CC4CB}">
      <dgm:prSet/>
      <dgm:spPr/>
      <dgm:t>
        <a:bodyPr/>
        <a:lstStyle/>
        <a:p>
          <a:endParaRPr lang="tr-TR"/>
        </a:p>
      </dgm:t>
    </dgm:pt>
    <dgm:pt modelId="{D36F8EEB-9425-4A6B-85C2-7B21358C6930}">
      <dgm:prSet/>
      <dgm:spPr/>
      <dgm:t>
        <a:bodyPr/>
        <a:lstStyle/>
        <a:p>
          <a:pPr rtl="0"/>
          <a:r>
            <a:rPr lang="tr-TR" b="0" i="0" baseline="0" smtClean="0"/>
            <a:t>Okula gitmek istememe ve okul başarısının düşmesi</a:t>
          </a:r>
          <a:endParaRPr lang="tr-TR"/>
        </a:p>
      </dgm:t>
    </dgm:pt>
    <dgm:pt modelId="{D96C97ED-1D40-4D92-B107-DF3C16FF555E}" type="parTrans" cxnId="{CF85BF9F-9B60-429C-BF32-26DD99382EC7}">
      <dgm:prSet/>
      <dgm:spPr/>
      <dgm:t>
        <a:bodyPr/>
        <a:lstStyle/>
        <a:p>
          <a:endParaRPr lang="tr-TR"/>
        </a:p>
      </dgm:t>
    </dgm:pt>
    <dgm:pt modelId="{2AAF0C5C-83B6-458E-9100-7EF55586878F}" type="sibTrans" cxnId="{CF85BF9F-9B60-429C-BF32-26DD99382EC7}">
      <dgm:prSet/>
      <dgm:spPr/>
      <dgm:t>
        <a:bodyPr/>
        <a:lstStyle/>
        <a:p>
          <a:endParaRPr lang="tr-TR"/>
        </a:p>
      </dgm:t>
    </dgm:pt>
    <dgm:pt modelId="{E6B65385-AB51-4DF2-B6B8-B410E6A16146}">
      <dgm:prSet/>
      <dgm:spPr/>
      <dgm:t>
        <a:bodyPr/>
        <a:lstStyle/>
        <a:p>
          <a:pPr rtl="0"/>
          <a:r>
            <a:rPr lang="tr-TR" b="0" i="0" baseline="0" smtClean="0"/>
            <a:t>Tekrarlanan oyunlar, saldırganlık, gevezelik</a:t>
          </a:r>
          <a:endParaRPr lang="tr-TR"/>
        </a:p>
      </dgm:t>
    </dgm:pt>
    <dgm:pt modelId="{4FA774AE-D206-4C07-B456-127E5E6101F1}" type="parTrans" cxnId="{70E12C15-6B18-49DF-A062-5C4F91AD367F}">
      <dgm:prSet/>
      <dgm:spPr/>
      <dgm:t>
        <a:bodyPr/>
        <a:lstStyle/>
        <a:p>
          <a:endParaRPr lang="tr-TR"/>
        </a:p>
      </dgm:t>
    </dgm:pt>
    <dgm:pt modelId="{6D02363A-776C-4C3B-8857-E426B8EDB8AC}" type="sibTrans" cxnId="{70E12C15-6B18-49DF-A062-5C4F91AD367F}">
      <dgm:prSet/>
      <dgm:spPr/>
      <dgm:t>
        <a:bodyPr/>
        <a:lstStyle/>
        <a:p>
          <a:endParaRPr lang="tr-TR"/>
        </a:p>
      </dgm:t>
    </dgm:pt>
    <dgm:pt modelId="{D4AC1C70-5B64-4E67-9E58-620D16557A15}">
      <dgm:prSet/>
      <dgm:spPr/>
      <dgm:t>
        <a:bodyPr/>
        <a:lstStyle/>
        <a:p>
          <a:pPr rtl="0"/>
          <a:r>
            <a:rPr lang="tr-TR" b="0" i="0" baseline="0" dirty="0" smtClean="0"/>
            <a:t>Erkek çocuklarda özellikle silahlara, savaş oyunlarına </a:t>
          </a:r>
          <a:r>
            <a:rPr lang="tr-TR" b="0" i="0" baseline="0" dirty="0" err="1" smtClean="0"/>
            <a:t>vb.’ye</a:t>
          </a:r>
          <a:r>
            <a:rPr lang="tr-TR" b="0" i="0" baseline="0" dirty="0" smtClean="0"/>
            <a:t> ilgi gösterme.</a:t>
          </a:r>
          <a:endParaRPr lang="tr-TR" dirty="0"/>
        </a:p>
      </dgm:t>
    </dgm:pt>
    <dgm:pt modelId="{93FF9827-5149-4D2B-88B6-40E3BC3D6A10}" type="parTrans" cxnId="{504B8CF7-8B2D-4F4B-9B5A-8F335BA7D7BD}">
      <dgm:prSet/>
      <dgm:spPr/>
      <dgm:t>
        <a:bodyPr/>
        <a:lstStyle/>
        <a:p>
          <a:endParaRPr lang="tr-TR"/>
        </a:p>
      </dgm:t>
    </dgm:pt>
    <dgm:pt modelId="{D66EBF1D-31EC-4063-A683-CFB4661CBC4A}" type="sibTrans" cxnId="{504B8CF7-8B2D-4F4B-9B5A-8F335BA7D7BD}">
      <dgm:prSet/>
      <dgm:spPr/>
      <dgm:t>
        <a:bodyPr/>
        <a:lstStyle/>
        <a:p>
          <a:endParaRPr lang="tr-TR"/>
        </a:p>
      </dgm:t>
    </dgm:pt>
    <dgm:pt modelId="{8A0F7235-554C-4A18-BA7C-11EF0EE67A31}">
      <dgm:prSet/>
      <dgm:spPr/>
      <dgm:t>
        <a:bodyPr/>
        <a:lstStyle/>
        <a:p>
          <a:pPr rtl="0"/>
          <a:r>
            <a:rPr lang="tr-TR" b="0" i="0" baseline="0" smtClean="0"/>
            <a:t>Kabuslar, uyku sorunları, ayrılık kaygısı ve doğal olaylardan (yağmur ve  rüzgar gibi) korkma </a:t>
          </a:r>
          <a:endParaRPr lang="tr-TR"/>
        </a:p>
      </dgm:t>
    </dgm:pt>
    <dgm:pt modelId="{5ABC99B4-CF05-44D9-8DCB-F4651729C7C1}" type="parTrans" cxnId="{8C6DAED7-F006-42D6-8131-2D7030A4981E}">
      <dgm:prSet/>
      <dgm:spPr/>
      <dgm:t>
        <a:bodyPr/>
        <a:lstStyle/>
        <a:p>
          <a:endParaRPr lang="tr-TR"/>
        </a:p>
      </dgm:t>
    </dgm:pt>
    <dgm:pt modelId="{F1D0A261-7730-4D96-8311-5D4D30A0A08E}" type="sibTrans" cxnId="{8C6DAED7-F006-42D6-8131-2D7030A4981E}">
      <dgm:prSet/>
      <dgm:spPr/>
      <dgm:t>
        <a:bodyPr/>
        <a:lstStyle/>
        <a:p>
          <a:endParaRPr lang="tr-TR"/>
        </a:p>
      </dgm:t>
    </dgm:pt>
    <dgm:pt modelId="{1D6994C3-C73E-414E-ADCF-C1F4DE5F9E79}">
      <dgm:prSet/>
      <dgm:spPr/>
      <dgm:t>
        <a:bodyPr/>
        <a:lstStyle/>
        <a:p>
          <a:pPr rtl="0"/>
          <a:r>
            <a:rPr lang="tr-TR" b="0" i="0" baseline="0" smtClean="0"/>
            <a:t>Dikkat ve konuşma sorunları, isyankar davranışlar, vücutta ağrılar</a:t>
          </a:r>
          <a:endParaRPr lang="tr-TR"/>
        </a:p>
      </dgm:t>
    </dgm:pt>
    <dgm:pt modelId="{C24E2793-57DF-4DFC-930D-1EA89ECCA2D7}" type="parTrans" cxnId="{E5DF7F00-26FE-4D37-BB9A-4301B6E20C4F}">
      <dgm:prSet/>
      <dgm:spPr/>
      <dgm:t>
        <a:bodyPr/>
        <a:lstStyle/>
        <a:p>
          <a:endParaRPr lang="tr-TR"/>
        </a:p>
      </dgm:t>
    </dgm:pt>
    <dgm:pt modelId="{F18F6440-B984-4A3B-A26A-F99031136EA0}" type="sibTrans" cxnId="{E5DF7F00-26FE-4D37-BB9A-4301B6E20C4F}">
      <dgm:prSet/>
      <dgm:spPr/>
      <dgm:t>
        <a:bodyPr/>
        <a:lstStyle/>
        <a:p>
          <a:endParaRPr lang="tr-TR"/>
        </a:p>
      </dgm:t>
    </dgm:pt>
    <dgm:pt modelId="{1F308CFD-4203-4D8E-B1CA-66EC93B075CA}" type="pres">
      <dgm:prSet presAssocID="{14F7B819-B54F-4FA2-9058-B40F9699C81E}" presName="Name0" presStyleCnt="0">
        <dgm:presLayoutVars>
          <dgm:dir/>
          <dgm:animLvl val="lvl"/>
          <dgm:resizeHandles val="exact"/>
        </dgm:presLayoutVars>
      </dgm:prSet>
      <dgm:spPr/>
      <dgm:t>
        <a:bodyPr/>
        <a:lstStyle/>
        <a:p>
          <a:endParaRPr lang="tr-TR"/>
        </a:p>
      </dgm:t>
    </dgm:pt>
    <dgm:pt modelId="{8236F206-9994-4CA6-A52A-D3DD0BFBD4CE}" type="pres">
      <dgm:prSet presAssocID="{E56D3EC2-2743-4514-BD4C-E68C06E062CA}" presName="linNode" presStyleCnt="0"/>
      <dgm:spPr/>
    </dgm:pt>
    <dgm:pt modelId="{3C4B4BBC-40C4-43C8-828C-32007A0FCD47}" type="pres">
      <dgm:prSet presAssocID="{E56D3EC2-2743-4514-BD4C-E68C06E062CA}" presName="parentText" presStyleLbl="node1" presStyleIdx="0" presStyleCnt="1">
        <dgm:presLayoutVars>
          <dgm:chMax val="1"/>
          <dgm:bulletEnabled val="1"/>
        </dgm:presLayoutVars>
      </dgm:prSet>
      <dgm:spPr/>
      <dgm:t>
        <a:bodyPr/>
        <a:lstStyle/>
        <a:p>
          <a:endParaRPr lang="tr-TR"/>
        </a:p>
      </dgm:t>
    </dgm:pt>
    <dgm:pt modelId="{973CB613-105A-4A27-83E9-6CF193954630}" type="pres">
      <dgm:prSet presAssocID="{E56D3EC2-2743-4514-BD4C-E68C06E062CA}" presName="descendantText" presStyleLbl="alignAccFollowNode1" presStyleIdx="0" presStyleCnt="1">
        <dgm:presLayoutVars>
          <dgm:bulletEnabled val="1"/>
        </dgm:presLayoutVars>
      </dgm:prSet>
      <dgm:spPr/>
      <dgm:t>
        <a:bodyPr/>
        <a:lstStyle/>
        <a:p>
          <a:endParaRPr lang="tr-TR"/>
        </a:p>
      </dgm:t>
    </dgm:pt>
  </dgm:ptLst>
  <dgm:cxnLst>
    <dgm:cxn modelId="{519BCCDF-4F5F-439A-ABFA-28B791D4DF5B}" type="presOf" srcId="{E6B65385-AB51-4DF2-B6B8-B410E6A16146}" destId="{973CB613-105A-4A27-83E9-6CF193954630}" srcOrd="0" destOrd="1" presId="urn:microsoft.com/office/officeart/2005/8/layout/vList5"/>
    <dgm:cxn modelId="{D2EAAE0E-ECB0-4F44-B507-DB45C20EA2F7}" type="presOf" srcId="{1D6994C3-C73E-414E-ADCF-C1F4DE5F9E79}" destId="{973CB613-105A-4A27-83E9-6CF193954630}" srcOrd="0" destOrd="4" presId="urn:microsoft.com/office/officeart/2005/8/layout/vList5"/>
    <dgm:cxn modelId="{504B8CF7-8B2D-4F4B-9B5A-8F335BA7D7BD}" srcId="{E56D3EC2-2743-4514-BD4C-E68C06E062CA}" destId="{D4AC1C70-5B64-4E67-9E58-620D16557A15}" srcOrd="2" destOrd="0" parTransId="{93FF9827-5149-4D2B-88B6-40E3BC3D6A10}" sibTransId="{D66EBF1D-31EC-4063-A683-CFB4661CBC4A}"/>
    <dgm:cxn modelId="{E5DF7F00-26FE-4D37-BB9A-4301B6E20C4F}" srcId="{E56D3EC2-2743-4514-BD4C-E68C06E062CA}" destId="{1D6994C3-C73E-414E-ADCF-C1F4DE5F9E79}" srcOrd="4" destOrd="0" parTransId="{C24E2793-57DF-4DFC-930D-1EA89ECCA2D7}" sibTransId="{F18F6440-B984-4A3B-A26A-F99031136EA0}"/>
    <dgm:cxn modelId="{70E12C15-6B18-49DF-A062-5C4F91AD367F}" srcId="{E56D3EC2-2743-4514-BD4C-E68C06E062CA}" destId="{E6B65385-AB51-4DF2-B6B8-B410E6A16146}" srcOrd="1" destOrd="0" parTransId="{4FA774AE-D206-4C07-B456-127E5E6101F1}" sibTransId="{6D02363A-776C-4C3B-8857-E426B8EDB8AC}"/>
    <dgm:cxn modelId="{2739D77F-798F-4898-8DA8-F3695B2FE49F}" type="presOf" srcId="{D4AC1C70-5B64-4E67-9E58-620D16557A15}" destId="{973CB613-105A-4A27-83E9-6CF193954630}" srcOrd="0" destOrd="2" presId="urn:microsoft.com/office/officeart/2005/8/layout/vList5"/>
    <dgm:cxn modelId="{D994E56F-B7D1-4AB1-9D07-2E5FB9787EE0}" type="presOf" srcId="{E56D3EC2-2743-4514-BD4C-E68C06E062CA}" destId="{3C4B4BBC-40C4-43C8-828C-32007A0FCD47}" srcOrd="0" destOrd="0" presId="urn:microsoft.com/office/officeart/2005/8/layout/vList5"/>
    <dgm:cxn modelId="{410D6866-22CE-49A3-92F1-77F7BA73927A}" type="presOf" srcId="{14F7B819-B54F-4FA2-9058-B40F9699C81E}" destId="{1F308CFD-4203-4D8E-B1CA-66EC93B075CA}" srcOrd="0" destOrd="0" presId="urn:microsoft.com/office/officeart/2005/8/layout/vList5"/>
    <dgm:cxn modelId="{176400DC-3570-4C9D-A1D0-28E6474CC4CB}" srcId="{14F7B819-B54F-4FA2-9058-B40F9699C81E}" destId="{E56D3EC2-2743-4514-BD4C-E68C06E062CA}" srcOrd="0" destOrd="0" parTransId="{C8D18271-7299-49E7-9D44-29A69C99187B}" sibTransId="{7AEB4A69-1F53-437E-BD72-1CBC366FFB3C}"/>
    <dgm:cxn modelId="{7F1BE420-2EA9-4A12-9103-421F15E23FD0}" type="presOf" srcId="{8A0F7235-554C-4A18-BA7C-11EF0EE67A31}" destId="{973CB613-105A-4A27-83E9-6CF193954630}" srcOrd="0" destOrd="3" presId="urn:microsoft.com/office/officeart/2005/8/layout/vList5"/>
    <dgm:cxn modelId="{75F9D3DF-C2A5-44BA-AD35-3803B03228BD}" type="presOf" srcId="{D36F8EEB-9425-4A6B-85C2-7B21358C6930}" destId="{973CB613-105A-4A27-83E9-6CF193954630}" srcOrd="0" destOrd="0" presId="urn:microsoft.com/office/officeart/2005/8/layout/vList5"/>
    <dgm:cxn modelId="{8C6DAED7-F006-42D6-8131-2D7030A4981E}" srcId="{E56D3EC2-2743-4514-BD4C-E68C06E062CA}" destId="{8A0F7235-554C-4A18-BA7C-11EF0EE67A31}" srcOrd="3" destOrd="0" parTransId="{5ABC99B4-CF05-44D9-8DCB-F4651729C7C1}" sibTransId="{F1D0A261-7730-4D96-8311-5D4D30A0A08E}"/>
    <dgm:cxn modelId="{CF85BF9F-9B60-429C-BF32-26DD99382EC7}" srcId="{E56D3EC2-2743-4514-BD4C-E68C06E062CA}" destId="{D36F8EEB-9425-4A6B-85C2-7B21358C6930}" srcOrd="0" destOrd="0" parTransId="{D96C97ED-1D40-4D92-B107-DF3C16FF555E}" sibTransId="{2AAF0C5C-83B6-458E-9100-7EF55586878F}"/>
    <dgm:cxn modelId="{89D374BA-E456-4DC5-A3F5-D5E36CA163D7}" type="presParOf" srcId="{1F308CFD-4203-4D8E-B1CA-66EC93B075CA}" destId="{8236F206-9994-4CA6-A52A-D3DD0BFBD4CE}" srcOrd="0" destOrd="0" presId="urn:microsoft.com/office/officeart/2005/8/layout/vList5"/>
    <dgm:cxn modelId="{3D1BF984-CFF5-406E-87F7-51830EA7EA37}" type="presParOf" srcId="{8236F206-9994-4CA6-A52A-D3DD0BFBD4CE}" destId="{3C4B4BBC-40C4-43C8-828C-32007A0FCD47}" srcOrd="0" destOrd="0" presId="urn:microsoft.com/office/officeart/2005/8/layout/vList5"/>
    <dgm:cxn modelId="{C05AE928-49A6-4DC9-A868-F1810087AD76}" type="presParOf" srcId="{8236F206-9994-4CA6-A52A-D3DD0BFBD4CE}" destId="{973CB613-105A-4A27-83E9-6CF19395463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BCC93EAC-4934-4190-819B-BEBEBD71DC5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968BB745-B5C1-4617-8BE9-CB317C0921E8}">
      <dgm:prSet/>
      <dgm:spPr/>
      <dgm:t>
        <a:bodyPr/>
        <a:lstStyle/>
        <a:p>
          <a:pPr rtl="0"/>
          <a:r>
            <a:rPr lang="tr-TR" b="0" i="0" baseline="0" smtClean="0"/>
            <a:t>Ailenin tepkisi/yaklaşımı</a:t>
          </a:r>
          <a:endParaRPr lang="tr-TR"/>
        </a:p>
      </dgm:t>
    </dgm:pt>
    <dgm:pt modelId="{5A79842A-744D-4BED-89F4-4BCE919FB7F0}" type="parTrans" cxnId="{77445DAE-6829-40F6-924B-2EFA4E65E32B}">
      <dgm:prSet/>
      <dgm:spPr/>
      <dgm:t>
        <a:bodyPr/>
        <a:lstStyle/>
        <a:p>
          <a:endParaRPr lang="tr-TR"/>
        </a:p>
      </dgm:t>
    </dgm:pt>
    <dgm:pt modelId="{9441403F-7528-4E49-A731-D5F8FD058DDD}" type="sibTrans" cxnId="{77445DAE-6829-40F6-924B-2EFA4E65E32B}">
      <dgm:prSet/>
      <dgm:spPr/>
      <dgm:t>
        <a:bodyPr/>
        <a:lstStyle/>
        <a:p>
          <a:endParaRPr lang="tr-TR"/>
        </a:p>
      </dgm:t>
    </dgm:pt>
    <dgm:pt modelId="{C56A844C-44C1-448D-969B-E46C707A2BC8}">
      <dgm:prSet/>
      <dgm:spPr/>
      <dgm:t>
        <a:bodyPr/>
        <a:lstStyle/>
        <a:p>
          <a:pPr rtl="0"/>
          <a:r>
            <a:rPr lang="tr-TR" b="0" i="0" baseline="0" smtClean="0"/>
            <a:t>Daha önceki yaşantılar</a:t>
          </a:r>
          <a:endParaRPr lang="tr-TR"/>
        </a:p>
      </dgm:t>
    </dgm:pt>
    <dgm:pt modelId="{9CEF26ED-40D5-4367-80E2-8D2C71CE9321}" type="parTrans" cxnId="{41DE311F-7780-4B50-AD30-AE112AC9C2DB}">
      <dgm:prSet/>
      <dgm:spPr/>
      <dgm:t>
        <a:bodyPr/>
        <a:lstStyle/>
        <a:p>
          <a:endParaRPr lang="tr-TR"/>
        </a:p>
      </dgm:t>
    </dgm:pt>
    <dgm:pt modelId="{0795ACE8-1C84-42D7-9717-C2D8ED0BFA08}" type="sibTrans" cxnId="{41DE311F-7780-4B50-AD30-AE112AC9C2DB}">
      <dgm:prSet/>
      <dgm:spPr/>
      <dgm:t>
        <a:bodyPr/>
        <a:lstStyle/>
        <a:p>
          <a:endParaRPr lang="tr-TR"/>
        </a:p>
      </dgm:t>
    </dgm:pt>
    <dgm:pt modelId="{36D0B3C9-234E-4530-AEE0-20C5F378C026}">
      <dgm:prSet/>
      <dgm:spPr/>
      <dgm:t>
        <a:bodyPr/>
        <a:lstStyle/>
        <a:p>
          <a:pPr rtl="0"/>
          <a:r>
            <a:rPr lang="tr-TR" b="0" i="0" baseline="0" smtClean="0"/>
            <a:t>Travmatik Durumlara Tanık Olma</a:t>
          </a:r>
          <a:endParaRPr lang="tr-TR"/>
        </a:p>
      </dgm:t>
    </dgm:pt>
    <dgm:pt modelId="{82706F98-DAFB-4CF4-9BE6-7AE30B61F6E7}" type="parTrans" cxnId="{28032886-0B2C-4D0A-BBEE-B5B53125998B}">
      <dgm:prSet/>
      <dgm:spPr/>
      <dgm:t>
        <a:bodyPr/>
        <a:lstStyle/>
        <a:p>
          <a:endParaRPr lang="tr-TR"/>
        </a:p>
      </dgm:t>
    </dgm:pt>
    <dgm:pt modelId="{74E5FBAA-99D1-4B7D-AECE-CA70E2BC6250}" type="sibTrans" cxnId="{28032886-0B2C-4D0A-BBEE-B5B53125998B}">
      <dgm:prSet/>
      <dgm:spPr/>
      <dgm:t>
        <a:bodyPr/>
        <a:lstStyle/>
        <a:p>
          <a:endParaRPr lang="tr-TR"/>
        </a:p>
      </dgm:t>
    </dgm:pt>
    <dgm:pt modelId="{065979E8-8B18-4F68-8B3A-B49306EAEAC3}">
      <dgm:prSet/>
      <dgm:spPr/>
      <dgm:t>
        <a:bodyPr/>
        <a:lstStyle/>
        <a:p>
          <a:pPr rtl="0"/>
          <a:r>
            <a:rPr lang="tr-TR" b="0" i="0" baseline="0" smtClean="0"/>
            <a:t>Stres yaratan durumlara maruz kalma süresi</a:t>
          </a:r>
          <a:endParaRPr lang="tr-TR"/>
        </a:p>
      </dgm:t>
    </dgm:pt>
    <dgm:pt modelId="{1DC85593-C9E5-440D-B19B-DC0B94A795A7}" type="parTrans" cxnId="{325332C5-2700-4807-87B8-F7F55B0BA01C}">
      <dgm:prSet/>
      <dgm:spPr/>
      <dgm:t>
        <a:bodyPr/>
        <a:lstStyle/>
        <a:p>
          <a:endParaRPr lang="tr-TR"/>
        </a:p>
      </dgm:t>
    </dgm:pt>
    <dgm:pt modelId="{A7277093-045B-4F14-B66D-D6EB5BD484F4}" type="sibTrans" cxnId="{325332C5-2700-4807-87B8-F7F55B0BA01C}">
      <dgm:prSet/>
      <dgm:spPr/>
      <dgm:t>
        <a:bodyPr/>
        <a:lstStyle/>
        <a:p>
          <a:endParaRPr lang="tr-TR"/>
        </a:p>
      </dgm:t>
    </dgm:pt>
    <dgm:pt modelId="{8CAFD463-E62B-4243-B1A1-BAB86F41C271}">
      <dgm:prSet/>
      <dgm:spPr/>
      <dgm:t>
        <a:bodyPr/>
        <a:lstStyle/>
        <a:p>
          <a:pPr rtl="0"/>
          <a:r>
            <a:rPr lang="tr-TR" b="0" i="0" baseline="0" smtClean="0"/>
            <a:t>Yaşamın tehlikede olduğunu düşünme</a:t>
          </a:r>
          <a:endParaRPr lang="tr-TR"/>
        </a:p>
      </dgm:t>
    </dgm:pt>
    <dgm:pt modelId="{A3AED3A7-90BA-49AD-87F7-757FC54412C7}" type="parTrans" cxnId="{4BBDFCA0-C5E4-4078-A620-3F711536907C}">
      <dgm:prSet/>
      <dgm:spPr/>
      <dgm:t>
        <a:bodyPr/>
        <a:lstStyle/>
        <a:p>
          <a:endParaRPr lang="tr-TR"/>
        </a:p>
      </dgm:t>
    </dgm:pt>
    <dgm:pt modelId="{43ECC9F8-6B03-454E-A473-5C342D465E95}" type="sibTrans" cxnId="{4BBDFCA0-C5E4-4078-A620-3F711536907C}">
      <dgm:prSet/>
      <dgm:spPr/>
      <dgm:t>
        <a:bodyPr/>
        <a:lstStyle/>
        <a:p>
          <a:endParaRPr lang="tr-TR"/>
        </a:p>
      </dgm:t>
    </dgm:pt>
    <dgm:pt modelId="{986F9F18-ACF1-4D91-A419-763721E76DD7}">
      <dgm:prSet/>
      <dgm:spPr/>
      <dgm:t>
        <a:bodyPr/>
        <a:lstStyle/>
        <a:p>
          <a:pPr rtl="0"/>
          <a:r>
            <a:rPr lang="tr-TR" b="0" i="0" baseline="0" smtClean="0"/>
            <a:t>Stresle başa çıkma gücü</a:t>
          </a:r>
          <a:endParaRPr lang="tr-TR"/>
        </a:p>
      </dgm:t>
    </dgm:pt>
    <dgm:pt modelId="{13299753-6623-4B38-96BC-FB0974D90450}" type="parTrans" cxnId="{8C003640-DFB8-4F80-A878-A3009E85ADE0}">
      <dgm:prSet/>
      <dgm:spPr/>
      <dgm:t>
        <a:bodyPr/>
        <a:lstStyle/>
        <a:p>
          <a:endParaRPr lang="tr-TR"/>
        </a:p>
      </dgm:t>
    </dgm:pt>
    <dgm:pt modelId="{92188BC9-E565-40A9-8163-E1B5DFFCF965}" type="sibTrans" cxnId="{8C003640-DFB8-4F80-A878-A3009E85ADE0}">
      <dgm:prSet/>
      <dgm:spPr/>
      <dgm:t>
        <a:bodyPr/>
        <a:lstStyle/>
        <a:p>
          <a:endParaRPr lang="tr-TR"/>
        </a:p>
      </dgm:t>
    </dgm:pt>
    <dgm:pt modelId="{A02407E2-5D70-43D1-8778-075C08397A3E}">
      <dgm:prSet/>
      <dgm:spPr/>
      <dgm:t>
        <a:bodyPr/>
        <a:lstStyle/>
        <a:p>
          <a:pPr rtl="0"/>
          <a:r>
            <a:rPr lang="tr-TR" b="0" i="0" baseline="0" smtClean="0"/>
            <a:t>Sosyal Destek</a:t>
          </a:r>
          <a:endParaRPr lang="tr-TR"/>
        </a:p>
      </dgm:t>
    </dgm:pt>
    <dgm:pt modelId="{73ADECE4-EE56-410A-BA8D-BA1B1314BD44}" type="parTrans" cxnId="{F5C9D378-7F31-4F61-87DE-776DE4F8518B}">
      <dgm:prSet/>
      <dgm:spPr/>
      <dgm:t>
        <a:bodyPr/>
        <a:lstStyle/>
        <a:p>
          <a:endParaRPr lang="tr-TR"/>
        </a:p>
      </dgm:t>
    </dgm:pt>
    <dgm:pt modelId="{6A5D55EE-994B-4EFE-A1CC-A364999EC5B4}" type="sibTrans" cxnId="{F5C9D378-7F31-4F61-87DE-776DE4F8518B}">
      <dgm:prSet/>
      <dgm:spPr/>
      <dgm:t>
        <a:bodyPr/>
        <a:lstStyle/>
        <a:p>
          <a:endParaRPr lang="tr-TR"/>
        </a:p>
      </dgm:t>
    </dgm:pt>
    <dgm:pt modelId="{219C50B4-5CBD-4593-8BBE-AA20662B4EE0}" type="pres">
      <dgm:prSet presAssocID="{BCC93EAC-4934-4190-819B-BEBEBD71DC5B}" presName="linear" presStyleCnt="0">
        <dgm:presLayoutVars>
          <dgm:animLvl val="lvl"/>
          <dgm:resizeHandles val="exact"/>
        </dgm:presLayoutVars>
      </dgm:prSet>
      <dgm:spPr/>
      <dgm:t>
        <a:bodyPr/>
        <a:lstStyle/>
        <a:p>
          <a:endParaRPr lang="tr-TR"/>
        </a:p>
      </dgm:t>
    </dgm:pt>
    <dgm:pt modelId="{C1637B6A-CF24-47BB-BD6B-45AC220B2BB4}" type="pres">
      <dgm:prSet presAssocID="{968BB745-B5C1-4617-8BE9-CB317C0921E8}" presName="parentText" presStyleLbl="node1" presStyleIdx="0" presStyleCnt="7">
        <dgm:presLayoutVars>
          <dgm:chMax val="0"/>
          <dgm:bulletEnabled val="1"/>
        </dgm:presLayoutVars>
      </dgm:prSet>
      <dgm:spPr/>
      <dgm:t>
        <a:bodyPr/>
        <a:lstStyle/>
        <a:p>
          <a:endParaRPr lang="tr-TR"/>
        </a:p>
      </dgm:t>
    </dgm:pt>
    <dgm:pt modelId="{CFA7EE62-A5D1-441C-9EFD-CFA1A8F322B1}" type="pres">
      <dgm:prSet presAssocID="{9441403F-7528-4E49-A731-D5F8FD058DDD}" presName="spacer" presStyleCnt="0"/>
      <dgm:spPr/>
    </dgm:pt>
    <dgm:pt modelId="{1E0C3A10-F53C-42DD-993B-93CF3F8AD7B2}" type="pres">
      <dgm:prSet presAssocID="{C56A844C-44C1-448D-969B-E46C707A2BC8}" presName="parentText" presStyleLbl="node1" presStyleIdx="1" presStyleCnt="7">
        <dgm:presLayoutVars>
          <dgm:chMax val="0"/>
          <dgm:bulletEnabled val="1"/>
        </dgm:presLayoutVars>
      </dgm:prSet>
      <dgm:spPr/>
      <dgm:t>
        <a:bodyPr/>
        <a:lstStyle/>
        <a:p>
          <a:endParaRPr lang="tr-TR"/>
        </a:p>
      </dgm:t>
    </dgm:pt>
    <dgm:pt modelId="{4DF85258-EB4A-447F-9D33-A54150D8F9C1}" type="pres">
      <dgm:prSet presAssocID="{0795ACE8-1C84-42D7-9717-C2D8ED0BFA08}" presName="spacer" presStyleCnt="0"/>
      <dgm:spPr/>
    </dgm:pt>
    <dgm:pt modelId="{B3C9DA53-900A-4EDD-8485-D0EDB2AC5FFC}" type="pres">
      <dgm:prSet presAssocID="{36D0B3C9-234E-4530-AEE0-20C5F378C026}" presName="parentText" presStyleLbl="node1" presStyleIdx="2" presStyleCnt="7">
        <dgm:presLayoutVars>
          <dgm:chMax val="0"/>
          <dgm:bulletEnabled val="1"/>
        </dgm:presLayoutVars>
      </dgm:prSet>
      <dgm:spPr/>
      <dgm:t>
        <a:bodyPr/>
        <a:lstStyle/>
        <a:p>
          <a:endParaRPr lang="tr-TR"/>
        </a:p>
      </dgm:t>
    </dgm:pt>
    <dgm:pt modelId="{2BF66AC0-9E40-4384-B679-6189817B173F}" type="pres">
      <dgm:prSet presAssocID="{74E5FBAA-99D1-4B7D-AECE-CA70E2BC6250}" presName="spacer" presStyleCnt="0"/>
      <dgm:spPr/>
    </dgm:pt>
    <dgm:pt modelId="{D04D05FC-CD50-4314-A79F-1E73907E6D37}" type="pres">
      <dgm:prSet presAssocID="{065979E8-8B18-4F68-8B3A-B49306EAEAC3}" presName="parentText" presStyleLbl="node1" presStyleIdx="3" presStyleCnt="7">
        <dgm:presLayoutVars>
          <dgm:chMax val="0"/>
          <dgm:bulletEnabled val="1"/>
        </dgm:presLayoutVars>
      </dgm:prSet>
      <dgm:spPr/>
      <dgm:t>
        <a:bodyPr/>
        <a:lstStyle/>
        <a:p>
          <a:endParaRPr lang="tr-TR"/>
        </a:p>
      </dgm:t>
    </dgm:pt>
    <dgm:pt modelId="{55744F73-E030-4722-83C8-3C71AB93C2FA}" type="pres">
      <dgm:prSet presAssocID="{A7277093-045B-4F14-B66D-D6EB5BD484F4}" presName="spacer" presStyleCnt="0"/>
      <dgm:spPr/>
    </dgm:pt>
    <dgm:pt modelId="{EB44EBED-9F38-46C6-9FE2-33B0B7618041}" type="pres">
      <dgm:prSet presAssocID="{8CAFD463-E62B-4243-B1A1-BAB86F41C271}" presName="parentText" presStyleLbl="node1" presStyleIdx="4" presStyleCnt="7">
        <dgm:presLayoutVars>
          <dgm:chMax val="0"/>
          <dgm:bulletEnabled val="1"/>
        </dgm:presLayoutVars>
      </dgm:prSet>
      <dgm:spPr/>
      <dgm:t>
        <a:bodyPr/>
        <a:lstStyle/>
        <a:p>
          <a:endParaRPr lang="tr-TR"/>
        </a:p>
      </dgm:t>
    </dgm:pt>
    <dgm:pt modelId="{3B0CE619-A30D-4050-8436-62A949506A87}" type="pres">
      <dgm:prSet presAssocID="{43ECC9F8-6B03-454E-A473-5C342D465E95}" presName="spacer" presStyleCnt="0"/>
      <dgm:spPr/>
    </dgm:pt>
    <dgm:pt modelId="{C9D1BE16-AB37-49CF-B4B5-5C79122A27D3}" type="pres">
      <dgm:prSet presAssocID="{986F9F18-ACF1-4D91-A419-763721E76DD7}" presName="parentText" presStyleLbl="node1" presStyleIdx="5" presStyleCnt="7">
        <dgm:presLayoutVars>
          <dgm:chMax val="0"/>
          <dgm:bulletEnabled val="1"/>
        </dgm:presLayoutVars>
      </dgm:prSet>
      <dgm:spPr/>
      <dgm:t>
        <a:bodyPr/>
        <a:lstStyle/>
        <a:p>
          <a:endParaRPr lang="tr-TR"/>
        </a:p>
      </dgm:t>
    </dgm:pt>
    <dgm:pt modelId="{69A72B04-C231-4767-A9A7-BD3D6AC85191}" type="pres">
      <dgm:prSet presAssocID="{92188BC9-E565-40A9-8163-E1B5DFFCF965}" presName="spacer" presStyleCnt="0"/>
      <dgm:spPr/>
    </dgm:pt>
    <dgm:pt modelId="{B775A126-2105-4B47-AB9D-0A9ACCE6C855}" type="pres">
      <dgm:prSet presAssocID="{A02407E2-5D70-43D1-8778-075C08397A3E}" presName="parentText" presStyleLbl="node1" presStyleIdx="6" presStyleCnt="7">
        <dgm:presLayoutVars>
          <dgm:chMax val="0"/>
          <dgm:bulletEnabled val="1"/>
        </dgm:presLayoutVars>
      </dgm:prSet>
      <dgm:spPr/>
      <dgm:t>
        <a:bodyPr/>
        <a:lstStyle/>
        <a:p>
          <a:endParaRPr lang="tr-TR"/>
        </a:p>
      </dgm:t>
    </dgm:pt>
  </dgm:ptLst>
  <dgm:cxnLst>
    <dgm:cxn modelId="{41DE311F-7780-4B50-AD30-AE112AC9C2DB}" srcId="{BCC93EAC-4934-4190-819B-BEBEBD71DC5B}" destId="{C56A844C-44C1-448D-969B-E46C707A2BC8}" srcOrd="1" destOrd="0" parTransId="{9CEF26ED-40D5-4367-80E2-8D2C71CE9321}" sibTransId="{0795ACE8-1C84-42D7-9717-C2D8ED0BFA08}"/>
    <dgm:cxn modelId="{44FD1D97-3ECB-49F1-9E94-021E45E24C08}" type="presOf" srcId="{C56A844C-44C1-448D-969B-E46C707A2BC8}" destId="{1E0C3A10-F53C-42DD-993B-93CF3F8AD7B2}" srcOrd="0" destOrd="0" presId="urn:microsoft.com/office/officeart/2005/8/layout/vList2"/>
    <dgm:cxn modelId="{F5C9D378-7F31-4F61-87DE-776DE4F8518B}" srcId="{BCC93EAC-4934-4190-819B-BEBEBD71DC5B}" destId="{A02407E2-5D70-43D1-8778-075C08397A3E}" srcOrd="6" destOrd="0" parTransId="{73ADECE4-EE56-410A-BA8D-BA1B1314BD44}" sibTransId="{6A5D55EE-994B-4EFE-A1CC-A364999EC5B4}"/>
    <dgm:cxn modelId="{28032886-0B2C-4D0A-BBEE-B5B53125998B}" srcId="{BCC93EAC-4934-4190-819B-BEBEBD71DC5B}" destId="{36D0B3C9-234E-4530-AEE0-20C5F378C026}" srcOrd="2" destOrd="0" parTransId="{82706F98-DAFB-4CF4-9BE6-7AE30B61F6E7}" sibTransId="{74E5FBAA-99D1-4B7D-AECE-CA70E2BC6250}"/>
    <dgm:cxn modelId="{910049EF-6B3D-4258-837B-03E90C0D2F9C}" type="presOf" srcId="{BCC93EAC-4934-4190-819B-BEBEBD71DC5B}" destId="{219C50B4-5CBD-4593-8BBE-AA20662B4EE0}" srcOrd="0" destOrd="0" presId="urn:microsoft.com/office/officeart/2005/8/layout/vList2"/>
    <dgm:cxn modelId="{CE648819-0FD6-4DA9-8D7D-CB17A1C97ACE}" type="presOf" srcId="{986F9F18-ACF1-4D91-A419-763721E76DD7}" destId="{C9D1BE16-AB37-49CF-B4B5-5C79122A27D3}" srcOrd="0" destOrd="0" presId="urn:microsoft.com/office/officeart/2005/8/layout/vList2"/>
    <dgm:cxn modelId="{42B3366F-A4F7-4B19-9B15-4592FC878F80}" type="presOf" srcId="{968BB745-B5C1-4617-8BE9-CB317C0921E8}" destId="{C1637B6A-CF24-47BB-BD6B-45AC220B2BB4}" srcOrd="0" destOrd="0" presId="urn:microsoft.com/office/officeart/2005/8/layout/vList2"/>
    <dgm:cxn modelId="{59D56629-4BDC-465C-9DE3-07726C87EBBD}" type="presOf" srcId="{065979E8-8B18-4F68-8B3A-B49306EAEAC3}" destId="{D04D05FC-CD50-4314-A79F-1E73907E6D37}" srcOrd="0" destOrd="0" presId="urn:microsoft.com/office/officeart/2005/8/layout/vList2"/>
    <dgm:cxn modelId="{96016F3F-97E6-4496-98CB-7CDCA380F9A4}" type="presOf" srcId="{A02407E2-5D70-43D1-8778-075C08397A3E}" destId="{B775A126-2105-4B47-AB9D-0A9ACCE6C855}" srcOrd="0" destOrd="0" presId="urn:microsoft.com/office/officeart/2005/8/layout/vList2"/>
    <dgm:cxn modelId="{4BBDFCA0-C5E4-4078-A620-3F711536907C}" srcId="{BCC93EAC-4934-4190-819B-BEBEBD71DC5B}" destId="{8CAFD463-E62B-4243-B1A1-BAB86F41C271}" srcOrd="4" destOrd="0" parTransId="{A3AED3A7-90BA-49AD-87F7-757FC54412C7}" sibTransId="{43ECC9F8-6B03-454E-A473-5C342D465E95}"/>
    <dgm:cxn modelId="{325332C5-2700-4807-87B8-F7F55B0BA01C}" srcId="{BCC93EAC-4934-4190-819B-BEBEBD71DC5B}" destId="{065979E8-8B18-4F68-8B3A-B49306EAEAC3}" srcOrd="3" destOrd="0" parTransId="{1DC85593-C9E5-440D-B19B-DC0B94A795A7}" sibTransId="{A7277093-045B-4F14-B66D-D6EB5BD484F4}"/>
    <dgm:cxn modelId="{11268B78-8EF4-4806-9184-EDFA4CA2040C}" type="presOf" srcId="{36D0B3C9-234E-4530-AEE0-20C5F378C026}" destId="{B3C9DA53-900A-4EDD-8485-D0EDB2AC5FFC}" srcOrd="0" destOrd="0" presId="urn:microsoft.com/office/officeart/2005/8/layout/vList2"/>
    <dgm:cxn modelId="{3049BE1E-BC62-42C6-8E0A-09AD74ADF940}" type="presOf" srcId="{8CAFD463-E62B-4243-B1A1-BAB86F41C271}" destId="{EB44EBED-9F38-46C6-9FE2-33B0B7618041}" srcOrd="0" destOrd="0" presId="urn:microsoft.com/office/officeart/2005/8/layout/vList2"/>
    <dgm:cxn modelId="{77445DAE-6829-40F6-924B-2EFA4E65E32B}" srcId="{BCC93EAC-4934-4190-819B-BEBEBD71DC5B}" destId="{968BB745-B5C1-4617-8BE9-CB317C0921E8}" srcOrd="0" destOrd="0" parTransId="{5A79842A-744D-4BED-89F4-4BCE919FB7F0}" sibTransId="{9441403F-7528-4E49-A731-D5F8FD058DDD}"/>
    <dgm:cxn modelId="{8C003640-DFB8-4F80-A878-A3009E85ADE0}" srcId="{BCC93EAC-4934-4190-819B-BEBEBD71DC5B}" destId="{986F9F18-ACF1-4D91-A419-763721E76DD7}" srcOrd="5" destOrd="0" parTransId="{13299753-6623-4B38-96BC-FB0974D90450}" sibTransId="{92188BC9-E565-40A9-8163-E1B5DFFCF965}"/>
    <dgm:cxn modelId="{C2A3D232-FD4A-402B-8AA8-EB5A6C6D2C4E}" type="presParOf" srcId="{219C50B4-5CBD-4593-8BBE-AA20662B4EE0}" destId="{C1637B6A-CF24-47BB-BD6B-45AC220B2BB4}" srcOrd="0" destOrd="0" presId="urn:microsoft.com/office/officeart/2005/8/layout/vList2"/>
    <dgm:cxn modelId="{848F1168-ED5E-4D9C-B0FB-21DEB6F254D2}" type="presParOf" srcId="{219C50B4-5CBD-4593-8BBE-AA20662B4EE0}" destId="{CFA7EE62-A5D1-441C-9EFD-CFA1A8F322B1}" srcOrd="1" destOrd="0" presId="urn:microsoft.com/office/officeart/2005/8/layout/vList2"/>
    <dgm:cxn modelId="{F6B0C7B7-024F-4540-802F-96853E3CBC99}" type="presParOf" srcId="{219C50B4-5CBD-4593-8BBE-AA20662B4EE0}" destId="{1E0C3A10-F53C-42DD-993B-93CF3F8AD7B2}" srcOrd="2" destOrd="0" presId="urn:microsoft.com/office/officeart/2005/8/layout/vList2"/>
    <dgm:cxn modelId="{E8823159-319D-4F18-9A60-C413515A3708}" type="presParOf" srcId="{219C50B4-5CBD-4593-8BBE-AA20662B4EE0}" destId="{4DF85258-EB4A-447F-9D33-A54150D8F9C1}" srcOrd="3" destOrd="0" presId="urn:microsoft.com/office/officeart/2005/8/layout/vList2"/>
    <dgm:cxn modelId="{B41F5537-1AFE-4B60-80C2-59929DFAF3CA}" type="presParOf" srcId="{219C50B4-5CBD-4593-8BBE-AA20662B4EE0}" destId="{B3C9DA53-900A-4EDD-8485-D0EDB2AC5FFC}" srcOrd="4" destOrd="0" presId="urn:microsoft.com/office/officeart/2005/8/layout/vList2"/>
    <dgm:cxn modelId="{CB93E529-5994-4E66-93CF-F897AB1E4848}" type="presParOf" srcId="{219C50B4-5CBD-4593-8BBE-AA20662B4EE0}" destId="{2BF66AC0-9E40-4384-B679-6189817B173F}" srcOrd="5" destOrd="0" presId="urn:microsoft.com/office/officeart/2005/8/layout/vList2"/>
    <dgm:cxn modelId="{3572AE15-CF81-42BB-AA3F-0F0A18AECECE}" type="presParOf" srcId="{219C50B4-5CBD-4593-8BBE-AA20662B4EE0}" destId="{D04D05FC-CD50-4314-A79F-1E73907E6D37}" srcOrd="6" destOrd="0" presId="urn:microsoft.com/office/officeart/2005/8/layout/vList2"/>
    <dgm:cxn modelId="{2B884C56-A2E0-477D-8C06-94AD3D91E625}" type="presParOf" srcId="{219C50B4-5CBD-4593-8BBE-AA20662B4EE0}" destId="{55744F73-E030-4722-83C8-3C71AB93C2FA}" srcOrd="7" destOrd="0" presId="urn:microsoft.com/office/officeart/2005/8/layout/vList2"/>
    <dgm:cxn modelId="{8A06C427-3065-4969-9AE3-248214B17613}" type="presParOf" srcId="{219C50B4-5CBD-4593-8BBE-AA20662B4EE0}" destId="{EB44EBED-9F38-46C6-9FE2-33B0B7618041}" srcOrd="8" destOrd="0" presId="urn:microsoft.com/office/officeart/2005/8/layout/vList2"/>
    <dgm:cxn modelId="{334BB836-0311-4290-B6BB-95A106A6B2B0}" type="presParOf" srcId="{219C50B4-5CBD-4593-8BBE-AA20662B4EE0}" destId="{3B0CE619-A30D-4050-8436-62A949506A87}" srcOrd="9" destOrd="0" presId="urn:microsoft.com/office/officeart/2005/8/layout/vList2"/>
    <dgm:cxn modelId="{B9010C2B-1542-45DC-8248-2FAB2AA93260}" type="presParOf" srcId="{219C50B4-5CBD-4593-8BBE-AA20662B4EE0}" destId="{C9D1BE16-AB37-49CF-B4B5-5C79122A27D3}" srcOrd="10" destOrd="0" presId="urn:microsoft.com/office/officeart/2005/8/layout/vList2"/>
    <dgm:cxn modelId="{1E409AF6-8A34-41C7-9645-08C0EC98D758}" type="presParOf" srcId="{219C50B4-5CBD-4593-8BBE-AA20662B4EE0}" destId="{69A72B04-C231-4767-A9A7-BD3D6AC85191}" srcOrd="11" destOrd="0" presId="urn:microsoft.com/office/officeart/2005/8/layout/vList2"/>
    <dgm:cxn modelId="{791B3494-8318-42F2-AA45-558EB3F4F8FA}" type="presParOf" srcId="{219C50B4-5CBD-4593-8BBE-AA20662B4EE0}" destId="{B775A126-2105-4B47-AB9D-0A9ACCE6C855}"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DD4F7C1-5037-41F3-BE44-66F8FBA92750}" type="doc">
      <dgm:prSet loTypeId="urn:microsoft.com/office/officeart/2005/8/layout/hList1" loCatId="list" qsTypeId="urn:microsoft.com/office/officeart/2005/8/quickstyle/simple1" qsCatId="simple" csTypeId="urn:microsoft.com/office/officeart/2005/8/colors/colorful2" csCatId="colorful"/>
      <dgm:spPr/>
      <dgm:t>
        <a:bodyPr/>
        <a:lstStyle/>
        <a:p>
          <a:endParaRPr lang="tr-TR"/>
        </a:p>
      </dgm:t>
    </dgm:pt>
    <dgm:pt modelId="{01ABF08A-B2E9-44F5-8269-F1FE40E1C730}">
      <dgm:prSet/>
      <dgm:spPr/>
      <dgm:t>
        <a:bodyPr/>
        <a:lstStyle/>
        <a:p>
          <a:pPr rtl="0"/>
          <a:r>
            <a:rPr lang="tr-TR" b="0" i="0" baseline="0" smtClean="0"/>
            <a:t>Dünya ve kendi gelecekleri hakkında olumsuz tutumlar. </a:t>
          </a:r>
          <a:endParaRPr lang="tr-TR"/>
        </a:p>
      </dgm:t>
    </dgm:pt>
    <dgm:pt modelId="{258FDF7F-7CAF-452E-BD5F-01CD45DCF02F}" type="parTrans" cxnId="{9A6A5E27-2D5A-4BA7-BB7B-37446B39E82A}">
      <dgm:prSet/>
      <dgm:spPr/>
      <dgm:t>
        <a:bodyPr/>
        <a:lstStyle/>
        <a:p>
          <a:endParaRPr lang="tr-TR"/>
        </a:p>
      </dgm:t>
    </dgm:pt>
    <dgm:pt modelId="{F19D4251-B86D-4914-8D80-2AD76476DAC9}" type="sibTrans" cxnId="{9A6A5E27-2D5A-4BA7-BB7B-37446B39E82A}">
      <dgm:prSet/>
      <dgm:spPr/>
      <dgm:t>
        <a:bodyPr/>
        <a:lstStyle/>
        <a:p>
          <a:endParaRPr lang="tr-TR"/>
        </a:p>
      </dgm:t>
    </dgm:pt>
    <dgm:pt modelId="{80F2D7A1-E335-48B3-A85A-4372A7314A87}">
      <dgm:prSet/>
      <dgm:spPr/>
      <dgm:t>
        <a:bodyPr/>
        <a:lstStyle/>
        <a:p>
          <a:pPr rtl="0"/>
          <a:r>
            <a:rPr lang="tr-TR" b="0" i="0" baseline="0" smtClean="0"/>
            <a:t>Kendi korkuları ve travmaya verdikleri tepkilerle ilgili endişe; özellikle  kendilerini suçlu ve çaresiz hissetme gibi tepkilerinin anormal olup olmadığını  merak etme.</a:t>
          </a:r>
          <a:endParaRPr lang="tr-TR"/>
        </a:p>
      </dgm:t>
    </dgm:pt>
    <dgm:pt modelId="{50731EE6-B35D-40C0-ADF1-2DCA430B0327}" type="parTrans" cxnId="{640FEF2A-47D0-4639-8ECB-51572C404EDB}">
      <dgm:prSet/>
      <dgm:spPr/>
      <dgm:t>
        <a:bodyPr/>
        <a:lstStyle/>
        <a:p>
          <a:endParaRPr lang="tr-TR"/>
        </a:p>
      </dgm:t>
    </dgm:pt>
    <dgm:pt modelId="{954D8249-4B12-4BEF-993C-4270C8E292DF}" type="sibTrans" cxnId="{640FEF2A-47D0-4639-8ECB-51572C404EDB}">
      <dgm:prSet/>
      <dgm:spPr/>
      <dgm:t>
        <a:bodyPr/>
        <a:lstStyle/>
        <a:p>
          <a:endParaRPr lang="tr-TR"/>
        </a:p>
      </dgm:t>
    </dgm:pt>
    <dgm:pt modelId="{418D52AA-07DF-4038-88D8-A6220D61CC88}">
      <dgm:prSet/>
      <dgm:spPr/>
      <dgm:t>
        <a:bodyPr/>
        <a:lstStyle/>
        <a:p>
          <a:pPr rtl="0"/>
          <a:r>
            <a:rPr lang="tr-TR" b="0" i="0" baseline="0" smtClean="0"/>
            <a:t>Risk-alma veya duygularını davranışlarla dışa vurma davranışları (örneğin okuldan kaçma, rastgele cinsel birliktelik, madde kullanımı).</a:t>
          </a:r>
          <a:endParaRPr lang="tr-TR"/>
        </a:p>
      </dgm:t>
    </dgm:pt>
    <dgm:pt modelId="{191663AA-24ED-4DBE-8002-DF2543577BAD}" type="parTrans" cxnId="{59A45811-1930-49C8-9DE1-97F47E516D2F}">
      <dgm:prSet/>
      <dgm:spPr/>
      <dgm:t>
        <a:bodyPr/>
        <a:lstStyle/>
        <a:p>
          <a:endParaRPr lang="tr-TR"/>
        </a:p>
      </dgm:t>
    </dgm:pt>
    <dgm:pt modelId="{322A991F-86A4-47C1-9C51-3F071B4955A6}" type="sibTrans" cxnId="{59A45811-1930-49C8-9DE1-97F47E516D2F}">
      <dgm:prSet/>
      <dgm:spPr/>
      <dgm:t>
        <a:bodyPr/>
        <a:lstStyle/>
        <a:p>
          <a:endParaRPr lang="tr-TR"/>
        </a:p>
      </dgm:t>
    </dgm:pt>
    <dgm:pt modelId="{0F76B955-E0CA-4000-BA8A-0255169BC82F}">
      <dgm:prSet/>
      <dgm:spPr/>
      <dgm:t>
        <a:bodyPr/>
        <a:lstStyle/>
        <a:p>
          <a:pPr rtl="0"/>
          <a:r>
            <a:rPr lang="tr-TR" b="0" i="0" baseline="0" smtClean="0"/>
            <a:t>İştah ve uyku sorunları, günlük etkinliklere karşı ilgi kaybı, okul sorunları. </a:t>
          </a:r>
          <a:endParaRPr lang="tr-TR"/>
        </a:p>
      </dgm:t>
    </dgm:pt>
    <dgm:pt modelId="{725AAF75-8DF4-44E9-81E2-5ABA0BE355EE}" type="parTrans" cxnId="{1EAC4888-9D8B-4A7F-93F6-516BE4C9E1B7}">
      <dgm:prSet/>
      <dgm:spPr/>
      <dgm:t>
        <a:bodyPr/>
        <a:lstStyle/>
        <a:p>
          <a:endParaRPr lang="tr-TR"/>
        </a:p>
      </dgm:t>
    </dgm:pt>
    <dgm:pt modelId="{D3A5C819-2D7B-4022-9514-AC89F2D02F02}" type="sibTrans" cxnId="{1EAC4888-9D8B-4A7F-93F6-516BE4C9E1B7}">
      <dgm:prSet/>
      <dgm:spPr/>
      <dgm:t>
        <a:bodyPr/>
        <a:lstStyle/>
        <a:p>
          <a:endParaRPr lang="tr-TR"/>
        </a:p>
      </dgm:t>
    </dgm:pt>
    <dgm:pt modelId="{966076DC-75B7-4834-B96A-211B8F782741}">
      <dgm:prSet/>
      <dgm:spPr/>
      <dgm:t>
        <a:bodyPr/>
        <a:lstStyle/>
        <a:p>
          <a:pPr rtl="0"/>
          <a:r>
            <a:rPr lang="tr-TR" b="0" i="0" baseline="0" smtClean="0"/>
            <a:t>Travmatik yaşantıdan sonra almak zorunda kaldıkları sorumluluklar nedeniyle yetişkinliğe erken girme. </a:t>
          </a:r>
          <a:endParaRPr lang="tr-TR"/>
        </a:p>
      </dgm:t>
    </dgm:pt>
    <dgm:pt modelId="{B4E8AFA1-BC16-4AD0-A7E9-44595BA3BFD4}" type="parTrans" cxnId="{24B5E8AB-817D-4C3D-AB3B-85EEB7656156}">
      <dgm:prSet/>
      <dgm:spPr/>
      <dgm:t>
        <a:bodyPr/>
        <a:lstStyle/>
        <a:p>
          <a:endParaRPr lang="tr-TR"/>
        </a:p>
      </dgm:t>
    </dgm:pt>
    <dgm:pt modelId="{615DA570-BD3B-4E29-9D8D-0E60FDBE81CB}" type="sibTrans" cxnId="{24B5E8AB-817D-4C3D-AB3B-85EEB7656156}">
      <dgm:prSet/>
      <dgm:spPr/>
      <dgm:t>
        <a:bodyPr/>
        <a:lstStyle/>
        <a:p>
          <a:endParaRPr lang="tr-TR"/>
        </a:p>
      </dgm:t>
    </dgm:pt>
    <dgm:pt modelId="{4E9DB927-5E2B-4C54-A1EA-E4496390AA21}">
      <dgm:prSet/>
      <dgm:spPr/>
      <dgm:t>
        <a:bodyPr/>
        <a:lstStyle/>
        <a:p>
          <a:pPr rtl="0"/>
          <a:r>
            <a:rPr lang="tr-TR" b="0" i="0" baseline="0" smtClean="0"/>
            <a:t>Ana-babalarla çatışma ve tartışmaların artması.</a:t>
          </a:r>
          <a:endParaRPr lang="tr-TR"/>
        </a:p>
      </dgm:t>
    </dgm:pt>
    <dgm:pt modelId="{08E8D6F3-EE15-46F4-A269-BADE8F5C91CC}" type="parTrans" cxnId="{12DAE5B2-7B29-4A14-BEFD-11807352605D}">
      <dgm:prSet/>
      <dgm:spPr/>
      <dgm:t>
        <a:bodyPr/>
        <a:lstStyle/>
        <a:p>
          <a:endParaRPr lang="tr-TR"/>
        </a:p>
      </dgm:t>
    </dgm:pt>
    <dgm:pt modelId="{A1B7BE61-D09E-43A4-AF70-412C6E560E62}" type="sibTrans" cxnId="{12DAE5B2-7B29-4A14-BEFD-11807352605D}">
      <dgm:prSet/>
      <dgm:spPr/>
      <dgm:t>
        <a:bodyPr/>
        <a:lstStyle/>
        <a:p>
          <a:endParaRPr lang="tr-TR"/>
        </a:p>
      </dgm:t>
    </dgm:pt>
    <dgm:pt modelId="{0ABED5AA-622A-4E22-A884-BCC798D21D23}" type="pres">
      <dgm:prSet presAssocID="{7DD4F7C1-5037-41F3-BE44-66F8FBA92750}" presName="Name0" presStyleCnt="0">
        <dgm:presLayoutVars>
          <dgm:dir/>
          <dgm:animLvl val="lvl"/>
          <dgm:resizeHandles val="exact"/>
        </dgm:presLayoutVars>
      </dgm:prSet>
      <dgm:spPr/>
      <dgm:t>
        <a:bodyPr/>
        <a:lstStyle/>
        <a:p>
          <a:endParaRPr lang="tr-TR"/>
        </a:p>
      </dgm:t>
    </dgm:pt>
    <dgm:pt modelId="{31121F0F-B224-4CF5-89EA-24A34641A614}" type="pres">
      <dgm:prSet presAssocID="{01ABF08A-B2E9-44F5-8269-F1FE40E1C730}" presName="composite" presStyleCnt="0"/>
      <dgm:spPr/>
    </dgm:pt>
    <dgm:pt modelId="{D438DB5F-8327-4725-AACC-9AD7727818BA}" type="pres">
      <dgm:prSet presAssocID="{01ABF08A-B2E9-44F5-8269-F1FE40E1C730}" presName="parTx" presStyleLbl="alignNode1" presStyleIdx="0" presStyleCnt="1">
        <dgm:presLayoutVars>
          <dgm:chMax val="0"/>
          <dgm:chPref val="0"/>
          <dgm:bulletEnabled val="1"/>
        </dgm:presLayoutVars>
      </dgm:prSet>
      <dgm:spPr/>
      <dgm:t>
        <a:bodyPr/>
        <a:lstStyle/>
        <a:p>
          <a:endParaRPr lang="tr-TR"/>
        </a:p>
      </dgm:t>
    </dgm:pt>
    <dgm:pt modelId="{D78A7138-F7DC-40C5-906D-73F0097505D3}" type="pres">
      <dgm:prSet presAssocID="{01ABF08A-B2E9-44F5-8269-F1FE40E1C730}" presName="desTx" presStyleLbl="alignAccFollowNode1" presStyleIdx="0" presStyleCnt="1">
        <dgm:presLayoutVars>
          <dgm:bulletEnabled val="1"/>
        </dgm:presLayoutVars>
      </dgm:prSet>
      <dgm:spPr/>
      <dgm:t>
        <a:bodyPr/>
        <a:lstStyle/>
        <a:p>
          <a:endParaRPr lang="tr-TR"/>
        </a:p>
      </dgm:t>
    </dgm:pt>
  </dgm:ptLst>
  <dgm:cxnLst>
    <dgm:cxn modelId="{12DAE5B2-7B29-4A14-BEFD-11807352605D}" srcId="{01ABF08A-B2E9-44F5-8269-F1FE40E1C730}" destId="{4E9DB927-5E2B-4C54-A1EA-E4496390AA21}" srcOrd="4" destOrd="0" parTransId="{08E8D6F3-EE15-46F4-A269-BADE8F5C91CC}" sibTransId="{A1B7BE61-D09E-43A4-AF70-412C6E560E62}"/>
    <dgm:cxn modelId="{D566BFB1-37E1-45F9-A985-FF103B0E2426}" type="presOf" srcId="{4E9DB927-5E2B-4C54-A1EA-E4496390AA21}" destId="{D78A7138-F7DC-40C5-906D-73F0097505D3}" srcOrd="0" destOrd="4" presId="urn:microsoft.com/office/officeart/2005/8/layout/hList1"/>
    <dgm:cxn modelId="{171D6B2F-DC13-4C85-BE7E-C8422E8F776D}" type="presOf" srcId="{01ABF08A-B2E9-44F5-8269-F1FE40E1C730}" destId="{D438DB5F-8327-4725-AACC-9AD7727818BA}" srcOrd="0" destOrd="0" presId="urn:microsoft.com/office/officeart/2005/8/layout/hList1"/>
    <dgm:cxn modelId="{890209F5-2E8A-4364-96CB-6F59698F40FC}" type="presOf" srcId="{966076DC-75B7-4834-B96A-211B8F782741}" destId="{D78A7138-F7DC-40C5-906D-73F0097505D3}" srcOrd="0" destOrd="3" presId="urn:microsoft.com/office/officeart/2005/8/layout/hList1"/>
    <dgm:cxn modelId="{640FEF2A-47D0-4639-8ECB-51572C404EDB}" srcId="{01ABF08A-B2E9-44F5-8269-F1FE40E1C730}" destId="{80F2D7A1-E335-48B3-A85A-4372A7314A87}" srcOrd="0" destOrd="0" parTransId="{50731EE6-B35D-40C0-ADF1-2DCA430B0327}" sibTransId="{954D8249-4B12-4BEF-993C-4270C8E292DF}"/>
    <dgm:cxn modelId="{637BD738-D796-490B-84AC-9CA9050C8008}" type="presOf" srcId="{418D52AA-07DF-4038-88D8-A6220D61CC88}" destId="{D78A7138-F7DC-40C5-906D-73F0097505D3}" srcOrd="0" destOrd="1" presId="urn:microsoft.com/office/officeart/2005/8/layout/hList1"/>
    <dgm:cxn modelId="{59A45811-1930-49C8-9DE1-97F47E516D2F}" srcId="{01ABF08A-B2E9-44F5-8269-F1FE40E1C730}" destId="{418D52AA-07DF-4038-88D8-A6220D61CC88}" srcOrd="1" destOrd="0" parTransId="{191663AA-24ED-4DBE-8002-DF2543577BAD}" sibTransId="{322A991F-86A4-47C1-9C51-3F071B4955A6}"/>
    <dgm:cxn modelId="{1EAC4888-9D8B-4A7F-93F6-516BE4C9E1B7}" srcId="{01ABF08A-B2E9-44F5-8269-F1FE40E1C730}" destId="{0F76B955-E0CA-4000-BA8A-0255169BC82F}" srcOrd="2" destOrd="0" parTransId="{725AAF75-8DF4-44E9-81E2-5ABA0BE355EE}" sibTransId="{D3A5C819-2D7B-4022-9514-AC89F2D02F02}"/>
    <dgm:cxn modelId="{DDB8C9CE-A211-4114-917E-C7E9088FEA2D}" type="presOf" srcId="{7DD4F7C1-5037-41F3-BE44-66F8FBA92750}" destId="{0ABED5AA-622A-4E22-A884-BCC798D21D23}" srcOrd="0" destOrd="0" presId="urn:microsoft.com/office/officeart/2005/8/layout/hList1"/>
    <dgm:cxn modelId="{9A6A5E27-2D5A-4BA7-BB7B-37446B39E82A}" srcId="{7DD4F7C1-5037-41F3-BE44-66F8FBA92750}" destId="{01ABF08A-B2E9-44F5-8269-F1FE40E1C730}" srcOrd="0" destOrd="0" parTransId="{258FDF7F-7CAF-452E-BD5F-01CD45DCF02F}" sibTransId="{F19D4251-B86D-4914-8D80-2AD76476DAC9}"/>
    <dgm:cxn modelId="{39811F67-5F9F-46A1-9320-D0D92589073C}" type="presOf" srcId="{0F76B955-E0CA-4000-BA8A-0255169BC82F}" destId="{D78A7138-F7DC-40C5-906D-73F0097505D3}" srcOrd="0" destOrd="2" presId="urn:microsoft.com/office/officeart/2005/8/layout/hList1"/>
    <dgm:cxn modelId="{24B5E8AB-817D-4C3D-AB3B-85EEB7656156}" srcId="{01ABF08A-B2E9-44F5-8269-F1FE40E1C730}" destId="{966076DC-75B7-4834-B96A-211B8F782741}" srcOrd="3" destOrd="0" parTransId="{B4E8AFA1-BC16-4AD0-A7E9-44595BA3BFD4}" sibTransId="{615DA570-BD3B-4E29-9D8D-0E60FDBE81CB}"/>
    <dgm:cxn modelId="{3F27A09B-3CFD-4D9B-8438-A404FA5677C7}" type="presOf" srcId="{80F2D7A1-E335-48B3-A85A-4372A7314A87}" destId="{D78A7138-F7DC-40C5-906D-73F0097505D3}" srcOrd="0" destOrd="0" presId="urn:microsoft.com/office/officeart/2005/8/layout/hList1"/>
    <dgm:cxn modelId="{7497E4BD-38CB-4F96-B7C3-EFA5DC01F1B9}" type="presParOf" srcId="{0ABED5AA-622A-4E22-A884-BCC798D21D23}" destId="{31121F0F-B224-4CF5-89EA-24A34641A614}" srcOrd="0" destOrd="0" presId="urn:microsoft.com/office/officeart/2005/8/layout/hList1"/>
    <dgm:cxn modelId="{0E7D9D23-CFA4-4EF8-BE45-F16C330A55C3}" type="presParOf" srcId="{31121F0F-B224-4CF5-89EA-24A34641A614}" destId="{D438DB5F-8327-4725-AACC-9AD7727818BA}" srcOrd="0" destOrd="0" presId="urn:microsoft.com/office/officeart/2005/8/layout/hList1"/>
    <dgm:cxn modelId="{04536E66-185E-42CF-9FE3-859801CDE30C}" type="presParOf" srcId="{31121F0F-B224-4CF5-89EA-24A34641A614}" destId="{D78A7138-F7DC-40C5-906D-73F0097505D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66C4BD-AD2C-4C2B-94BB-D13629E44FF3}" type="doc">
      <dgm:prSet loTypeId="urn:microsoft.com/office/officeart/2005/8/layout/vProcess5" loCatId="process" qsTypeId="urn:microsoft.com/office/officeart/2005/8/quickstyle/3d3" qsCatId="3D" csTypeId="urn:microsoft.com/office/officeart/2005/8/colors/colorful2" csCatId="colorful" phldr="1"/>
      <dgm:spPr/>
      <dgm:t>
        <a:bodyPr/>
        <a:lstStyle/>
        <a:p>
          <a:endParaRPr lang="tr-TR"/>
        </a:p>
      </dgm:t>
    </dgm:pt>
    <dgm:pt modelId="{F13AB102-28CD-427E-8EEA-6DBD0E92525C}">
      <dgm:prSet phldrT="[Metin]" custT="1"/>
      <dgm:spPr/>
      <dgm:t>
        <a:bodyPr/>
        <a:lstStyle/>
        <a:p>
          <a:pPr algn="l"/>
          <a:r>
            <a:rPr lang="tr-TR" sz="1800" b="1" dirty="0" smtClean="0">
              <a:solidFill>
                <a:schemeClr val="accent1">
                  <a:lumMod val="75000"/>
                </a:schemeClr>
              </a:solidFill>
              <a:latin typeface="+mj-lt"/>
            </a:rPr>
            <a:t>A. Psikolojik Bilgilendirme Ve Anlamlandırma Çalışmaları </a:t>
          </a:r>
        </a:p>
        <a:p>
          <a:pPr algn="just"/>
          <a:r>
            <a:rPr lang="tr-TR" sz="1600" b="0" i="1" dirty="0" smtClean="0">
              <a:solidFill>
                <a:schemeClr val="accent1">
                  <a:lumMod val="75000"/>
                </a:schemeClr>
              </a:solidFill>
              <a:latin typeface="+mj-lt"/>
            </a:rPr>
            <a:t>Psikolojik danışmanlara ve öğretmenlere beceri kazandırma ve psikolojik destek faaliyeti</a:t>
          </a:r>
          <a:endParaRPr lang="tr-TR" sz="1600" b="0" i="1" dirty="0">
            <a:solidFill>
              <a:schemeClr val="accent1">
                <a:lumMod val="75000"/>
              </a:schemeClr>
            </a:solidFill>
            <a:latin typeface="+mj-lt"/>
          </a:endParaRPr>
        </a:p>
      </dgm:t>
    </dgm:pt>
    <dgm:pt modelId="{05BBBC05-5E9A-448B-83DD-AC6F5CD5A009}" type="parTrans" cxnId="{E30811EE-4EFB-4526-A9E9-7608F14EC010}">
      <dgm:prSet/>
      <dgm:spPr/>
      <dgm:t>
        <a:bodyPr/>
        <a:lstStyle/>
        <a:p>
          <a:endParaRPr lang="tr-TR"/>
        </a:p>
      </dgm:t>
    </dgm:pt>
    <dgm:pt modelId="{E9B22274-05F1-4986-BC2E-6E2A5CA92033}" type="sibTrans" cxnId="{E30811EE-4EFB-4526-A9E9-7608F14EC010}">
      <dgm:prSet/>
      <dgm:spPr>
        <a:solidFill>
          <a:srgbClr val="66FF33">
            <a:alpha val="90000"/>
          </a:srgbClr>
        </a:solidFill>
      </dgm:spPr>
      <dgm:t>
        <a:bodyPr/>
        <a:lstStyle/>
        <a:p>
          <a:endParaRPr lang="tr-TR"/>
        </a:p>
      </dgm:t>
    </dgm:pt>
    <dgm:pt modelId="{AC369ED8-8F36-4A77-B358-EC85BA71F050}">
      <dgm:prSet phldrT="[Metin]" custT="1"/>
      <dgm:spPr/>
      <dgm:t>
        <a:bodyPr/>
        <a:lstStyle/>
        <a:p>
          <a:pPr algn="l"/>
          <a:r>
            <a:rPr lang="tr-TR" sz="1800" b="1" dirty="0" smtClean="0">
              <a:solidFill>
                <a:srgbClr val="FFFF00"/>
              </a:solidFill>
            </a:rPr>
            <a:t>B. Psikolojik Danışman Eğitimleri</a:t>
          </a:r>
        </a:p>
        <a:p>
          <a:pPr algn="l"/>
          <a:r>
            <a:rPr lang="tr-TR" sz="1600" b="0" i="1" dirty="0" err="1" smtClean="0">
              <a:solidFill>
                <a:srgbClr val="FFFF00"/>
              </a:solidFill>
            </a:rPr>
            <a:t>Psiko</a:t>
          </a:r>
          <a:r>
            <a:rPr lang="tr-TR" sz="1600" b="0" i="1" dirty="0" smtClean="0">
              <a:solidFill>
                <a:srgbClr val="FFFF00"/>
              </a:solidFill>
            </a:rPr>
            <a:t>-eğitim, Psikolojik bilgilendirme ve anlamlandırma, Grupla Psikolojik Danışma</a:t>
          </a:r>
          <a:endParaRPr lang="tr-TR" sz="1600" b="0" i="1" dirty="0">
            <a:solidFill>
              <a:srgbClr val="FFFF00"/>
            </a:solidFill>
          </a:endParaRPr>
        </a:p>
      </dgm:t>
    </dgm:pt>
    <dgm:pt modelId="{96CC1DC2-27B3-4C06-BFAB-C4F20C366272}" type="parTrans" cxnId="{418028E2-173F-4087-AB6B-87A374CBB426}">
      <dgm:prSet/>
      <dgm:spPr/>
      <dgm:t>
        <a:bodyPr/>
        <a:lstStyle/>
        <a:p>
          <a:endParaRPr lang="tr-TR"/>
        </a:p>
      </dgm:t>
    </dgm:pt>
    <dgm:pt modelId="{C0B6AB23-A0A1-4814-A122-1FECFD6FED8B}" type="sibTrans" cxnId="{418028E2-173F-4087-AB6B-87A374CBB426}">
      <dgm:prSet/>
      <dgm:spPr>
        <a:solidFill>
          <a:srgbClr val="66FF33">
            <a:alpha val="90000"/>
          </a:srgbClr>
        </a:solidFill>
      </dgm:spPr>
      <dgm:t>
        <a:bodyPr/>
        <a:lstStyle/>
        <a:p>
          <a:endParaRPr lang="tr-TR"/>
        </a:p>
      </dgm:t>
    </dgm:pt>
    <dgm:pt modelId="{451EA33C-0B92-47FD-BCC8-6EF88DDC1503}">
      <dgm:prSet phldrT="[Metin]" custT="1"/>
      <dgm:spPr/>
      <dgm:t>
        <a:bodyPr/>
        <a:lstStyle/>
        <a:p>
          <a:r>
            <a:rPr lang="tr-TR" sz="1800" b="1" dirty="0" smtClean="0">
              <a:solidFill>
                <a:srgbClr val="002060"/>
              </a:solidFill>
              <a:latin typeface="+mj-lt"/>
            </a:rPr>
            <a:t>C. Travma Sonrası Normal Tepkiler- </a:t>
          </a:r>
        </a:p>
        <a:p>
          <a:r>
            <a:rPr lang="tr-TR" sz="1800" b="1" dirty="0" smtClean="0">
              <a:solidFill>
                <a:srgbClr val="002060"/>
              </a:solidFill>
              <a:latin typeface="+mj-lt"/>
            </a:rPr>
            <a:t>        </a:t>
          </a:r>
          <a:r>
            <a:rPr lang="tr-TR" sz="1800" b="1" dirty="0" err="1" smtClean="0">
              <a:solidFill>
                <a:srgbClr val="002060"/>
              </a:solidFill>
              <a:latin typeface="+mj-lt"/>
            </a:rPr>
            <a:t>Psiko</a:t>
          </a:r>
          <a:r>
            <a:rPr lang="tr-TR" sz="1800" b="1" dirty="0" smtClean="0">
              <a:solidFill>
                <a:srgbClr val="002060"/>
              </a:solidFill>
              <a:latin typeface="+mj-lt"/>
            </a:rPr>
            <a:t>-eğitim Uygulamaları </a:t>
          </a:r>
        </a:p>
        <a:p>
          <a:r>
            <a:rPr lang="tr-TR" sz="1600" b="0" i="1" dirty="0" smtClean="0">
              <a:solidFill>
                <a:srgbClr val="002060"/>
              </a:solidFill>
            </a:rPr>
            <a:t>Öğretmenlere, Öğrencilere Ve Anne Babalara</a:t>
          </a:r>
          <a:endParaRPr lang="tr-TR" sz="1600" b="0" i="1" dirty="0">
            <a:solidFill>
              <a:srgbClr val="002060"/>
            </a:solidFill>
          </a:endParaRPr>
        </a:p>
      </dgm:t>
    </dgm:pt>
    <dgm:pt modelId="{C7496417-F35F-441E-9F7B-40A14E619D75}" type="parTrans" cxnId="{51ED4A71-7355-4309-B8E8-E1BE926850A3}">
      <dgm:prSet/>
      <dgm:spPr/>
      <dgm:t>
        <a:bodyPr/>
        <a:lstStyle/>
        <a:p>
          <a:endParaRPr lang="tr-TR"/>
        </a:p>
      </dgm:t>
    </dgm:pt>
    <dgm:pt modelId="{A09B6711-A1D3-4045-8656-89D54C4314E1}" type="sibTrans" cxnId="{51ED4A71-7355-4309-B8E8-E1BE926850A3}">
      <dgm:prSet/>
      <dgm:spPr>
        <a:solidFill>
          <a:srgbClr val="66FF33">
            <a:alpha val="90000"/>
          </a:srgbClr>
        </a:solidFill>
      </dgm:spPr>
      <dgm:t>
        <a:bodyPr/>
        <a:lstStyle/>
        <a:p>
          <a:endParaRPr lang="tr-TR"/>
        </a:p>
      </dgm:t>
    </dgm:pt>
    <dgm:pt modelId="{96CF0E8F-054E-48B2-98AA-796DDA85AFF1}">
      <dgm:prSet custT="1"/>
      <dgm:spPr/>
      <dgm:t>
        <a:bodyPr/>
        <a:lstStyle/>
        <a:p>
          <a:r>
            <a:rPr lang="tr-TR" sz="1800" b="1" dirty="0" smtClean="0">
              <a:solidFill>
                <a:srgbClr val="7030A0"/>
              </a:solidFill>
              <a:latin typeface="+mj-lt"/>
            </a:rPr>
            <a:t>D. Grupla Psikolojik Danışma Uygulamaları</a:t>
          </a:r>
        </a:p>
        <a:p>
          <a:r>
            <a:rPr lang="tr-TR" sz="1600" b="0" i="1" dirty="0" smtClean="0">
              <a:solidFill>
                <a:srgbClr val="7030A0"/>
              </a:solidFill>
              <a:latin typeface="+mn-lt"/>
            </a:rPr>
            <a:t>İleri düzeyde etkilenen öğrencilere yönelik çalışmalar</a:t>
          </a:r>
          <a:endParaRPr lang="tr-TR" sz="1600" b="0" i="1" dirty="0">
            <a:solidFill>
              <a:srgbClr val="7030A0"/>
            </a:solidFill>
            <a:latin typeface="+mn-lt"/>
          </a:endParaRPr>
        </a:p>
      </dgm:t>
    </dgm:pt>
    <dgm:pt modelId="{78499850-CE63-4CB5-B99A-DFAE0785304A}" type="parTrans" cxnId="{B949B0B6-FC4B-4693-96A7-1178C7CF3CCF}">
      <dgm:prSet/>
      <dgm:spPr/>
      <dgm:t>
        <a:bodyPr/>
        <a:lstStyle/>
        <a:p>
          <a:endParaRPr lang="tr-TR"/>
        </a:p>
      </dgm:t>
    </dgm:pt>
    <dgm:pt modelId="{153D8FCF-7A4A-4E88-A361-C6F626434F1A}" type="sibTrans" cxnId="{B949B0B6-FC4B-4693-96A7-1178C7CF3CCF}">
      <dgm:prSet/>
      <dgm:spPr/>
      <dgm:t>
        <a:bodyPr/>
        <a:lstStyle/>
        <a:p>
          <a:endParaRPr lang="tr-TR"/>
        </a:p>
      </dgm:t>
    </dgm:pt>
    <dgm:pt modelId="{EEB61FBB-A21D-48BA-9C05-782626C27EBF}" type="pres">
      <dgm:prSet presAssocID="{7966C4BD-AD2C-4C2B-94BB-D13629E44FF3}" presName="outerComposite" presStyleCnt="0">
        <dgm:presLayoutVars>
          <dgm:chMax val="5"/>
          <dgm:dir/>
          <dgm:resizeHandles val="exact"/>
        </dgm:presLayoutVars>
      </dgm:prSet>
      <dgm:spPr/>
      <dgm:t>
        <a:bodyPr/>
        <a:lstStyle/>
        <a:p>
          <a:endParaRPr lang="tr-TR"/>
        </a:p>
      </dgm:t>
    </dgm:pt>
    <dgm:pt modelId="{9D86B40A-6A81-4D59-8909-E8FF88EACA51}" type="pres">
      <dgm:prSet presAssocID="{7966C4BD-AD2C-4C2B-94BB-D13629E44FF3}" presName="dummyMaxCanvas" presStyleCnt="0">
        <dgm:presLayoutVars/>
      </dgm:prSet>
      <dgm:spPr/>
    </dgm:pt>
    <dgm:pt modelId="{1BCEC61E-4147-4623-9204-A8BA70588E86}" type="pres">
      <dgm:prSet presAssocID="{7966C4BD-AD2C-4C2B-94BB-D13629E44FF3}" presName="FourNodes_1" presStyleLbl="node1" presStyleIdx="0" presStyleCnt="4" custLinFactNeighborX="-2150">
        <dgm:presLayoutVars>
          <dgm:bulletEnabled val="1"/>
        </dgm:presLayoutVars>
      </dgm:prSet>
      <dgm:spPr/>
      <dgm:t>
        <a:bodyPr/>
        <a:lstStyle/>
        <a:p>
          <a:endParaRPr lang="tr-TR"/>
        </a:p>
      </dgm:t>
    </dgm:pt>
    <dgm:pt modelId="{A73C2C02-AE18-49C4-A983-770DBFD29E57}" type="pres">
      <dgm:prSet presAssocID="{7966C4BD-AD2C-4C2B-94BB-D13629E44FF3}" presName="FourNodes_2" presStyleLbl="node1" presStyleIdx="1" presStyleCnt="4">
        <dgm:presLayoutVars>
          <dgm:bulletEnabled val="1"/>
        </dgm:presLayoutVars>
      </dgm:prSet>
      <dgm:spPr/>
      <dgm:t>
        <a:bodyPr/>
        <a:lstStyle/>
        <a:p>
          <a:endParaRPr lang="tr-TR"/>
        </a:p>
      </dgm:t>
    </dgm:pt>
    <dgm:pt modelId="{70D2760B-2D5A-4A9A-B764-3CA5D00C62AF}" type="pres">
      <dgm:prSet presAssocID="{7966C4BD-AD2C-4C2B-94BB-D13629E44FF3}" presName="FourNodes_3" presStyleLbl="node1" presStyleIdx="2" presStyleCnt="4">
        <dgm:presLayoutVars>
          <dgm:bulletEnabled val="1"/>
        </dgm:presLayoutVars>
      </dgm:prSet>
      <dgm:spPr/>
      <dgm:t>
        <a:bodyPr/>
        <a:lstStyle/>
        <a:p>
          <a:endParaRPr lang="tr-TR"/>
        </a:p>
      </dgm:t>
    </dgm:pt>
    <dgm:pt modelId="{C9C0A644-03C6-4FA9-B579-274091B875E8}" type="pres">
      <dgm:prSet presAssocID="{7966C4BD-AD2C-4C2B-94BB-D13629E44FF3}" presName="FourNodes_4" presStyleLbl="node1" presStyleIdx="3" presStyleCnt="4">
        <dgm:presLayoutVars>
          <dgm:bulletEnabled val="1"/>
        </dgm:presLayoutVars>
      </dgm:prSet>
      <dgm:spPr/>
      <dgm:t>
        <a:bodyPr/>
        <a:lstStyle/>
        <a:p>
          <a:endParaRPr lang="tr-TR"/>
        </a:p>
      </dgm:t>
    </dgm:pt>
    <dgm:pt modelId="{4C5002D9-D90C-4332-BD79-51A3C3CCE27B}" type="pres">
      <dgm:prSet presAssocID="{7966C4BD-AD2C-4C2B-94BB-D13629E44FF3}" presName="FourConn_1-2" presStyleLbl="fgAccFollowNode1" presStyleIdx="0" presStyleCnt="3">
        <dgm:presLayoutVars>
          <dgm:bulletEnabled val="1"/>
        </dgm:presLayoutVars>
      </dgm:prSet>
      <dgm:spPr/>
      <dgm:t>
        <a:bodyPr/>
        <a:lstStyle/>
        <a:p>
          <a:endParaRPr lang="tr-TR"/>
        </a:p>
      </dgm:t>
    </dgm:pt>
    <dgm:pt modelId="{CFB9BB20-CD62-402E-AEB5-259C79735755}" type="pres">
      <dgm:prSet presAssocID="{7966C4BD-AD2C-4C2B-94BB-D13629E44FF3}" presName="FourConn_2-3" presStyleLbl="fgAccFollowNode1" presStyleIdx="1" presStyleCnt="3" custLinFactNeighborX="543" custLinFactNeighborY="4157">
        <dgm:presLayoutVars>
          <dgm:bulletEnabled val="1"/>
        </dgm:presLayoutVars>
      </dgm:prSet>
      <dgm:spPr/>
      <dgm:t>
        <a:bodyPr/>
        <a:lstStyle/>
        <a:p>
          <a:endParaRPr lang="tr-TR"/>
        </a:p>
      </dgm:t>
    </dgm:pt>
    <dgm:pt modelId="{428DAA4C-C5C9-4860-AF9C-331492B2D707}" type="pres">
      <dgm:prSet presAssocID="{7966C4BD-AD2C-4C2B-94BB-D13629E44FF3}" presName="FourConn_3-4" presStyleLbl="fgAccFollowNode1" presStyleIdx="2" presStyleCnt="3">
        <dgm:presLayoutVars>
          <dgm:bulletEnabled val="1"/>
        </dgm:presLayoutVars>
      </dgm:prSet>
      <dgm:spPr/>
      <dgm:t>
        <a:bodyPr/>
        <a:lstStyle/>
        <a:p>
          <a:endParaRPr lang="tr-TR"/>
        </a:p>
      </dgm:t>
    </dgm:pt>
    <dgm:pt modelId="{F1118054-20C5-4E8C-9BCE-6448B98E24E5}" type="pres">
      <dgm:prSet presAssocID="{7966C4BD-AD2C-4C2B-94BB-D13629E44FF3}" presName="FourNodes_1_text" presStyleLbl="node1" presStyleIdx="3" presStyleCnt="4">
        <dgm:presLayoutVars>
          <dgm:bulletEnabled val="1"/>
        </dgm:presLayoutVars>
      </dgm:prSet>
      <dgm:spPr/>
      <dgm:t>
        <a:bodyPr/>
        <a:lstStyle/>
        <a:p>
          <a:endParaRPr lang="tr-TR"/>
        </a:p>
      </dgm:t>
    </dgm:pt>
    <dgm:pt modelId="{B38D50EF-2D44-4AC5-B7D2-531155E394FB}" type="pres">
      <dgm:prSet presAssocID="{7966C4BD-AD2C-4C2B-94BB-D13629E44FF3}" presName="FourNodes_2_text" presStyleLbl="node1" presStyleIdx="3" presStyleCnt="4">
        <dgm:presLayoutVars>
          <dgm:bulletEnabled val="1"/>
        </dgm:presLayoutVars>
      </dgm:prSet>
      <dgm:spPr/>
      <dgm:t>
        <a:bodyPr/>
        <a:lstStyle/>
        <a:p>
          <a:endParaRPr lang="tr-TR"/>
        </a:p>
      </dgm:t>
    </dgm:pt>
    <dgm:pt modelId="{7C692636-7DA8-4D22-BA89-D45D982D5E9A}" type="pres">
      <dgm:prSet presAssocID="{7966C4BD-AD2C-4C2B-94BB-D13629E44FF3}" presName="FourNodes_3_text" presStyleLbl="node1" presStyleIdx="3" presStyleCnt="4">
        <dgm:presLayoutVars>
          <dgm:bulletEnabled val="1"/>
        </dgm:presLayoutVars>
      </dgm:prSet>
      <dgm:spPr/>
      <dgm:t>
        <a:bodyPr/>
        <a:lstStyle/>
        <a:p>
          <a:endParaRPr lang="tr-TR"/>
        </a:p>
      </dgm:t>
    </dgm:pt>
    <dgm:pt modelId="{56BE5258-9A66-420B-BCFB-C0A846E1F73D}" type="pres">
      <dgm:prSet presAssocID="{7966C4BD-AD2C-4C2B-94BB-D13629E44FF3}" presName="FourNodes_4_text" presStyleLbl="node1" presStyleIdx="3" presStyleCnt="4">
        <dgm:presLayoutVars>
          <dgm:bulletEnabled val="1"/>
        </dgm:presLayoutVars>
      </dgm:prSet>
      <dgm:spPr/>
      <dgm:t>
        <a:bodyPr/>
        <a:lstStyle/>
        <a:p>
          <a:endParaRPr lang="tr-TR"/>
        </a:p>
      </dgm:t>
    </dgm:pt>
  </dgm:ptLst>
  <dgm:cxnLst>
    <dgm:cxn modelId="{EF61C445-C716-4006-82E1-98D42759A5C7}" type="presOf" srcId="{96CF0E8F-054E-48B2-98AA-796DDA85AFF1}" destId="{56BE5258-9A66-420B-BCFB-C0A846E1F73D}" srcOrd="1" destOrd="0" presId="urn:microsoft.com/office/officeart/2005/8/layout/vProcess5"/>
    <dgm:cxn modelId="{CADE1428-1CE2-4C46-A919-408D77D19EA2}" type="presOf" srcId="{F13AB102-28CD-427E-8EEA-6DBD0E92525C}" destId="{1BCEC61E-4147-4623-9204-A8BA70588E86}" srcOrd="0" destOrd="0" presId="urn:microsoft.com/office/officeart/2005/8/layout/vProcess5"/>
    <dgm:cxn modelId="{51ED4A71-7355-4309-B8E8-E1BE926850A3}" srcId="{7966C4BD-AD2C-4C2B-94BB-D13629E44FF3}" destId="{451EA33C-0B92-47FD-BCC8-6EF88DDC1503}" srcOrd="2" destOrd="0" parTransId="{C7496417-F35F-441E-9F7B-40A14E619D75}" sibTransId="{A09B6711-A1D3-4045-8656-89D54C4314E1}"/>
    <dgm:cxn modelId="{D8E9A464-11CC-45FE-BAD0-E882ED24CF69}" type="presOf" srcId="{AC369ED8-8F36-4A77-B358-EC85BA71F050}" destId="{B38D50EF-2D44-4AC5-B7D2-531155E394FB}" srcOrd="1" destOrd="0" presId="urn:microsoft.com/office/officeart/2005/8/layout/vProcess5"/>
    <dgm:cxn modelId="{418028E2-173F-4087-AB6B-87A374CBB426}" srcId="{7966C4BD-AD2C-4C2B-94BB-D13629E44FF3}" destId="{AC369ED8-8F36-4A77-B358-EC85BA71F050}" srcOrd="1" destOrd="0" parTransId="{96CC1DC2-27B3-4C06-BFAB-C4F20C366272}" sibTransId="{C0B6AB23-A0A1-4814-A122-1FECFD6FED8B}"/>
    <dgm:cxn modelId="{F39BDBDF-6555-4465-9043-770ED8A938AC}" type="presOf" srcId="{E9B22274-05F1-4986-BC2E-6E2A5CA92033}" destId="{4C5002D9-D90C-4332-BD79-51A3C3CCE27B}" srcOrd="0" destOrd="0" presId="urn:microsoft.com/office/officeart/2005/8/layout/vProcess5"/>
    <dgm:cxn modelId="{E30811EE-4EFB-4526-A9E9-7608F14EC010}" srcId="{7966C4BD-AD2C-4C2B-94BB-D13629E44FF3}" destId="{F13AB102-28CD-427E-8EEA-6DBD0E92525C}" srcOrd="0" destOrd="0" parTransId="{05BBBC05-5E9A-448B-83DD-AC6F5CD5A009}" sibTransId="{E9B22274-05F1-4986-BC2E-6E2A5CA92033}"/>
    <dgm:cxn modelId="{1B7EFF6B-0FA5-48CA-A102-3F57B452E74E}" type="presOf" srcId="{AC369ED8-8F36-4A77-B358-EC85BA71F050}" destId="{A73C2C02-AE18-49C4-A983-770DBFD29E57}" srcOrd="0" destOrd="0" presId="urn:microsoft.com/office/officeart/2005/8/layout/vProcess5"/>
    <dgm:cxn modelId="{B949B0B6-FC4B-4693-96A7-1178C7CF3CCF}" srcId="{7966C4BD-AD2C-4C2B-94BB-D13629E44FF3}" destId="{96CF0E8F-054E-48B2-98AA-796DDA85AFF1}" srcOrd="3" destOrd="0" parTransId="{78499850-CE63-4CB5-B99A-DFAE0785304A}" sibTransId="{153D8FCF-7A4A-4E88-A361-C6F626434F1A}"/>
    <dgm:cxn modelId="{F47F5E14-9715-416D-85BA-D841CFD37554}" type="presOf" srcId="{7966C4BD-AD2C-4C2B-94BB-D13629E44FF3}" destId="{EEB61FBB-A21D-48BA-9C05-782626C27EBF}" srcOrd="0" destOrd="0" presId="urn:microsoft.com/office/officeart/2005/8/layout/vProcess5"/>
    <dgm:cxn modelId="{C7BC7290-862F-4335-BC51-589D80B721EC}" type="presOf" srcId="{451EA33C-0B92-47FD-BCC8-6EF88DDC1503}" destId="{7C692636-7DA8-4D22-BA89-D45D982D5E9A}" srcOrd="1" destOrd="0" presId="urn:microsoft.com/office/officeart/2005/8/layout/vProcess5"/>
    <dgm:cxn modelId="{9BBD992B-D71A-4264-B645-3EF770AF94CC}" type="presOf" srcId="{A09B6711-A1D3-4045-8656-89D54C4314E1}" destId="{428DAA4C-C5C9-4860-AF9C-331492B2D707}" srcOrd="0" destOrd="0" presId="urn:microsoft.com/office/officeart/2005/8/layout/vProcess5"/>
    <dgm:cxn modelId="{1471F184-1492-4700-A88B-5EEF70B23028}" type="presOf" srcId="{F13AB102-28CD-427E-8EEA-6DBD0E92525C}" destId="{F1118054-20C5-4E8C-9BCE-6448B98E24E5}" srcOrd="1" destOrd="0" presId="urn:microsoft.com/office/officeart/2005/8/layout/vProcess5"/>
    <dgm:cxn modelId="{5596421A-B974-4759-9374-39F968803BF9}" type="presOf" srcId="{451EA33C-0B92-47FD-BCC8-6EF88DDC1503}" destId="{70D2760B-2D5A-4A9A-B764-3CA5D00C62AF}" srcOrd="0" destOrd="0" presId="urn:microsoft.com/office/officeart/2005/8/layout/vProcess5"/>
    <dgm:cxn modelId="{680857EC-28DA-4207-BC7F-56AC94F7318C}" type="presOf" srcId="{C0B6AB23-A0A1-4814-A122-1FECFD6FED8B}" destId="{CFB9BB20-CD62-402E-AEB5-259C79735755}" srcOrd="0" destOrd="0" presId="urn:microsoft.com/office/officeart/2005/8/layout/vProcess5"/>
    <dgm:cxn modelId="{61A7AAB8-64F6-4771-8E7F-206CABF2FC4D}" type="presOf" srcId="{96CF0E8F-054E-48B2-98AA-796DDA85AFF1}" destId="{C9C0A644-03C6-4FA9-B579-274091B875E8}" srcOrd="0" destOrd="0" presId="urn:microsoft.com/office/officeart/2005/8/layout/vProcess5"/>
    <dgm:cxn modelId="{EE542442-9AA4-4917-9C33-3834AA6E65B9}" type="presParOf" srcId="{EEB61FBB-A21D-48BA-9C05-782626C27EBF}" destId="{9D86B40A-6A81-4D59-8909-E8FF88EACA51}" srcOrd="0" destOrd="0" presId="urn:microsoft.com/office/officeart/2005/8/layout/vProcess5"/>
    <dgm:cxn modelId="{A52C5EB2-B571-40DC-B93E-6FB4EEEAF4F0}" type="presParOf" srcId="{EEB61FBB-A21D-48BA-9C05-782626C27EBF}" destId="{1BCEC61E-4147-4623-9204-A8BA70588E86}" srcOrd="1" destOrd="0" presId="urn:microsoft.com/office/officeart/2005/8/layout/vProcess5"/>
    <dgm:cxn modelId="{77CB014E-9322-40A8-A991-50F3DBE3029B}" type="presParOf" srcId="{EEB61FBB-A21D-48BA-9C05-782626C27EBF}" destId="{A73C2C02-AE18-49C4-A983-770DBFD29E57}" srcOrd="2" destOrd="0" presId="urn:microsoft.com/office/officeart/2005/8/layout/vProcess5"/>
    <dgm:cxn modelId="{01644C30-9CA9-492D-9AA8-BBF33134A337}" type="presParOf" srcId="{EEB61FBB-A21D-48BA-9C05-782626C27EBF}" destId="{70D2760B-2D5A-4A9A-B764-3CA5D00C62AF}" srcOrd="3" destOrd="0" presId="urn:microsoft.com/office/officeart/2005/8/layout/vProcess5"/>
    <dgm:cxn modelId="{01CA7607-4CD0-4698-8C6A-A0EA2CA6C45D}" type="presParOf" srcId="{EEB61FBB-A21D-48BA-9C05-782626C27EBF}" destId="{C9C0A644-03C6-4FA9-B579-274091B875E8}" srcOrd="4" destOrd="0" presId="urn:microsoft.com/office/officeart/2005/8/layout/vProcess5"/>
    <dgm:cxn modelId="{7E6F0E2D-CB93-4B3B-90D3-C1B508C80E7B}" type="presParOf" srcId="{EEB61FBB-A21D-48BA-9C05-782626C27EBF}" destId="{4C5002D9-D90C-4332-BD79-51A3C3CCE27B}" srcOrd="5" destOrd="0" presId="urn:microsoft.com/office/officeart/2005/8/layout/vProcess5"/>
    <dgm:cxn modelId="{6C319453-BA3D-4EF9-BB16-9CF80AE0CB6C}" type="presParOf" srcId="{EEB61FBB-A21D-48BA-9C05-782626C27EBF}" destId="{CFB9BB20-CD62-402E-AEB5-259C79735755}" srcOrd="6" destOrd="0" presId="urn:microsoft.com/office/officeart/2005/8/layout/vProcess5"/>
    <dgm:cxn modelId="{50189AC4-F8FB-48E5-B649-EE605783287D}" type="presParOf" srcId="{EEB61FBB-A21D-48BA-9C05-782626C27EBF}" destId="{428DAA4C-C5C9-4860-AF9C-331492B2D707}" srcOrd="7" destOrd="0" presId="urn:microsoft.com/office/officeart/2005/8/layout/vProcess5"/>
    <dgm:cxn modelId="{0DC47669-FCC9-4E18-980C-CA6F679EEACB}" type="presParOf" srcId="{EEB61FBB-A21D-48BA-9C05-782626C27EBF}" destId="{F1118054-20C5-4E8C-9BCE-6448B98E24E5}" srcOrd="8" destOrd="0" presId="urn:microsoft.com/office/officeart/2005/8/layout/vProcess5"/>
    <dgm:cxn modelId="{497D284A-7D13-4610-AFAF-AC61C71037F4}" type="presParOf" srcId="{EEB61FBB-A21D-48BA-9C05-782626C27EBF}" destId="{B38D50EF-2D44-4AC5-B7D2-531155E394FB}" srcOrd="9" destOrd="0" presId="urn:microsoft.com/office/officeart/2005/8/layout/vProcess5"/>
    <dgm:cxn modelId="{8380E3AC-10EC-4ECC-84E3-BDF3C023EBB1}" type="presParOf" srcId="{EEB61FBB-A21D-48BA-9C05-782626C27EBF}" destId="{7C692636-7DA8-4D22-BA89-D45D982D5E9A}" srcOrd="10" destOrd="0" presId="urn:microsoft.com/office/officeart/2005/8/layout/vProcess5"/>
    <dgm:cxn modelId="{12E0B780-87CD-4ACA-A08B-E1A952EED425}" type="presParOf" srcId="{EEB61FBB-A21D-48BA-9C05-782626C27EBF}" destId="{56BE5258-9A66-420B-BCFB-C0A846E1F73D}"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3CB613-105A-4A27-83E9-6CF193954630}">
      <dsp:nvSpPr>
        <dsp:cNvPr id="0" name=""/>
        <dsp:cNvSpPr/>
      </dsp:nvSpPr>
      <dsp:spPr>
        <a:xfrm rot="5400000">
          <a:off x="3244405" y="-404780"/>
          <a:ext cx="2879090" cy="4408424"/>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rtl="0">
            <a:lnSpc>
              <a:spcPct val="90000"/>
            </a:lnSpc>
            <a:spcBef>
              <a:spcPct val="0"/>
            </a:spcBef>
            <a:spcAft>
              <a:spcPct val="15000"/>
            </a:spcAft>
            <a:buChar char="••"/>
          </a:pPr>
          <a:r>
            <a:rPr lang="tr-TR" sz="1600" b="0" i="0" kern="1200" baseline="0" smtClean="0"/>
            <a:t>Okula gitmek istememe ve okul başarısının düşmesi</a:t>
          </a:r>
          <a:endParaRPr lang="tr-TR" sz="1600" kern="1200"/>
        </a:p>
        <a:p>
          <a:pPr marL="171450" lvl="1" indent="-171450" algn="l" defTabSz="711200" rtl="0">
            <a:lnSpc>
              <a:spcPct val="90000"/>
            </a:lnSpc>
            <a:spcBef>
              <a:spcPct val="0"/>
            </a:spcBef>
            <a:spcAft>
              <a:spcPct val="15000"/>
            </a:spcAft>
            <a:buChar char="••"/>
          </a:pPr>
          <a:r>
            <a:rPr lang="tr-TR" sz="1600" b="0" i="0" kern="1200" baseline="0" smtClean="0"/>
            <a:t>Tekrarlanan oyunlar, saldırganlık, gevezelik</a:t>
          </a:r>
          <a:endParaRPr lang="tr-TR" sz="1600" kern="1200"/>
        </a:p>
        <a:p>
          <a:pPr marL="171450" lvl="1" indent="-171450" algn="l" defTabSz="711200" rtl="0">
            <a:lnSpc>
              <a:spcPct val="90000"/>
            </a:lnSpc>
            <a:spcBef>
              <a:spcPct val="0"/>
            </a:spcBef>
            <a:spcAft>
              <a:spcPct val="15000"/>
            </a:spcAft>
            <a:buChar char="••"/>
          </a:pPr>
          <a:r>
            <a:rPr lang="tr-TR" sz="1600" b="0" i="0" kern="1200" baseline="0" dirty="0" smtClean="0"/>
            <a:t>Erkek çocuklarda özellikle silahlara, savaş oyunlarına </a:t>
          </a:r>
          <a:r>
            <a:rPr lang="tr-TR" sz="1600" b="0" i="0" kern="1200" baseline="0" dirty="0" err="1" smtClean="0"/>
            <a:t>vb.’ye</a:t>
          </a:r>
          <a:r>
            <a:rPr lang="tr-TR" sz="1600" b="0" i="0" kern="1200" baseline="0" dirty="0" smtClean="0"/>
            <a:t> ilgi gösterme.</a:t>
          </a:r>
          <a:endParaRPr lang="tr-TR" sz="1600" kern="1200" dirty="0"/>
        </a:p>
        <a:p>
          <a:pPr marL="171450" lvl="1" indent="-171450" algn="l" defTabSz="711200" rtl="0">
            <a:lnSpc>
              <a:spcPct val="90000"/>
            </a:lnSpc>
            <a:spcBef>
              <a:spcPct val="0"/>
            </a:spcBef>
            <a:spcAft>
              <a:spcPct val="15000"/>
            </a:spcAft>
            <a:buChar char="••"/>
          </a:pPr>
          <a:r>
            <a:rPr lang="tr-TR" sz="1600" b="0" i="0" kern="1200" baseline="0" smtClean="0"/>
            <a:t>Kabuslar, uyku sorunları, ayrılık kaygısı ve doğal olaylardan (yağmur ve  rüzgar gibi) korkma </a:t>
          </a:r>
          <a:endParaRPr lang="tr-TR" sz="1600" kern="1200"/>
        </a:p>
        <a:p>
          <a:pPr marL="171450" lvl="1" indent="-171450" algn="l" defTabSz="711200" rtl="0">
            <a:lnSpc>
              <a:spcPct val="90000"/>
            </a:lnSpc>
            <a:spcBef>
              <a:spcPct val="0"/>
            </a:spcBef>
            <a:spcAft>
              <a:spcPct val="15000"/>
            </a:spcAft>
            <a:buChar char="••"/>
          </a:pPr>
          <a:r>
            <a:rPr lang="tr-TR" sz="1600" b="0" i="0" kern="1200" baseline="0" smtClean="0"/>
            <a:t>Dikkat ve konuşma sorunları, isyankar davranışlar, vücutta ağrılar</a:t>
          </a:r>
          <a:endParaRPr lang="tr-TR" sz="1600" kern="1200"/>
        </a:p>
      </dsp:txBody>
      <dsp:txXfrm rot="-5400000">
        <a:off x="2479738" y="500433"/>
        <a:ext cx="4267878" cy="2597998"/>
      </dsp:txXfrm>
    </dsp:sp>
    <dsp:sp modelId="{3C4B4BBC-40C4-43C8-828C-32007A0FCD47}">
      <dsp:nvSpPr>
        <dsp:cNvPr id="0" name=""/>
        <dsp:cNvSpPr/>
      </dsp:nvSpPr>
      <dsp:spPr>
        <a:xfrm>
          <a:off x="0" y="0"/>
          <a:ext cx="2479738" cy="359886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tr-TR" sz="1900" b="0" i="0" kern="1200" baseline="0" dirty="0" smtClean="0"/>
            <a:t>Okul öncesi dönemdeki davranışlara gerileme; bu durum, akranları tarafından reddedilmeye yol açabilir ve yeni gelişmeye başlayan yeterlik ve özerklik    duygularının ortaya çıkmasını engelleyebilir.</a:t>
          </a:r>
          <a:endParaRPr lang="tr-TR" sz="1900" kern="1200" dirty="0"/>
        </a:p>
      </dsp:txBody>
      <dsp:txXfrm>
        <a:off x="121051" y="121051"/>
        <a:ext cx="2237636" cy="33567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637B6A-CF24-47BB-BD6B-45AC220B2BB4}">
      <dsp:nvSpPr>
        <dsp:cNvPr id="0" name=""/>
        <dsp:cNvSpPr/>
      </dsp:nvSpPr>
      <dsp:spPr>
        <a:xfrm>
          <a:off x="0" y="79171"/>
          <a:ext cx="6888163" cy="444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b="0" i="0" kern="1200" baseline="0" smtClean="0"/>
            <a:t>Ailenin tepkisi/yaklaşımı</a:t>
          </a:r>
          <a:endParaRPr lang="tr-TR" sz="1900" kern="1200"/>
        </a:p>
      </dsp:txBody>
      <dsp:txXfrm>
        <a:off x="21704" y="100875"/>
        <a:ext cx="6844755" cy="401192"/>
      </dsp:txXfrm>
    </dsp:sp>
    <dsp:sp modelId="{1E0C3A10-F53C-42DD-993B-93CF3F8AD7B2}">
      <dsp:nvSpPr>
        <dsp:cNvPr id="0" name=""/>
        <dsp:cNvSpPr/>
      </dsp:nvSpPr>
      <dsp:spPr>
        <a:xfrm>
          <a:off x="0" y="578491"/>
          <a:ext cx="6888163" cy="444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b="0" i="0" kern="1200" baseline="0" smtClean="0"/>
            <a:t>Daha önceki yaşantılar</a:t>
          </a:r>
          <a:endParaRPr lang="tr-TR" sz="1900" kern="1200"/>
        </a:p>
      </dsp:txBody>
      <dsp:txXfrm>
        <a:off x="21704" y="600195"/>
        <a:ext cx="6844755" cy="401192"/>
      </dsp:txXfrm>
    </dsp:sp>
    <dsp:sp modelId="{B3C9DA53-900A-4EDD-8485-D0EDB2AC5FFC}">
      <dsp:nvSpPr>
        <dsp:cNvPr id="0" name=""/>
        <dsp:cNvSpPr/>
      </dsp:nvSpPr>
      <dsp:spPr>
        <a:xfrm>
          <a:off x="0" y="1077811"/>
          <a:ext cx="6888163" cy="444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b="0" i="0" kern="1200" baseline="0" smtClean="0"/>
            <a:t>Travmatik Durumlara Tanık Olma</a:t>
          </a:r>
          <a:endParaRPr lang="tr-TR" sz="1900" kern="1200"/>
        </a:p>
      </dsp:txBody>
      <dsp:txXfrm>
        <a:off x="21704" y="1099515"/>
        <a:ext cx="6844755" cy="401192"/>
      </dsp:txXfrm>
    </dsp:sp>
    <dsp:sp modelId="{D04D05FC-CD50-4314-A79F-1E73907E6D37}">
      <dsp:nvSpPr>
        <dsp:cNvPr id="0" name=""/>
        <dsp:cNvSpPr/>
      </dsp:nvSpPr>
      <dsp:spPr>
        <a:xfrm>
          <a:off x="0" y="1577131"/>
          <a:ext cx="6888163" cy="444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b="0" i="0" kern="1200" baseline="0" smtClean="0"/>
            <a:t>Stres yaratan durumlara maruz kalma süresi</a:t>
          </a:r>
          <a:endParaRPr lang="tr-TR" sz="1900" kern="1200"/>
        </a:p>
      </dsp:txBody>
      <dsp:txXfrm>
        <a:off x="21704" y="1598835"/>
        <a:ext cx="6844755" cy="401192"/>
      </dsp:txXfrm>
    </dsp:sp>
    <dsp:sp modelId="{EB44EBED-9F38-46C6-9FE2-33B0B7618041}">
      <dsp:nvSpPr>
        <dsp:cNvPr id="0" name=""/>
        <dsp:cNvSpPr/>
      </dsp:nvSpPr>
      <dsp:spPr>
        <a:xfrm>
          <a:off x="0" y="2076451"/>
          <a:ext cx="6888163" cy="444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b="0" i="0" kern="1200" baseline="0" smtClean="0"/>
            <a:t>Yaşamın tehlikede olduğunu düşünme</a:t>
          </a:r>
          <a:endParaRPr lang="tr-TR" sz="1900" kern="1200"/>
        </a:p>
      </dsp:txBody>
      <dsp:txXfrm>
        <a:off x="21704" y="2098155"/>
        <a:ext cx="6844755" cy="401192"/>
      </dsp:txXfrm>
    </dsp:sp>
    <dsp:sp modelId="{C9D1BE16-AB37-49CF-B4B5-5C79122A27D3}">
      <dsp:nvSpPr>
        <dsp:cNvPr id="0" name=""/>
        <dsp:cNvSpPr/>
      </dsp:nvSpPr>
      <dsp:spPr>
        <a:xfrm>
          <a:off x="0" y="2575771"/>
          <a:ext cx="6888163" cy="444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b="0" i="0" kern="1200" baseline="0" smtClean="0"/>
            <a:t>Stresle başa çıkma gücü</a:t>
          </a:r>
          <a:endParaRPr lang="tr-TR" sz="1900" kern="1200"/>
        </a:p>
      </dsp:txBody>
      <dsp:txXfrm>
        <a:off x="21704" y="2597475"/>
        <a:ext cx="6844755" cy="401192"/>
      </dsp:txXfrm>
    </dsp:sp>
    <dsp:sp modelId="{B775A126-2105-4B47-AB9D-0A9ACCE6C855}">
      <dsp:nvSpPr>
        <dsp:cNvPr id="0" name=""/>
        <dsp:cNvSpPr/>
      </dsp:nvSpPr>
      <dsp:spPr>
        <a:xfrm>
          <a:off x="0" y="3075091"/>
          <a:ext cx="6888163" cy="444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b="0" i="0" kern="1200" baseline="0" smtClean="0"/>
            <a:t>Sosyal Destek</a:t>
          </a:r>
          <a:endParaRPr lang="tr-TR" sz="1900" kern="1200"/>
        </a:p>
      </dsp:txBody>
      <dsp:txXfrm>
        <a:off x="21704" y="3096795"/>
        <a:ext cx="6844755" cy="4011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8DB5F-8327-4725-AACC-9AD7727818BA}">
      <dsp:nvSpPr>
        <dsp:cNvPr id="0" name=""/>
        <dsp:cNvSpPr/>
      </dsp:nvSpPr>
      <dsp:spPr>
        <a:xfrm>
          <a:off x="0" y="8521"/>
          <a:ext cx="6888163" cy="5184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rtl="0">
            <a:lnSpc>
              <a:spcPct val="90000"/>
            </a:lnSpc>
            <a:spcBef>
              <a:spcPct val="0"/>
            </a:spcBef>
            <a:spcAft>
              <a:spcPct val="35000"/>
            </a:spcAft>
          </a:pPr>
          <a:r>
            <a:rPr lang="tr-TR" sz="1800" b="0" i="0" kern="1200" baseline="0" smtClean="0"/>
            <a:t>Dünya ve kendi gelecekleri hakkında olumsuz tutumlar. </a:t>
          </a:r>
          <a:endParaRPr lang="tr-TR" sz="1800" kern="1200"/>
        </a:p>
      </dsp:txBody>
      <dsp:txXfrm>
        <a:off x="0" y="8521"/>
        <a:ext cx="6888163" cy="518400"/>
      </dsp:txXfrm>
    </dsp:sp>
    <dsp:sp modelId="{D78A7138-F7DC-40C5-906D-73F0097505D3}">
      <dsp:nvSpPr>
        <dsp:cNvPr id="0" name=""/>
        <dsp:cNvSpPr/>
      </dsp:nvSpPr>
      <dsp:spPr>
        <a:xfrm>
          <a:off x="0" y="526921"/>
          <a:ext cx="6888163" cy="3063420"/>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tr-TR" sz="1800" b="0" i="0" kern="1200" baseline="0" smtClean="0"/>
            <a:t>Kendi korkuları ve travmaya verdikleri tepkilerle ilgili endişe; özellikle  kendilerini suçlu ve çaresiz hissetme gibi tepkilerinin anormal olup olmadığını  merak etme.</a:t>
          </a:r>
          <a:endParaRPr lang="tr-TR" sz="1800" kern="1200"/>
        </a:p>
        <a:p>
          <a:pPr marL="171450" lvl="1" indent="-171450" algn="l" defTabSz="800100" rtl="0">
            <a:lnSpc>
              <a:spcPct val="90000"/>
            </a:lnSpc>
            <a:spcBef>
              <a:spcPct val="0"/>
            </a:spcBef>
            <a:spcAft>
              <a:spcPct val="15000"/>
            </a:spcAft>
            <a:buChar char="••"/>
          </a:pPr>
          <a:r>
            <a:rPr lang="tr-TR" sz="1800" b="0" i="0" kern="1200" baseline="0" smtClean="0"/>
            <a:t>Risk-alma veya duygularını davranışlarla dışa vurma davranışları (örneğin okuldan kaçma, rastgele cinsel birliktelik, madde kullanımı).</a:t>
          </a:r>
          <a:endParaRPr lang="tr-TR" sz="1800" kern="1200"/>
        </a:p>
        <a:p>
          <a:pPr marL="171450" lvl="1" indent="-171450" algn="l" defTabSz="800100" rtl="0">
            <a:lnSpc>
              <a:spcPct val="90000"/>
            </a:lnSpc>
            <a:spcBef>
              <a:spcPct val="0"/>
            </a:spcBef>
            <a:spcAft>
              <a:spcPct val="15000"/>
            </a:spcAft>
            <a:buChar char="••"/>
          </a:pPr>
          <a:r>
            <a:rPr lang="tr-TR" sz="1800" b="0" i="0" kern="1200" baseline="0" smtClean="0"/>
            <a:t>İştah ve uyku sorunları, günlük etkinliklere karşı ilgi kaybı, okul sorunları. </a:t>
          </a:r>
          <a:endParaRPr lang="tr-TR" sz="1800" kern="1200"/>
        </a:p>
        <a:p>
          <a:pPr marL="171450" lvl="1" indent="-171450" algn="l" defTabSz="800100" rtl="0">
            <a:lnSpc>
              <a:spcPct val="90000"/>
            </a:lnSpc>
            <a:spcBef>
              <a:spcPct val="0"/>
            </a:spcBef>
            <a:spcAft>
              <a:spcPct val="15000"/>
            </a:spcAft>
            <a:buChar char="••"/>
          </a:pPr>
          <a:r>
            <a:rPr lang="tr-TR" sz="1800" b="0" i="0" kern="1200" baseline="0" smtClean="0"/>
            <a:t>Travmatik yaşantıdan sonra almak zorunda kaldıkları sorumluluklar nedeniyle yetişkinliğe erken girme. </a:t>
          </a:r>
          <a:endParaRPr lang="tr-TR" sz="1800" kern="1200"/>
        </a:p>
        <a:p>
          <a:pPr marL="171450" lvl="1" indent="-171450" algn="l" defTabSz="800100" rtl="0">
            <a:lnSpc>
              <a:spcPct val="90000"/>
            </a:lnSpc>
            <a:spcBef>
              <a:spcPct val="0"/>
            </a:spcBef>
            <a:spcAft>
              <a:spcPct val="15000"/>
            </a:spcAft>
            <a:buChar char="••"/>
          </a:pPr>
          <a:r>
            <a:rPr lang="tr-TR" sz="1800" b="0" i="0" kern="1200" baseline="0" smtClean="0"/>
            <a:t>Ana-babalarla çatışma ve tartışmaların artması.</a:t>
          </a:r>
          <a:endParaRPr lang="tr-TR" sz="1800" kern="1200"/>
        </a:p>
      </dsp:txBody>
      <dsp:txXfrm>
        <a:off x="0" y="526921"/>
        <a:ext cx="6888163" cy="30634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CEC61E-4147-4623-9204-A8BA70588E86}">
      <dsp:nvSpPr>
        <dsp:cNvPr id="0" name=""/>
        <dsp:cNvSpPr/>
      </dsp:nvSpPr>
      <dsp:spPr>
        <a:xfrm>
          <a:off x="0" y="0"/>
          <a:ext cx="6698892" cy="1093932"/>
        </a:xfrm>
        <a:prstGeom prst="roundRect">
          <a:avLst>
            <a:gd name="adj" fmla="val 1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b="1" kern="1200" dirty="0" smtClean="0">
              <a:solidFill>
                <a:schemeClr val="accent1">
                  <a:lumMod val="75000"/>
                </a:schemeClr>
              </a:solidFill>
              <a:latin typeface="+mj-lt"/>
            </a:rPr>
            <a:t>A. Psikolojik Bilgilendirme Ve Anlamlandırma Çalışmaları </a:t>
          </a:r>
        </a:p>
        <a:p>
          <a:pPr lvl="0" algn="just" defTabSz="800100">
            <a:lnSpc>
              <a:spcPct val="90000"/>
            </a:lnSpc>
            <a:spcBef>
              <a:spcPct val="0"/>
            </a:spcBef>
            <a:spcAft>
              <a:spcPct val="35000"/>
            </a:spcAft>
          </a:pPr>
          <a:r>
            <a:rPr lang="tr-TR" sz="1600" b="0" i="1" kern="1200" dirty="0" smtClean="0">
              <a:solidFill>
                <a:schemeClr val="accent1">
                  <a:lumMod val="75000"/>
                </a:schemeClr>
              </a:solidFill>
              <a:latin typeface="+mj-lt"/>
            </a:rPr>
            <a:t>Psikolojik danışmanlara ve öğretmenlere beceri kazandırma ve psikolojik destek faaliyeti</a:t>
          </a:r>
          <a:endParaRPr lang="tr-TR" sz="1600" b="0" i="1" kern="1200" dirty="0">
            <a:solidFill>
              <a:schemeClr val="accent1">
                <a:lumMod val="75000"/>
              </a:schemeClr>
            </a:solidFill>
            <a:latin typeface="+mj-lt"/>
          </a:endParaRPr>
        </a:p>
      </dsp:txBody>
      <dsp:txXfrm>
        <a:off x="32040" y="32040"/>
        <a:ext cx="5426017" cy="1029852"/>
      </dsp:txXfrm>
    </dsp:sp>
    <dsp:sp modelId="{A73C2C02-AE18-49C4-A983-770DBFD29E57}">
      <dsp:nvSpPr>
        <dsp:cNvPr id="0" name=""/>
        <dsp:cNvSpPr/>
      </dsp:nvSpPr>
      <dsp:spPr>
        <a:xfrm>
          <a:off x="561032" y="1292829"/>
          <a:ext cx="6698892" cy="1093932"/>
        </a:xfrm>
        <a:prstGeom prst="roundRect">
          <a:avLst>
            <a:gd name="adj" fmla="val 10000"/>
          </a:avLst>
        </a:prstGeom>
        <a:solidFill>
          <a:schemeClr val="accent2">
            <a:hueOff val="1847440"/>
            <a:satOff val="-318"/>
            <a:lumOff val="-326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b="1" kern="1200" dirty="0" smtClean="0">
              <a:solidFill>
                <a:srgbClr val="FFFF00"/>
              </a:solidFill>
            </a:rPr>
            <a:t>B. Psikolojik Danışman Eğitimleri</a:t>
          </a:r>
        </a:p>
        <a:p>
          <a:pPr lvl="0" algn="l" defTabSz="800100">
            <a:lnSpc>
              <a:spcPct val="90000"/>
            </a:lnSpc>
            <a:spcBef>
              <a:spcPct val="0"/>
            </a:spcBef>
            <a:spcAft>
              <a:spcPct val="35000"/>
            </a:spcAft>
          </a:pPr>
          <a:r>
            <a:rPr lang="tr-TR" sz="1600" b="0" i="1" kern="1200" dirty="0" err="1" smtClean="0">
              <a:solidFill>
                <a:srgbClr val="FFFF00"/>
              </a:solidFill>
            </a:rPr>
            <a:t>Psiko</a:t>
          </a:r>
          <a:r>
            <a:rPr lang="tr-TR" sz="1600" b="0" i="1" kern="1200" dirty="0" smtClean="0">
              <a:solidFill>
                <a:srgbClr val="FFFF00"/>
              </a:solidFill>
            </a:rPr>
            <a:t>-eğitim, Psikolojik bilgilendirme ve anlamlandırma, Grupla Psikolojik Danışma</a:t>
          </a:r>
          <a:endParaRPr lang="tr-TR" sz="1600" b="0" i="1" kern="1200" dirty="0">
            <a:solidFill>
              <a:srgbClr val="FFFF00"/>
            </a:solidFill>
          </a:endParaRPr>
        </a:p>
      </dsp:txBody>
      <dsp:txXfrm>
        <a:off x="593072" y="1324869"/>
        <a:ext cx="5362724" cy="1029852"/>
      </dsp:txXfrm>
    </dsp:sp>
    <dsp:sp modelId="{70D2760B-2D5A-4A9A-B764-3CA5D00C62AF}">
      <dsp:nvSpPr>
        <dsp:cNvPr id="0" name=""/>
        <dsp:cNvSpPr/>
      </dsp:nvSpPr>
      <dsp:spPr>
        <a:xfrm>
          <a:off x="1113690" y="2585659"/>
          <a:ext cx="6698892" cy="1093932"/>
        </a:xfrm>
        <a:prstGeom prst="roundRect">
          <a:avLst>
            <a:gd name="adj" fmla="val 10000"/>
          </a:avLst>
        </a:prstGeom>
        <a:solidFill>
          <a:schemeClr val="accent2">
            <a:hueOff val="3694879"/>
            <a:satOff val="-635"/>
            <a:lumOff val="-653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b="1" kern="1200" dirty="0" smtClean="0">
              <a:solidFill>
                <a:srgbClr val="002060"/>
              </a:solidFill>
              <a:latin typeface="+mj-lt"/>
            </a:rPr>
            <a:t>C. Travma Sonrası Normal Tepkiler- </a:t>
          </a:r>
        </a:p>
        <a:p>
          <a:pPr lvl="0" algn="l" defTabSz="800100">
            <a:lnSpc>
              <a:spcPct val="90000"/>
            </a:lnSpc>
            <a:spcBef>
              <a:spcPct val="0"/>
            </a:spcBef>
            <a:spcAft>
              <a:spcPct val="35000"/>
            </a:spcAft>
          </a:pPr>
          <a:r>
            <a:rPr lang="tr-TR" sz="1800" b="1" kern="1200" dirty="0" smtClean="0">
              <a:solidFill>
                <a:srgbClr val="002060"/>
              </a:solidFill>
              <a:latin typeface="+mj-lt"/>
            </a:rPr>
            <a:t>        </a:t>
          </a:r>
          <a:r>
            <a:rPr lang="tr-TR" sz="1800" b="1" kern="1200" dirty="0" err="1" smtClean="0">
              <a:solidFill>
                <a:srgbClr val="002060"/>
              </a:solidFill>
              <a:latin typeface="+mj-lt"/>
            </a:rPr>
            <a:t>Psiko</a:t>
          </a:r>
          <a:r>
            <a:rPr lang="tr-TR" sz="1800" b="1" kern="1200" dirty="0" smtClean="0">
              <a:solidFill>
                <a:srgbClr val="002060"/>
              </a:solidFill>
              <a:latin typeface="+mj-lt"/>
            </a:rPr>
            <a:t>-eğitim Uygulamaları </a:t>
          </a:r>
        </a:p>
        <a:p>
          <a:pPr lvl="0" algn="l" defTabSz="800100">
            <a:lnSpc>
              <a:spcPct val="90000"/>
            </a:lnSpc>
            <a:spcBef>
              <a:spcPct val="0"/>
            </a:spcBef>
            <a:spcAft>
              <a:spcPct val="35000"/>
            </a:spcAft>
          </a:pPr>
          <a:r>
            <a:rPr lang="tr-TR" sz="1600" b="0" i="1" kern="1200" dirty="0" smtClean="0">
              <a:solidFill>
                <a:srgbClr val="002060"/>
              </a:solidFill>
            </a:rPr>
            <a:t>Öğretmenlere, Öğrencilere Ve Anne Babalara</a:t>
          </a:r>
          <a:endParaRPr lang="tr-TR" sz="1600" b="0" i="1" kern="1200" dirty="0">
            <a:solidFill>
              <a:srgbClr val="002060"/>
            </a:solidFill>
          </a:endParaRPr>
        </a:p>
      </dsp:txBody>
      <dsp:txXfrm>
        <a:off x="1145730" y="2617699"/>
        <a:ext cx="5371097" cy="1029852"/>
      </dsp:txXfrm>
    </dsp:sp>
    <dsp:sp modelId="{C9C0A644-03C6-4FA9-B579-274091B875E8}">
      <dsp:nvSpPr>
        <dsp:cNvPr id="0" name=""/>
        <dsp:cNvSpPr/>
      </dsp:nvSpPr>
      <dsp:spPr>
        <a:xfrm>
          <a:off x="1674723" y="3878489"/>
          <a:ext cx="6698892" cy="1093932"/>
        </a:xfrm>
        <a:prstGeom prst="roundRect">
          <a:avLst>
            <a:gd name="adj" fmla="val 10000"/>
          </a:avLst>
        </a:prstGeom>
        <a:solidFill>
          <a:schemeClr val="accent2">
            <a:hueOff val="5542319"/>
            <a:satOff val="-953"/>
            <a:lumOff val="-980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b="1" kern="1200" dirty="0" smtClean="0">
              <a:solidFill>
                <a:srgbClr val="7030A0"/>
              </a:solidFill>
              <a:latin typeface="+mj-lt"/>
            </a:rPr>
            <a:t>D. Grupla Psikolojik Danışma Uygulamaları</a:t>
          </a:r>
        </a:p>
        <a:p>
          <a:pPr lvl="0" algn="l" defTabSz="800100">
            <a:lnSpc>
              <a:spcPct val="90000"/>
            </a:lnSpc>
            <a:spcBef>
              <a:spcPct val="0"/>
            </a:spcBef>
            <a:spcAft>
              <a:spcPct val="35000"/>
            </a:spcAft>
          </a:pPr>
          <a:r>
            <a:rPr lang="tr-TR" sz="1600" b="0" i="1" kern="1200" dirty="0" smtClean="0">
              <a:solidFill>
                <a:srgbClr val="7030A0"/>
              </a:solidFill>
              <a:latin typeface="+mn-lt"/>
            </a:rPr>
            <a:t>İleri düzeyde etkilenen öğrencilere yönelik çalışmalar</a:t>
          </a:r>
          <a:endParaRPr lang="tr-TR" sz="1600" b="0" i="1" kern="1200" dirty="0">
            <a:solidFill>
              <a:srgbClr val="7030A0"/>
            </a:solidFill>
            <a:latin typeface="+mn-lt"/>
          </a:endParaRPr>
        </a:p>
      </dsp:txBody>
      <dsp:txXfrm>
        <a:off x="1706763" y="3910529"/>
        <a:ext cx="5362724" cy="1029852"/>
      </dsp:txXfrm>
    </dsp:sp>
    <dsp:sp modelId="{4C5002D9-D90C-4332-BD79-51A3C3CCE27B}">
      <dsp:nvSpPr>
        <dsp:cNvPr id="0" name=""/>
        <dsp:cNvSpPr/>
      </dsp:nvSpPr>
      <dsp:spPr>
        <a:xfrm>
          <a:off x="5987836" y="837853"/>
          <a:ext cx="711056" cy="711056"/>
        </a:xfrm>
        <a:prstGeom prst="downArrow">
          <a:avLst>
            <a:gd name="adj1" fmla="val 55000"/>
            <a:gd name="adj2" fmla="val 45000"/>
          </a:avLst>
        </a:prstGeom>
        <a:solidFill>
          <a:srgbClr val="66FF33">
            <a:alpha val="90000"/>
          </a:srgb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tr-TR" sz="3300" kern="1200"/>
        </a:p>
      </dsp:txBody>
      <dsp:txXfrm>
        <a:off x="6147824" y="837853"/>
        <a:ext cx="391080" cy="535070"/>
      </dsp:txXfrm>
    </dsp:sp>
    <dsp:sp modelId="{CFB9BB20-CD62-402E-AEB5-259C79735755}">
      <dsp:nvSpPr>
        <dsp:cNvPr id="0" name=""/>
        <dsp:cNvSpPr/>
      </dsp:nvSpPr>
      <dsp:spPr>
        <a:xfrm>
          <a:off x="6552729" y="2160241"/>
          <a:ext cx="711056" cy="711056"/>
        </a:xfrm>
        <a:prstGeom prst="downArrow">
          <a:avLst>
            <a:gd name="adj1" fmla="val 55000"/>
            <a:gd name="adj2" fmla="val 45000"/>
          </a:avLst>
        </a:prstGeom>
        <a:solidFill>
          <a:srgbClr val="66FF33">
            <a:alpha val="90000"/>
          </a:srgb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tr-TR" sz="3300" kern="1200"/>
        </a:p>
      </dsp:txBody>
      <dsp:txXfrm>
        <a:off x="6712717" y="2160241"/>
        <a:ext cx="391080" cy="535070"/>
      </dsp:txXfrm>
    </dsp:sp>
    <dsp:sp modelId="{428DAA4C-C5C9-4860-AF9C-331492B2D707}">
      <dsp:nvSpPr>
        <dsp:cNvPr id="0" name=""/>
        <dsp:cNvSpPr/>
      </dsp:nvSpPr>
      <dsp:spPr>
        <a:xfrm>
          <a:off x="7101527" y="3423512"/>
          <a:ext cx="711056" cy="711056"/>
        </a:xfrm>
        <a:prstGeom prst="downArrow">
          <a:avLst>
            <a:gd name="adj1" fmla="val 55000"/>
            <a:gd name="adj2" fmla="val 45000"/>
          </a:avLst>
        </a:prstGeom>
        <a:solidFill>
          <a:srgbClr val="66FF33">
            <a:alpha val="90000"/>
          </a:srgb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tr-TR" sz="3300" kern="1200"/>
        </a:p>
      </dsp:txBody>
      <dsp:txXfrm>
        <a:off x="7261515" y="3423512"/>
        <a:ext cx="391080" cy="53507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FC9D0D-EB93-4470-97CD-A9A87DB3E7AD}" type="datetimeFigureOut">
              <a:rPr lang="tr-TR" smtClean="0"/>
              <a:t>17.12.2019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9F5E02-7729-4BEE-8C13-70A1FE9696FA}" type="slidenum">
              <a:rPr lang="tr-TR" smtClean="0"/>
              <a:t>‹#›</a:t>
            </a:fld>
            <a:endParaRPr lang="tr-TR"/>
          </a:p>
        </p:txBody>
      </p:sp>
    </p:spTree>
    <p:extLst>
      <p:ext uri="{BB962C8B-B14F-4D97-AF65-F5344CB8AC3E}">
        <p14:creationId xmlns:p14="http://schemas.microsoft.com/office/powerpoint/2010/main" val="1206510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Okul çağı çocukları edilgen bir rol sergileseler de, olayın etkilerini hafifletmek için çarpıtmalar yapabilmekte ve yüksek duyarlılık seviyesinde bulunmalarının etkisiyle, gelecekteki olası tehlikelerin de onlara zarar vereceği kurgusunu geliştirebilmektedirler. Bu çocuklarda, psikosomatik yakınmalarla beraber sinirli, hırçın, kaba ve tahrik edici davranışlar, ayrıca sosyal ilişkilerinde incinmeler sıklıkla görülmektedir (</a:t>
            </a:r>
            <a:r>
              <a:rPr lang="tr-TR" dirty="0" err="1" smtClean="0"/>
              <a:t>Burnham</a:t>
            </a:r>
            <a:r>
              <a:rPr lang="tr-TR" dirty="0" smtClean="0"/>
              <a:t>, 2005).</a:t>
            </a:r>
          </a:p>
          <a:p>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2</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29324789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a:t>
            </a:r>
            <a:r>
              <a:rPr lang="de-DE" dirty="0" err="1" smtClean="0"/>
              <a:t>ravmatik</a:t>
            </a:r>
            <a:r>
              <a:rPr lang="de-DE" dirty="0" smtClean="0"/>
              <a:t> </a:t>
            </a:r>
            <a:r>
              <a:rPr lang="de-DE" dirty="0" err="1" smtClean="0"/>
              <a:t>bir</a:t>
            </a:r>
            <a:r>
              <a:rPr lang="de-DE" dirty="0" smtClean="0"/>
              <a:t> </a:t>
            </a:r>
            <a:r>
              <a:rPr lang="de-DE" dirty="0" err="1" smtClean="0"/>
              <a:t>yaşantı</a:t>
            </a:r>
            <a:r>
              <a:rPr lang="de-DE" dirty="0" smtClean="0"/>
              <a:t> </a:t>
            </a:r>
            <a:r>
              <a:rPr lang="de-DE" dirty="0" err="1" smtClean="0"/>
              <a:t>sonrasında</a:t>
            </a:r>
            <a:r>
              <a:rPr lang="de-DE" dirty="0" smtClean="0"/>
              <a:t> </a:t>
            </a:r>
            <a:r>
              <a:rPr lang="de-DE" dirty="0" err="1" smtClean="0"/>
              <a:t>çocuklara</a:t>
            </a:r>
            <a:r>
              <a:rPr lang="de-DE" dirty="0" smtClean="0"/>
              <a:t>, ana-</a:t>
            </a:r>
            <a:r>
              <a:rPr lang="de-DE" dirty="0" err="1" smtClean="0"/>
              <a:t>babalarına</a:t>
            </a:r>
            <a:r>
              <a:rPr lang="de-DE" dirty="0" smtClean="0"/>
              <a:t> </a:t>
            </a:r>
            <a:r>
              <a:rPr lang="de-DE" dirty="0" err="1" smtClean="0"/>
              <a:t>ve</a:t>
            </a:r>
            <a:r>
              <a:rPr lang="de-DE" dirty="0" smtClean="0"/>
              <a:t> </a:t>
            </a:r>
            <a:r>
              <a:rPr lang="de-DE" dirty="0" err="1" smtClean="0"/>
              <a:t>öğretmenlerine</a:t>
            </a:r>
            <a:r>
              <a:rPr lang="de-DE" dirty="0" smtClean="0"/>
              <a:t> </a:t>
            </a:r>
            <a:r>
              <a:rPr lang="de-DE" dirty="0" err="1" smtClean="0"/>
              <a:t>verilecek</a:t>
            </a:r>
            <a:r>
              <a:rPr lang="de-DE" dirty="0" smtClean="0"/>
              <a:t> psikososyal </a:t>
            </a:r>
            <a:r>
              <a:rPr lang="de-DE" dirty="0" err="1" smtClean="0"/>
              <a:t>destek</a:t>
            </a:r>
            <a:r>
              <a:rPr lang="de-DE" dirty="0" smtClean="0"/>
              <a:t> </a:t>
            </a:r>
            <a:r>
              <a:rPr lang="de-DE" dirty="0" err="1" smtClean="0"/>
              <a:t>konusundaki</a:t>
            </a:r>
            <a:r>
              <a:rPr lang="de-DE" dirty="0" smtClean="0"/>
              <a:t> </a:t>
            </a:r>
            <a:r>
              <a:rPr lang="de-DE" dirty="0" err="1" smtClean="0"/>
              <a:t>bazı</a:t>
            </a:r>
            <a:r>
              <a:rPr lang="de-DE" dirty="0" smtClean="0"/>
              <a:t> </a:t>
            </a:r>
            <a:r>
              <a:rPr lang="de-DE" dirty="0" err="1" smtClean="0"/>
              <a:t>temel</a:t>
            </a:r>
            <a:r>
              <a:rPr lang="de-DE" dirty="0" smtClean="0"/>
              <a:t> </a:t>
            </a:r>
            <a:r>
              <a:rPr lang="de-DE" dirty="0" err="1" smtClean="0"/>
              <a:t>bilgileri</a:t>
            </a:r>
            <a:r>
              <a:rPr lang="de-DE" dirty="0" smtClean="0"/>
              <a:t> </a:t>
            </a:r>
            <a:r>
              <a:rPr lang="de-DE" dirty="0" err="1" smtClean="0"/>
              <a:t>ve</a:t>
            </a:r>
            <a:r>
              <a:rPr lang="de-DE" dirty="0" smtClean="0"/>
              <a:t> </a:t>
            </a:r>
            <a:r>
              <a:rPr lang="de-DE" dirty="0" err="1" smtClean="0"/>
              <a:t>yararlı</a:t>
            </a:r>
            <a:r>
              <a:rPr lang="de-DE" dirty="0" smtClean="0"/>
              <a:t> </a:t>
            </a:r>
            <a:r>
              <a:rPr lang="de-DE" dirty="0" err="1" smtClean="0"/>
              <a:t>olduğu</a:t>
            </a:r>
            <a:r>
              <a:rPr lang="de-DE" dirty="0" smtClean="0"/>
              <a:t> </a:t>
            </a:r>
            <a:r>
              <a:rPr lang="de-DE" dirty="0" err="1" smtClean="0"/>
              <a:t>görülen</a:t>
            </a:r>
            <a:r>
              <a:rPr lang="de-DE" dirty="0" smtClean="0"/>
              <a:t> </a:t>
            </a:r>
            <a:r>
              <a:rPr lang="de-DE" dirty="0" err="1" smtClean="0"/>
              <a:t>bazı</a:t>
            </a:r>
            <a:r>
              <a:rPr lang="de-DE" dirty="0" smtClean="0"/>
              <a:t> </a:t>
            </a:r>
            <a:r>
              <a:rPr lang="de-DE" dirty="0" err="1" smtClean="0"/>
              <a:t>önerileri</a:t>
            </a:r>
            <a:r>
              <a:rPr lang="de-DE" dirty="0" smtClean="0"/>
              <a:t> </a:t>
            </a:r>
            <a:r>
              <a:rPr lang="de-DE" dirty="0" err="1" smtClean="0"/>
              <a:t>kapsamaktadır</a:t>
            </a:r>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11</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33364702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12</a:t>
            </a:fld>
            <a:endParaRPr lang="tr-TR"/>
          </a:p>
        </p:txBody>
      </p:sp>
    </p:spTree>
    <p:extLst>
      <p:ext uri="{BB962C8B-B14F-4D97-AF65-F5344CB8AC3E}">
        <p14:creationId xmlns:p14="http://schemas.microsoft.com/office/powerpoint/2010/main" val="1004300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Kirmayer</a:t>
            </a:r>
            <a:r>
              <a:rPr lang="tr-TR" dirty="0" smtClean="0"/>
              <a:t> ve diğerleri (2011), çocuğun zihinsel ve ruhsal sağlığını etkileyen faktörlerden birinin göç sonrası yerleşilen yerde ve okulda ayrımcılıkla ve sosyal dışlanma ile karşı karşıya gelinmesi olduğunu belirtmektedirler.</a:t>
            </a:r>
          </a:p>
          <a:p>
            <a:pPr marL="0" marR="0" indent="0" algn="l" defTabSz="914400" rtl="0" eaLnBrk="1" fontAlgn="auto" latinLnBrk="0" hangingPunct="1">
              <a:lnSpc>
                <a:spcPct val="100000"/>
              </a:lnSpc>
              <a:spcBef>
                <a:spcPts val="0"/>
              </a:spcBef>
              <a:spcAft>
                <a:spcPts val="0"/>
              </a:spcAft>
              <a:buClrTx/>
              <a:buSzTx/>
              <a:buFontTx/>
              <a:buNone/>
              <a:tabLst/>
              <a:defRPr/>
            </a:pPr>
            <a:endParaRPr lang="tr-T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Ülkemizde de sığınmacı çocuklar okullarda çeşitli sebeplerden yalnız kalabilmektedir.</a:t>
            </a:r>
          </a:p>
          <a:p>
            <a:endParaRPr lang="tr-TR" dirty="0"/>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13</a:t>
            </a:fld>
            <a:endParaRPr lang="tr-TR"/>
          </a:p>
        </p:txBody>
      </p:sp>
    </p:spTree>
    <p:extLst>
      <p:ext uri="{BB962C8B-B14F-4D97-AF65-F5344CB8AC3E}">
        <p14:creationId xmlns:p14="http://schemas.microsoft.com/office/powerpoint/2010/main" val="21097637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14</a:t>
            </a:fld>
            <a:endParaRPr lang="tr-TR"/>
          </a:p>
        </p:txBody>
      </p:sp>
    </p:spTree>
    <p:extLst>
      <p:ext uri="{BB962C8B-B14F-4D97-AF65-F5344CB8AC3E}">
        <p14:creationId xmlns:p14="http://schemas.microsoft.com/office/powerpoint/2010/main" val="23363430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Özellikle </a:t>
            </a:r>
            <a:r>
              <a:rPr lang="tr-TR" dirty="0" err="1" smtClean="0"/>
              <a:t>müdüürler</a:t>
            </a:r>
            <a:r>
              <a:rPr lang="tr-TR" dirty="0" smtClean="0"/>
              <a:t> bu aşamada son derece önemli bir görev almaktadırlar.</a:t>
            </a:r>
            <a:endParaRPr lang="tr-TR" dirty="0"/>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15</a:t>
            </a:fld>
            <a:endParaRPr lang="tr-TR"/>
          </a:p>
        </p:txBody>
      </p:sp>
    </p:spTree>
    <p:extLst>
      <p:ext uri="{BB962C8B-B14F-4D97-AF65-F5344CB8AC3E}">
        <p14:creationId xmlns:p14="http://schemas.microsoft.com/office/powerpoint/2010/main" val="12791114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F2A08E9-AD6B-4CCA-84C1-EACE7AF8DBEE}" type="slidenum">
              <a:rPr lang="tr-TR" smtClean="0"/>
              <a:t>16</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28078843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17</a:t>
            </a:fld>
            <a:endParaRPr lang="tr-TR"/>
          </a:p>
        </p:txBody>
      </p:sp>
    </p:spTree>
    <p:extLst>
      <p:ext uri="{BB962C8B-B14F-4D97-AF65-F5344CB8AC3E}">
        <p14:creationId xmlns:p14="http://schemas.microsoft.com/office/powerpoint/2010/main" val="3356630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18</a:t>
            </a:fld>
            <a:endParaRPr lang="tr-TR"/>
          </a:p>
        </p:txBody>
      </p:sp>
    </p:spTree>
    <p:extLst>
      <p:ext uri="{BB962C8B-B14F-4D97-AF65-F5344CB8AC3E}">
        <p14:creationId xmlns:p14="http://schemas.microsoft.com/office/powerpoint/2010/main" val="26534221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err="1" smtClean="0">
                <a:solidFill>
                  <a:schemeClr val="tx1"/>
                </a:solidFill>
              </a:rPr>
              <a:t>Psikoeğitim</a:t>
            </a:r>
            <a:r>
              <a:rPr lang="en-AU" dirty="0" smtClean="0">
                <a:solidFill>
                  <a:schemeClr val="tx1"/>
                </a:solidFill>
              </a:rPr>
              <a:t> </a:t>
            </a:r>
            <a:r>
              <a:rPr lang="en-AU" dirty="0" err="1" smtClean="0">
                <a:solidFill>
                  <a:schemeClr val="tx1"/>
                </a:solidFill>
              </a:rPr>
              <a:t>bireysel</a:t>
            </a:r>
            <a:r>
              <a:rPr lang="en-AU" dirty="0" smtClean="0">
                <a:solidFill>
                  <a:schemeClr val="tx1"/>
                </a:solidFill>
              </a:rPr>
              <a:t> </a:t>
            </a:r>
            <a:r>
              <a:rPr lang="en-AU" dirty="0" err="1" smtClean="0">
                <a:solidFill>
                  <a:schemeClr val="tx1"/>
                </a:solidFill>
              </a:rPr>
              <a:t>olarak</a:t>
            </a:r>
            <a:r>
              <a:rPr lang="en-AU" dirty="0" smtClean="0">
                <a:solidFill>
                  <a:schemeClr val="tx1"/>
                </a:solidFill>
              </a:rPr>
              <a:t> </a:t>
            </a:r>
            <a:r>
              <a:rPr lang="en-AU" dirty="0" err="1" smtClean="0">
                <a:solidFill>
                  <a:schemeClr val="tx1"/>
                </a:solidFill>
              </a:rPr>
              <a:t>verilebileceği</a:t>
            </a:r>
            <a:r>
              <a:rPr lang="en-AU" dirty="0" smtClean="0">
                <a:solidFill>
                  <a:schemeClr val="tx1"/>
                </a:solidFill>
              </a:rPr>
              <a:t> </a:t>
            </a:r>
            <a:r>
              <a:rPr lang="en-AU" dirty="0" err="1" smtClean="0">
                <a:solidFill>
                  <a:schemeClr val="tx1"/>
                </a:solidFill>
              </a:rPr>
              <a:t>gibi</a:t>
            </a:r>
            <a:r>
              <a:rPr lang="en-AU" dirty="0" smtClean="0">
                <a:solidFill>
                  <a:schemeClr val="tx1"/>
                </a:solidFill>
              </a:rPr>
              <a:t> </a:t>
            </a:r>
            <a:r>
              <a:rPr lang="en-AU" dirty="0" err="1" smtClean="0">
                <a:solidFill>
                  <a:schemeClr val="tx1"/>
                </a:solidFill>
              </a:rPr>
              <a:t>gruplar</a:t>
            </a:r>
            <a:r>
              <a:rPr lang="en-AU" dirty="0" smtClean="0">
                <a:solidFill>
                  <a:schemeClr val="tx1"/>
                </a:solidFill>
              </a:rPr>
              <a:t> </a:t>
            </a:r>
            <a:r>
              <a:rPr lang="en-AU" dirty="0" err="1" smtClean="0">
                <a:solidFill>
                  <a:schemeClr val="tx1"/>
                </a:solidFill>
              </a:rPr>
              <a:t>halinde</a:t>
            </a:r>
            <a:r>
              <a:rPr lang="en-AU" dirty="0" smtClean="0">
                <a:solidFill>
                  <a:schemeClr val="tx1"/>
                </a:solidFill>
              </a:rPr>
              <a:t> de </a:t>
            </a:r>
            <a:r>
              <a:rPr lang="en-AU" dirty="0" err="1" smtClean="0">
                <a:solidFill>
                  <a:schemeClr val="tx1"/>
                </a:solidFill>
              </a:rPr>
              <a:t>verilebilir</a:t>
            </a:r>
            <a:r>
              <a:rPr lang="tr-TR" dirty="0" smtClean="0">
                <a:solidFill>
                  <a:schemeClr val="tx1"/>
                </a:solidFill>
              </a:rPr>
              <a:t>.</a:t>
            </a:r>
          </a:p>
          <a:p>
            <a:endParaRPr lang="tr-TR" dirty="0"/>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19</a:t>
            </a:fld>
            <a:endParaRPr lang="tr-TR"/>
          </a:p>
        </p:txBody>
      </p:sp>
    </p:spTree>
    <p:extLst>
      <p:ext uri="{BB962C8B-B14F-4D97-AF65-F5344CB8AC3E}">
        <p14:creationId xmlns:p14="http://schemas.microsoft.com/office/powerpoint/2010/main" val="8841181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20</a:t>
            </a:fld>
            <a:endParaRPr lang="tr-TR"/>
          </a:p>
        </p:txBody>
      </p:sp>
    </p:spTree>
    <p:extLst>
      <p:ext uri="{BB962C8B-B14F-4D97-AF65-F5344CB8AC3E}">
        <p14:creationId xmlns:p14="http://schemas.microsoft.com/office/powerpoint/2010/main" val="31752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3</a:t>
            </a:fld>
            <a:endParaRPr lang="tr-TR"/>
          </a:p>
        </p:txBody>
      </p:sp>
    </p:spTree>
    <p:extLst>
      <p:ext uri="{BB962C8B-B14F-4D97-AF65-F5344CB8AC3E}">
        <p14:creationId xmlns:p14="http://schemas.microsoft.com/office/powerpoint/2010/main" val="41583536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21</a:t>
            </a:fld>
            <a:endParaRPr lang="tr-TR"/>
          </a:p>
        </p:txBody>
      </p:sp>
    </p:spTree>
    <p:extLst>
      <p:ext uri="{BB962C8B-B14F-4D97-AF65-F5344CB8AC3E}">
        <p14:creationId xmlns:p14="http://schemas.microsoft.com/office/powerpoint/2010/main" val="32714796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22</a:t>
            </a:fld>
            <a:endParaRPr lang="tr-TR"/>
          </a:p>
        </p:txBody>
      </p:sp>
    </p:spTree>
    <p:extLst>
      <p:ext uri="{BB962C8B-B14F-4D97-AF65-F5344CB8AC3E}">
        <p14:creationId xmlns:p14="http://schemas.microsoft.com/office/powerpoint/2010/main" val="35954601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23</a:t>
            </a:fld>
            <a:endParaRPr lang="tr-TR"/>
          </a:p>
        </p:txBody>
      </p:sp>
    </p:spTree>
    <p:extLst>
      <p:ext uri="{BB962C8B-B14F-4D97-AF65-F5344CB8AC3E}">
        <p14:creationId xmlns:p14="http://schemas.microsoft.com/office/powerpoint/2010/main" val="8475730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24</a:t>
            </a:fld>
            <a:endParaRPr lang="tr-TR"/>
          </a:p>
        </p:txBody>
      </p:sp>
    </p:spTree>
    <p:extLst>
      <p:ext uri="{BB962C8B-B14F-4D97-AF65-F5344CB8AC3E}">
        <p14:creationId xmlns:p14="http://schemas.microsoft.com/office/powerpoint/2010/main" val="28502591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25</a:t>
            </a:fld>
            <a:endParaRPr lang="tr-TR"/>
          </a:p>
        </p:txBody>
      </p:sp>
    </p:spTree>
    <p:extLst>
      <p:ext uri="{BB962C8B-B14F-4D97-AF65-F5344CB8AC3E}">
        <p14:creationId xmlns:p14="http://schemas.microsoft.com/office/powerpoint/2010/main" val="6155774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u="none" strike="noStrike" kern="1200" baseline="0" dirty="0" smtClean="0">
                <a:solidFill>
                  <a:schemeClr val="tx1"/>
                </a:solidFill>
                <a:latin typeface="+mn-lt"/>
                <a:ea typeface="+mn-ea"/>
                <a:cs typeface="+mn-cs"/>
              </a:rPr>
              <a:t>Oysa kişinin duygusal ve bilişsel gelişimi, anadilinin ve geleneklerinin değersizleştiği bir iklimde yeşeremez. Çocuklar yetişkinlerden daha kırılgandır. Öğrenmeye susarak başlamak pedagojik olarak yanlıştır (Coşkun, Derince, Uçarlar, 2010). Çocukların kimliklerinin ve kimliklerinin bir parçası olarak anadillerinin değersizleştirilmesi özgüvenlerini ve özsaygılarını olumsuz etkiler. Oysa eğitimde amaçlanan, çocuğun bilişsel,</a:t>
            </a:r>
          </a:p>
          <a:p>
            <a:r>
              <a:rPr lang="tr-TR" sz="1200" b="0" i="0" u="none" strike="noStrike" kern="1200" baseline="0" dirty="0" smtClean="0">
                <a:solidFill>
                  <a:schemeClr val="tx1"/>
                </a:solidFill>
                <a:latin typeface="+mn-lt"/>
                <a:ea typeface="+mn-ea"/>
                <a:cs typeface="+mn-cs"/>
              </a:rPr>
              <a:t>duygusal ve sosyal olarak güçlenmesi ve içinde bulunduğu toplumu, dünyayı değerlendirecek, eleştirebilecek donanım kazanmasıdır. Öğrencilerin güçlenmesi ise hem okula dayalı bilgi, hem de kültürel kimliklerini güven duyacakları bir şekilde taşımaları ile başarılabilir. Okul tecrübesi olumlu ve güçlü olan çocukların akademik olarak başarılı olma olasılıkları artar (Gök, 2012). Oysa bu öğrenciler hem düzenli gidemedikleri hem de kendi anadillerini kullanamadıkları bir okul ortamında kendilerini ifade edememekte, okuldan faydalanamamaktadır.</a:t>
            </a:r>
          </a:p>
          <a:p>
            <a:endParaRPr lang="tr-TR" sz="1200" b="0" i="0" u="none" strike="noStrike" kern="1200" baseline="0" dirty="0" smtClean="0">
              <a:solidFill>
                <a:schemeClr val="tx1"/>
              </a:solidFill>
              <a:latin typeface="+mn-lt"/>
              <a:ea typeface="+mn-ea"/>
              <a:cs typeface="+mn-cs"/>
            </a:endParaRP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26</a:t>
            </a:fld>
            <a:endParaRPr lang="tr-TR"/>
          </a:p>
        </p:txBody>
      </p:sp>
    </p:spTree>
    <p:extLst>
      <p:ext uri="{BB962C8B-B14F-4D97-AF65-F5344CB8AC3E}">
        <p14:creationId xmlns:p14="http://schemas.microsoft.com/office/powerpoint/2010/main" val="4817122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Farklı anadile sahip olan çocuklar, baskın dilde eğitime başladığında deneyimledikleri travmatik yaşantı öğelerinin yanı sıra, bu öğelerle baş etmelerinde etkin rol oynayabilecek başta ebeveynleri olmak üzere yakın kültürel çevre ile arasındaki iletişim zarar görmektedir (Değirmencioğlu, 2010). Kısacası pedagojinin temel kuralı olan çocuğun eğitiminin deneyimlerle kazandığı bilgiler üzerinden yürütülmesi ilkesi ihlal edilmektedir (Eroğlu, 2007). Çocuk o güne kadar öğrendiği hiçbir öğrenmeyi okul yaşantısına taşıyamamaktadır. Dahası sadece dili kullanma ile ilgili değil tüm bilişsel alanlarda kendini yetersiz ve eksik hissetmektedir. Diğer bir ifade ile sadece dil temelli olan dersler değil sayısal derslere ilişkin olarak da öz-yeterliliği düşmektedir (Doğan, 2012).</a:t>
            </a:r>
          </a:p>
          <a:p>
            <a:endParaRPr lang="tr-TR" dirty="0" smtClean="0"/>
          </a:p>
          <a:p>
            <a:r>
              <a:rPr lang="tr-TR" dirty="0" smtClean="0"/>
              <a:t>Kısaca “okula ve hayata yenik başlama” olarak ifade edilebilecek bu algıları ile ilgili olarak, bu durumu açıklayabilecek önemli bir kavram “</a:t>
            </a:r>
            <a:r>
              <a:rPr lang="tr-TR" dirty="0" err="1" smtClean="0"/>
              <a:t>scaffolding</a:t>
            </a:r>
            <a:r>
              <a:rPr lang="tr-TR" dirty="0" smtClean="0"/>
              <a:t>” (iskele kurma) olarak geçmektedir. Bu kavram, öğrencilerin bilişsel</a:t>
            </a:r>
            <a:r>
              <a:rPr lang="tr-TR" baseline="0" dirty="0" smtClean="0"/>
              <a:t> </a:t>
            </a:r>
            <a:r>
              <a:rPr lang="tr-TR" dirty="0" smtClean="0"/>
              <a:t>gelişiminde eğitimcinin, çok kısa bir süre için öğrenciyi yönlendirerek ona destek ve örnek olarak öğrencinin sahip olduğu bilgi birikimini birer adım ileri götürmesi anlamına gelmektedir (</a:t>
            </a:r>
            <a:r>
              <a:rPr lang="tr-TR" dirty="0" err="1" smtClean="0"/>
              <a:t>Vygotsky</a:t>
            </a:r>
            <a:r>
              <a:rPr lang="tr-TR" dirty="0" smtClean="0"/>
              <a:t>, 1978). Buna göre öğrenci belli bir bilgi ve dil birikimine sahip olarak okula gelir ve normal şartlar altında okulda öğretmen ve ders materyalleri yardımı ile bazen de akranlarının desteğiyle, mevcut birikimlerinin üstüne birer birer eklemeler yaparak sürekli yeni bilgiler edinir. Maalesef kendi dillerini kullanma şansları olmayan öğrencilerin hem önceki bilgileri sıfırlanmakta, hem de yenilerini inşa etme konusunda da en temel araçlarından yoksun kalmaktadırlar. Bu süreç içinde, ekonomik ve eğitim desteğinden yoksun bırakılma, sosyal dışlanma sonucunda destek mekanizmalarından uzak tutulma, toplum tarafından marjinalize edilme çocukların “yeniden mağdurlaştırılmasına” (re-</a:t>
            </a:r>
            <a:r>
              <a:rPr lang="tr-TR" dirty="0" err="1" smtClean="0"/>
              <a:t>victimization</a:t>
            </a:r>
            <a:r>
              <a:rPr lang="tr-TR" dirty="0" smtClean="0"/>
              <a:t>) yol açmaktadır. Çocukların “düşmanlaştırma” nedeniyle marjinalleştirilmesi onları politik aktivizme yönlendiren önemli sebeplerdin birisidir (</a:t>
            </a:r>
            <a:r>
              <a:rPr lang="tr-TR" dirty="0" err="1" smtClean="0"/>
              <a:t>Denov</a:t>
            </a:r>
            <a:r>
              <a:rPr lang="tr-TR" dirty="0" smtClean="0"/>
              <a:t>, 2010).</a:t>
            </a:r>
          </a:p>
          <a:p>
            <a:endParaRPr lang="tr-TR" dirty="0"/>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27</a:t>
            </a:fld>
            <a:endParaRPr lang="tr-TR"/>
          </a:p>
        </p:txBody>
      </p:sp>
    </p:spTree>
    <p:extLst>
      <p:ext uri="{BB962C8B-B14F-4D97-AF65-F5344CB8AC3E}">
        <p14:creationId xmlns:p14="http://schemas.microsoft.com/office/powerpoint/2010/main" val="32688096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smtClean="0">
                <a:solidFill>
                  <a:schemeClr val="tx1"/>
                </a:solidFill>
                <a:effectLst/>
                <a:latin typeface="+mn-lt"/>
                <a:ea typeface="+mn-ea"/>
                <a:cs typeface="+mn-cs"/>
              </a:rPr>
              <a:t>Bu yeni yaşama ulaşma çabası yoğun </a:t>
            </a:r>
            <a:r>
              <a:rPr lang="tr-TR" sz="1200" kern="1200" dirty="0" err="1" smtClean="0">
                <a:solidFill>
                  <a:schemeClr val="tx1"/>
                </a:solidFill>
                <a:effectLst/>
                <a:latin typeface="+mn-lt"/>
                <a:ea typeface="+mn-ea"/>
                <a:cs typeface="+mn-cs"/>
              </a:rPr>
              <a:t>stress</a:t>
            </a:r>
            <a:r>
              <a:rPr lang="tr-TR" sz="1200" kern="1200" dirty="0" smtClean="0">
                <a:solidFill>
                  <a:schemeClr val="tx1"/>
                </a:solidFill>
                <a:effectLst/>
                <a:latin typeface="+mn-lt"/>
                <a:ea typeface="+mn-ea"/>
                <a:cs typeface="+mn-cs"/>
              </a:rPr>
              <a:t> yaşantıları ve travmatik yükler içermektedir. Sonrasında deneyimlenen yaşantı güçlükleri de yeni yükler ve engelleri beraberinde getirmektedir. Travmatik yaşantıların bireyler üzerinde etkileri, yaşantı koşullarının niceliksel ve niteliksel özelliklerine göre değişmekle birlikte, bireyin kavramsallaştırma sürecine ya da öznel algısına göre şekillenmektedir. Bu olumsuz deneyimler, çoğu bireyde uzun vadede pek çok alanda kalıcı izler ya da tortular bıraksa da, bazı bireylerin sonrasında bu ve benzeri yaşantılar ile daha iyi başa çıkabildiği bilinmektedir. Sonuç olarak mevcut göçmen krizi kendi içinde bir fırsatı da barındırmaktadır. Zira bu bireylerin, zaman zaman, öncesine göre daha iyi işlevsellik gösterebildiği, bir tür olgunlaşma, bilgelik ya da psikolojik açıdan büyüme deneyimlediği tespit edilmiştir. </a:t>
            </a:r>
            <a:r>
              <a:rPr lang="tr-TR" sz="1200" i="1" kern="1200" dirty="0" smtClean="0">
                <a:solidFill>
                  <a:schemeClr val="tx1"/>
                </a:solidFill>
                <a:effectLst/>
                <a:latin typeface="+mn-lt"/>
                <a:ea typeface="+mn-ea"/>
                <a:cs typeface="+mn-cs"/>
              </a:rPr>
              <a:t>Diğer bir ifade ile göç, toplumlar açısından sadece baş edilmesi gereken bir zorluk değil uygun bir biçimde ele alındığında umut düzeyi yüksek, içsel gücü gelişmiş üyelerin topluma dahil olmasını sağlayacak bir fırsattır.</a:t>
            </a:r>
            <a:endParaRPr lang="tr-TR" dirty="0"/>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28</a:t>
            </a:fld>
            <a:endParaRPr lang="tr-TR"/>
          </a:p>
        </p:txBody>
      </p:sp>
    </p:spTree>
    <p:extLst>
      <p:ext uri="{BB962C8B-B14F-4D97-AF65-F5344CB8AC3E}">
        <p14:creationId xmlns:p14="http://schemas.microsoft.com/office/powerpoint/2010/main" val="13873169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29</a:t>
            </a:fld>
            <a:endParaRPr lang="tr-TR"/>
          </a:p>
        </p:txBody>
      </p:sp>
    </p:spTree>
    <p:extLst>
      <p:ext uri="{BB962C8B-B14F-4D97-AF65-F5344CB8AC3E}">
        <p14:creationId xmlns:p14="http://schemas.microsoft.com/office/powerpoint/2010/main" val="2792796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4</a:t>
            </a:fld>
            <a:endParaRPr lang="tr-TR"/>
          </a:p>
        </p:txBody>
      </p:sp>
    </p:spTree>
    <p:extLst>
      <p:ext uri="{BB962C8B-B14F-4D97-AF65-F5344CB8AC3E}">
        <p14:creationId xmlns:p14="http://schemas.microsoft.com/office/powerpoint/2010/main" val="1647467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Kriz yaşantısının, ergenlerin kendi psikolojik yılmazlık seviyeleri üzerinde de kalıcı etkisi vardır. Yetişkinlere benzer duygularla tepki veren ergenlerde travma sonrası dışa vurma eğilimi de yaygın olarak görülmektedir (</a:t>
            </a:r>
            <a:r>
              <a:rPr lang="tr-TR" dirty="0" err="1" smtClean="0"/>
              <a:t>Thompson</a:t>
            </a:r>
            <a:r>
              <a:rPr lang="tr-TR" dirty="0" smtClean="0"/>
              <a:t> ve </a:t>
            </a:r>
            <a:r>
              <a:rPr lang="tr-TR" dirty="0" err="1" smtClean="0"/>
              <a:t>Massat</a:t>
            </a:r>
            <a:r>
              <a:rPr lang="tr-TR" dirty="0" smtClean="0"/>
              <a:t>, 2005).</a:t>
            </a:r>
          </a:p>
          <a:p>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5</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668047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Okul sadece çocuklar için değil aileler için de en önemli destek noktası olabilmektedir.</a:t>
            </a:r>
            <a:r>
              <a:rPr lang="tr-TR" baseline="0" dirty="0" smtClean="0"/>
              <a:t>  Çünkü maddi ve manevi pek çok yokluk ile mücadele eden göçmenler için tek şans çoğu zaman okuldur!!!</a:t>
            </a:r>
            <a:endParaRPr lang="tr-TR" dirty="0"/>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6</a:t>
            </a:fld>
            <a:endParaRPr lang="tr-TR"/>
          </a:p>
        </p:txBody>
      </p:sp>
    </p:spTree>
    <p:extLst>
      <p:ext uri="{BB962C8B-B14F-4D97-AF65-F5344CB8AC3E}">
        <p14:creationId xmlns:p14="http://schemas.microsoft.com/office/powerpoint/2010/main" val="3227131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7</a:t>
            </a:fld>
            <a:endParaRPr lang="tr-TR"/>
          </a:p>
        </p:txBody>
      </p:sp>
    </p:spTree>
    <p:extLst>
      <p:ext uri="{BB962C8B-B14F-4D97-AF65-F5344CB8AC3E}">
        <p14:creationId xmlns:p14="http://schemas.microsoft.com/office/powerpoint/2010/main" val="4152205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8</a:t>
            </a:fld>
            <a:endParaRPr lang="tr-TR"/>
          </a:p>
        </p:txBody>
      </p:sp>
    </p:spTree>
    <p:extLst>
      <p:ext uri="{BB962C8B-B14F-4D97-AF65-F5344CB8AC3E}">
        <p14:creationId xmlns:p14="http://schemas.microsoft.com/office/powerpoint/2010/main" val="1974824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Yukarıdaki nedenlerden dolayı öğretmenler, travmatik yaşantıların normalleştirilmesi ve okulların hem ana-babalara hem de çocuklara yardım ve destek sağlayan kurumlar haline gelmesinde önemli görevler üstlenebilirler. Araştırmalar, öğretmenlerle olan ilişkinin, travmatik bir yaşantının ardından çocukların yaşamında daha da önemli hale geldiğini göstermektedir.</a:t>
            </a:r>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9</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2516924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10</a:t>
            </a:fld>
            <a:endParaRPr lang="tr-TR"/>
          </a:p>
        </p:txBody>
      </p:sp>
    </p:spTree>
    <p:extLst>
      <p:ext uri="{BB962C8B-B14F-4D97-AF65-F5344CB8AC3E}">
        <p14:creationId xmlns:p14="http://schemas.microsoft.com/office/powerpoint/2010/main" val="39028495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BB72B25-8936-4546-B047-4DF1F55C713F}" type="datetimeFigureOut">
              <a:rPr lang="tr-TR" smtClean="0"/>
              <a:t>17.12.2019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1830346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B72B25-8936-4546-B047-4DF1F55C713F}"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589398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B72B25-8936-4546-B047-4DF1F55C713F}"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1620128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B72B25-8936-4546-B047-4DF1F55C713F}"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81E88144-E3C3-4801-AE61-BBAAB64B1FD0}"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631835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B72B25-8936-4546-B047-4DF1F55C713F}"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4347752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2BB72B25-8936-4546-B047-4DF1F55C713F}" type="datetimeFigureOut">
              <a:rPr lang="tr-TR" smtClean="0"/>
              <a:t>17.12.2019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15032959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2BB72B25-8936-4546-B047-4DF1F55C713F}" type="datetimeFigureOut">
              <a:rPr lang="tr-TR" smtClean="0"/>
              <a:t>17.12.2019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2976351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B72B25-8936-4546-B047-4DF1F55C713F}" type="datetimeFigureOut">
              <a:rPr lang="tr-TR" smtClean="0"/>
              <a:t>17.12.2019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2372933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2BB72B25-8936-4546-B047-4DF1F55C713F}" type="datetimeFigureOut">
              <a:rPr lang="tr-TR" smtClean="0"/>
              <a:t>17.12.2019</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81E88144-E3C3-4801-AE61-BBAAB64B1FD0}" type="slidenum">
              <a:rPr lang="tr-TR" smtClean="0"/>
              <a:t>‹#›</a:t>
            </a:fld>
            <a:endParaRPr lang="tr-TR"/>
          </a:p>
        </p:txBody>
      </p:sp>
    </p:spTree>
    <p:extLst>
      <p:ext uri="{BB962C8B-B14F-4D97-AF65-F5344CB8AC3E}">
        <p14:creationId xmlns:p14="http://schemas.microsoft.com/office/powerpoint/2010/main" val="373789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B72B25-8936-4546-B047-4DF1F55C713F}" type="datetimeFigureOut">
              <a:rPr lang="tr-TR" smtClean="0"/>
              <a:t>17.12.2019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1914121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BB72B25-8936-4546-B047-4DF1F55C713F}" type="datetimeFigureOut">
              <a:rPr lang="tr-TR" smtClean="0"/>
              <a:t>17.12.2019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466515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BB72B25-8936-4546-B047-4DF1F55C713F}"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1969185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BB72B25-8936-4546-B047-4DF1F55C713F}" type="datetimeFigureOut">
              <a:rPr lang="tr-TR" smtClean="0"/>
              <a:t>17.12.2019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2650993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BB72B25-8936-4546-B047-4DF1F55C713F}" type="datetimeFigureOut">
              <a:rPr lang="tr-TR" smtClean="0"/>
              <a:t>17.12.2019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2979271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BB72B25-8936-4546-B047-4DF1F55C713F}" type="datetimeFigureOut">
              <a:rPr lang="tr-TR" smtClean="0"/>
              <a:t>17.12.2019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137601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B72B25-8936-4546-B047-4DF1F55C713F}"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1666961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B72B25-8936-4546-B047-4DF1F55C713F}" type="datetimeFigureOut">
              <a:rPr lang="tr-TR" smtClean="0"/>
              <a:t>17.12.2019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E88144-E3C3-4801-AE61-BBAAB64B1FD0}" type="slidenum">
              <a:rPr lang="tr-TR" smtClean="0"/>
              <a:t>‹#›</a:t>
            </a:fld>
            <a:endParaRPr lang="tr-TR"/>
          </a:p>
        </p:txBody>
      </p:sp>
    </p:spTree>
    <p:extLst>
      <p:ext uri="{BB962C8B-B14F-4D97-AF65-F5344CB8AC3E}">
        <p14:creationId xmlns:p14="http://schemas.microsoft.com/office/powerpoint/2010/main" val="3082726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BB72B25-8936-4546-B047-4DF1F55C713F}" type="datetimeFigureOut">
              <a:rPr lang="tr-TR" smtClean="0"/>
              <a:t>17.12.2019</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81E88144-E3C3-4801-AE61-BBAAB64B1FD0}" type="slidenum">
              <a:rPr lang="tr-TR" smtClean="0"/>
              <a:t>‹#›</a:t>
            </a:fld>
            <a:endParaRPr lang="tr-TR"/>
          </a:p>
        </p:txBody>
      </p:sp>
    </p:spTree>
    <p:extLst>
      <p:ext uri="{BB962C8B-B14F-4D97-AF65-F5344CB8AC3E}">
        <p14:creationId xmlns:p14="http://schemas.microsoft.com/office/powerpoint/2010/main" val="23945997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image" Target="../media/image8.gif"/><Relationship Id="rId4" Type="http://schemas.openxmlformats.org/officeDocument/2006/relationships/image" Target="../media/image7.gi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gif"/></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2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9.gif"/></Relationships>
</file>

<file path=ppt/slides/_rels/slide26.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Göç ve </a:t>
            </a:r>
            <a:r>
              <a:rPr lang="tr-TR" dirty="0" err="1" smtClean="0"/>
              <a:t>Psikososyal</a:t>
            </a:r>
            <a:r>
              <a:rPr lang="tr-TR" smtClean="0"/>
              <a:t> II</a:t>
            </a:r>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02300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kern="0" dirty="0" smtClean="0">
                <a:solidFill>
                  <a:srgbClr val="000000"/>
                </a:solidFill>
                <a:latin typeface="Arial"/>
                <a:cs typeface="Times New Roman"/>
              </a:rPr>
              <a:t/>
            </a:r>
            <a:br>
              <a:rPr lang="tr-TR" b="1" kern="0" dirty="0" smtClean="0">
                <a:solidFill>
                  <a:srgbClr val="000000"/>
                </a:solidFill>
                <a:latin typeface="Arial"/>
                <a:cs typeface="Times New Roman"/>
              </a:rPr>
            </a:br>
            <a:r>
              <a:rPr lang="tr-TR" b="1" kern="0" dirty="0">
                <a:solidFill>
                  <a:srgbClr val="000000"/>
                </a:solidFill>
                <a:latin typeface="Arial"/>
                <a:cs typeface="Times New Roman"/>
              </a:rPr>
              <a:t/>
            </a:r>
            <a:br>
              <a:rPr lang="tr-TR" b="1" kern="0" dirty="0">
                <a:solidFill>
                  <a:srgbClr val="000000"/>
                </a:solidFill>
                <a:latin typeface="Arial"/>
                <a:cs typeface="Times New Roman"/>
              </a:rPr>
            </a:br>
            <a:r>
              <a:rPr lang="tr-TR" b="1" kern="0" dirty="0" smtClean="0">
                <a:solidFill>
                  <a:srgbClr val="000000"/>
                </a:solidFill>
                <a:latin typeface="Arial"/>
                <a:cs typeface="Times New Roman"/>
              </a:rPr>
              <a:t>Öğretmenlerin </a:t>
            </a:r>
            <a:r>
              <a:rPr lang="tr-TR" b="1" kern="0" dirty="0">
                <a:solidFill>
                  <a:srgbClr val="000000"/>
                </a:solidFill>
                <a:latin typeface="Arial"/>
                <a:cs typeface="Times New Roman"/>
              </a:rPr>
              <a:t>Katkısı</a:t>
            </a:r>
            <a:r>
              <a:rPr lang="tr-TR" b="1" kern="0" dirty="0">
                <a:latin typeface="Arial"/>
                <a:cs typeface="Times New Roman"/>
              </a:rPr>
              <a:t/>
            </a:r>
            <a:br>
              <a:rPr lang="tr-TR" b="1" kern="0" dirty="0">
                <a:latin typeface="Arial"/>
                <a:cs typeface="Times New Roman"/>
              </a:rPr>
            </a:br>
            <a:endParaRPr lang="tr-TR" dirty="0"/>
          </a:p>
        </p:txBody>
      </p:sp>
      <p:sp>
        <p:nvSpPr>
          <p:cNvPr id="3" name="İçerik Yer Tutucusu 2"/>
          <p:cNvSpPr>
            <a:spLocks noGrp="1"/>
          </p:cNvSpPr>
          <p:nvPr>
            <p:ph idx="1"/>
          </p:nvPr>
        </p:nvSpPr>
        <p:spPr/>
        <p:txBody>
          <a:bodyPr>
            <a:normAutofit fontScale="55000" lnSpcReduction="20000"/>
          </a:bodyPr>
          <a:lstStyle/>
          <a:p>
            <a:pPr algn="just">
              <a:lnSpc>
                <a:spcPct val="150000"/>
              </a:lnSpc>
            </a:pPr>
            <a:r>
              <a:rPr lang="en-AU" dirty="0" err="1">
                <a:solidFill>
                  <a:srgbClr val="000000"/>
                </a:solidFill>
                <a:latin typeface="Arial"/>
                <a:cs typeface="Times New Roman"/>
              </a:rPr>
              <a:t>Öğrencilerinize</a:t>
            </a:r>
            <a:r>
              <a:rPr lang="en-AU" dirty="0">
                <a:solidFill>
                  <a:srgbClr val="000000"/>
                </a:solidFill>
                <a:latin typeface="Arial"/>
                <a:cs typeface="Times New Roman"/>
              </a:rPr>
              <a:t> </a:t>
            </a:r>
            <a:r>
              <a:rPr lang="en-AU" dirty="0" err="1">
                <a:solidFill>
                  <a:srgbClr val="000000"/>
                </a:solidFill>
                <a:latin typeface="Arial"/>
                <a:cs typeface="Times New Roman"/>
              </a:rPr>
              <a:t>aşağıda</a:t>
            </a:r>
            <a:r>
              <a:rPr lang="en-AU" dirty="0">
                <a:solidFill>
                  <a:srgbClr val="000000"/>
                </a:solidFill>
                <a:latin typeface="Arial"/>
                <a:cs typeface="Times New Roman"/>
              </a:rPr>
              <a:t> </a:t>
            </a:r>
            <a:r>
              <a:rPr lang="en-AU" dirty="0" err="1">
                <a:solidFill>
                  <a:srgbClr val="000000"/>
                </a:solidFill>
                <a:latin typeface="Arial"/>
                <a:cs typeface="Times New Roman"/>
              </a:rPr>
              <a:t>belirtilen</a:t>
            </a:r>
            <a:r>
              <a:rPr lang="en-AU" dirty="0">
                <a:solidFill>
                  <a:srgbClr val="000000"/>
                </a:solidFill>
                <a:latin typeface="Arial"/>
                <a:cs typeface="Times New Roman"/>
              </a:rPr>
              <a:t> </a:t>
            </a:r>
            <a:r>
              <a:rPr lang="en-AU" dirty="0" err="1">
                <a:solidFill>
                  <a:srgbClr val="000000"/>
                </a:solidFill>
                <a:latin typeface="Arial"/>
                <a:cs typeface="Times New Roman"/>
              </a:rPr>
              <a:t>şekillerde</a:t>
            </a:r>
            <a:r>
              <a:rPr lang="en-AU" dirty="0">
                <a:solidFill>
                  <a:srgbClr val="000000"/>
                </a:solidFill>
                <a:latin typeface="Arial"/>
                <a:cs typeface="Times New Roman"/>
              </a:rPr>
              <a:t> </a:t>
            </a:r>
            <a:r>
              <a:rPr lang="en-AU" dirty="0" err="1">
                <a:solidFill>
                  <a:srgbClr val="000000"/>
                </a:solidFill>
                <a:latin typeface="Arial"/>
                <a:cs typeface="Times New Roman"/>
              </a:rPr>
              <a:t>yardımcı</a:t>
            </a:r>
            <a:r>
              <a:rPr lang="en-AU" dirty="0">
                <a:solidFill>
                  <a:srgbClr val="000000"/>
                </a:solidFill>
                <a:latin typeface="Arial"/>
                <a:cs typeface="Times New Roman"/>
              </a:rPr>
              <a:t> </a:t>
            </a:r>
            <a:r>
              <a:rPr lang="en-AU" dirty="0" err="1">
                <a:solidFill>
                  <a:srgbClr val="000000"/>
                </a:solidFill>
                <a:latin typeface="Arial"/>
                <a:cs typeface="Times New Roman"/>
              </a:rPr>
              <a:t>olabilirsiniz</a:t>
            </a:r>
            <a:r>
              <a:rPr lang="en-AU" dirty="0">
                <a:solidFill>
                  <a:srgbClr val="000000"/>
                </a:solidFill>
                <a:latin typeface="Arial"/>
                <a:cs typeface="Times New Roman"/>
              </a:rPr>
              <a:t>:</a:t>
            </a:r>
            <a:r>
              <a:rPr lang="en-AU" b="1" dirty="0">
                <a:solidFill>
                  <a:srgbClr val="000000"/>
                </a:solidFill>
                <a:latin typeface="Arial"/>
                <a:ea typeface="Times New Roman"/>
                <a:cs typeface="Times New Roman"/>
              </a:rPr>
              <a:t>             </a:t>
            </a:r>
            <a:endParaRPr lang="tr-TR" dirty="0">
              <a:latin typeface="Times New Roman"/>
              <a:ea typeface="Times New Roman"/>
            </a:endParaRPr>
          </a:p>
          <a:p>
            <a:pPr marL="342900" indent="-342900" algn="just">
              <a:lnSpc>
                <a:spcPct val="150000"/>
              </a:lnSpc>
              <a:buFont typeface="+mj-lt"/>
              <a:buAutoNum type="arabicPeriod"/>
            </a:pPr>
            <a:r>
              <a:rPr lang="tr-TR" dirty="0">
                <a:solidFill>
                  <a:schemeClr val="accent2">
                    <a:lumMod val="75000"/>
                  </a:schemeClr>
                </a:solidFill>
                <a:latin typeface="Arial"/>
                <a:ea typeface="Times New Roman"/>
                <a:cs typeface="Times New Roman"/>
              </a:rPr>
              <a:t>Çocukların afetlerin nasıl ve neden olduklarını anlamalarına yardım ederek.</a:t>
            </a:r>
          </a:p>
          <a:p>
            <a:pPr marL="342900" indent="-342900" algn="just">
              <a:lnSpc>
                <a:spcPct val="150000"/>
              </a:lnSpc>
              <a:buFont typeface="+mj-lt"/>
              <a:buAutoNum type="arabicPeriod"/>
              <a:tabLst>
                <a:tab pos="228600" algn="l"/>
              </a:tabLst>
            </a:pPr>
            <a:r>
              <a:rPr lang="tr-TR" dirty="0">
                <a:solidFill>
                  <a:schemeClr val="accent2">
                    <a:lumMod val="75000"/>
                  </a:schemeClr>
                </a:solidFill>
                <a:latin typeface="Arial"/>
                <a:ea typeface="Times New Roman"/>
                <a:cs typeface="Times New Roman"/>
              </a:rPr>
              <a:t>Travmatik olaylar sonrasında insanların verdiği normal tepkiler hakkında onları bilgilendirerek.</a:t>
            </a:r>
          </a:p>
          <a:p>
            <a:pPr marL="342900" indent="-342900" algn="just">
              <a:lnSpc>
                <a:spcPct val="150000"/>
              </a:lnSpc>
              <a:buFont typeface="+mj-lt"/>
              <a:buAutoNum type="arabicPeriod"/>
              <a:tabLst>
                <a:tab pos="228600" algn="l"/>
              </a:tabLst>
            </a:pPr>
            <a:r>
              <a:rPr lang="tr-TR" dirty="0">
                <a:solidFill>
                  <a:schemeClr val="accent2">
                    <a:lumMod val="75000"/>
                  </a:schemeClr>
                </a:solidFill>
                <a:latin typeface="Arial"/>
                <a:ea typeface="Times New Roman"/>
                <a:cs typeface="Times New Roman"/>
              </a:rPr>
              <a:t>Çocuklarla birlikte onların duygusal olarak iyileşmelerine yardımcı olacak sınıf etkinlikleri düzenleyerek.</a:t>
            </a:r>
          </a:p>
          <a:p>
            <a:pPr marL="342900" indent="-342900" algn="just">
              <a:lnSpc>
                <a:spcPct val="150000"/>
              </a:lnSpc>
              <a:buFont typeface="+mj-lt"/>
              <a:buAutoNum type="arabicPeriod"/>
              <a:tabLst>
                <a:tab pos="228600" algn="l"/>
              </a:tabLst>
            </a:pPr>
            <a:r>
              <a:rPr lang="tr-TR" dirty="0">
                <a:solidFill>
                  <a:schemeClr val="accent2">
                    <a:lumMod val="75000"/>
                  </a:schemeClr>
                </a:solidFill>
                <a:latin typeface="Arial"/>
                <a:ea typeface="Times New Roman"/>
                <a:cs typeface="Times New Roman"/>
              </a:rPr>
              <a:t>Öğretim etkinliklerini çocukların ihtiyaçlarına göre uyarlayarak ve ihtiyacı olan çocuklara daha fazla eğitim desteği vererek.</a:t>
            </a:r>
          </a:p>
          <a:p>
            <a:pPr marL="342900" indent="-342900" algn="just">
              <a:lnSpc>
                <a:spcPct val="150000"/>
              </a:lnSpc>
              <a:buFont typeface="+mj-lt"/>
              <a:buAutoNum type="arabicPeriod"/>
              <a:tabLst>
                <a:tab pos="228600" algn="l"/>
              </a:tabLst>
            </a:pPr>
            <a:r>
              <a:rPr lang="tr-TR" dirty="0">
                <a:solidFill>
                  <a:schemeClr val="accent2">
                    <a:lumMod val="75000"/>
                  </a:schemeClr>
                </a:solidFill>
                <a:latin typeface="Arial"/>
                <a:ea typeface="Times New Roman"/>
                <a:cs typeface="Times New Roman"/>
              </a:rPr>
              <a:t>Çocuklar üzerinde özel iletişim teknikleri kullanarak.</a:t>
            </a:r>
          </a:p>
          <a:p>
            <a:pPr marL="342900" indent="-342900" algn="just">
              <a:lnSpc>
                <a:spcPct val="150000"/>
              </a:lnSpc>
              <a:buFont typeface="+mj-lt"/>
              <a:buAutoNum type="arabicPeriod"/>
              <a:tabLst>
                <a:tab pos="228600" algn="l"/>
              </a:tabLst>
            </a:pPr>
            <a:r>
              <a:rPr lang="tr-TR" dirty="0">
                <a:solidFill>
                  <a:schemeClr val="accent2">
                    <a:lumMod val="75000"/>
                  </a:schemeClr>
                </a:solidFill>
                <a:latin typeface="Arial"/>
                <a:ea typeface="Times New Roman"/>
                <a:cs typeface="Times New Roman"/>
              </a:rPr>
              <a:t>Sınıfta sıcak ve destekleyici bir sosyal ortam yaratarak.</a:t>
            </a:r>
          </a:p>
          <a:p>
            <a:pPr marL="342900" indent="-342900" algn="just">
              <a:lnSpc>
                <a:spcPct val="150000"/>
              </a:lnSpc>
              <a:buFont typeface="+mj-lt"/>
              <a:buAutoNum type="arabicPeriod"/>
              <a:tabLst>
                <a:tab pos="228600" algn="l"/>
              </a:tabLst>
            </a:pPr>
            <a:r>
              <a:rPr lang="tr-TR" dirty="0">
                <a:solidFill>
                  <a:schemeClr val="accent2">
                    <a:lumMod val="75000"/>
                  </a:schemeClr>
                </a:solidFill>
                <a:latin typeface="Arial"/>
                <a:ea typeface="Times New Roman"/>
                <a:cs typeface="Times New Roman"/>
              </a:rPr>
              <a:t>Çocukların kayıplarla, acı veren anılarla ve duygularla başa çıkmalarına yardımcı olacak etkinlikler düzenleyerek.</a:t>
            </a:r>
          </a:p>
          <a:p>
            <a:pPr marL="342900" indent="-342900" algn="just">
              <a:lnSpc>
                <a:spcPct val="150000"/>
              </a:lnSpc>
              <a:buFont typeface="+mj-lt"/>
              <a:buAutoNum type="arabicPeriod"/>
              <a:tabLst>
                <a:tab pos="228600" algn="l"/>
              </a:tabLst>
            </a:pPr>
            <a:r>
              <a:rPr lang="tr-TR" dirty="0">
                <a:solidFill>
                  <a:schemeClr val="accent2">
                    <a:lumMod val="75000"/>
                  </a:schemeClr>
                </a:solidFill>
                <a:latin typeface="Arial"/>
                <a:ea typeface="Times New Roman"/>
                <a:cs typeface="Times New Roman"/>
              </a:rPr>
              <a:t>Çocukların iyileşme sürecini kolaylaştırmak için okul ve aile arasındaki işbirliğini güçlendirerek.</a:t>
            </a:r>
          </a:p>
          <a:p>
            <a:endParaRPr lang="tr-TR" dirty="0"/>
          </a:p>
        </p:txBody>
      </p:sp>
    </p:spTree>
    <p:extLst>
      <p:ext uri="{BB962C8B-B14F-4D97-AF65-F5344CB8AC3E}">
        <p14:creationId xmlns:p14="http://schemas.microsoft.com/office/powerpoint/2010/main" val="2447243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800225" y="228601"/>
            <a:ext cx="8591550" cy="824136"/>
          </a:xfrm>
        </p:spPr>
        <p:txBody>
          <a:bodyPr/>
          <a:lstStyle/>
          <a:p>
            <a:r>
              <a:rPr lang="tr-TR" dirty="0" err="1" smtClean="0"/>
              <a:t>Psiko</a:t>
            </a:r>
            <a:r>
              <a:rPr lang="tr-TR" dirty="0" smtClean="0"/>
              <a:t>-sosyal destek</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Ö</a:t>
            </a:r>
            <a:r>
              <a:rPr lang="de-DE" dirty="0" err="1" smtClean="0"/>
              <a:t>ğretmenlerin</a:t>
            </a:r>
            <a:r>
              <a:rPr lang="de-DE" dirty="0" smtClean="0"/>
              <a:t> </a:t>
            </a:r>
            <a:r>
              <a:rPr lang="de-DE" dirty="0" err="1"/>
              <a:t>bir</a:t>
            </a:r>
            <a:r>
              <a:rPr lang="de-DE" dirty="0"/>
              <a:t> “</a:t>
            </a:r>
            <a:r>
              <a:rPr lang="de-DE" dirty="0" err="1"/>
              <a:t>psikoterapist</a:t>
            </a:r>
            <a:r>
              <a:rPr lang="de-DE" dirty="0"/>
              <a:t>” </a:t>
            </a:r>
            <a:r>
              <a:rPr lang="de-DE" dirty="0" err="1"/>
              <a:t>veya</a:t>
            </a:r>
            <a:r>
              <a:rPr lang="de-DE" dirty="0"/>
              <a:t> “</a:t>
            </a:r>
            <a:r>
              <a:rPr lang="de-DE" dirty="0" err="1"/>
              <a:t>psikolojik</a:t>
            </a:r>
            <a:r>
              <a:rPr lang="de-DE" dirty="0"/>
              <a:t> </a:t>
            </a:r>
            <a:r>
              <a:rPr lang="de-DE" dirty="0" err="1"/>
              <a:t>danışman</a:t>
            </a:r>
            <a:r>
              <a:rPr lang="de-DE" dirty="0"/>
              <a:t>” </a:t>
            </a:r>
            <a:r>
              <a:rPr lang="de-DE" dirty="0" err="1"/>
              <a:t>görevini</a:t>
            </a:r>
            <a:r>
              <a:rPr lang="de-DE" dirty="0"/>
              <a:t> </a:t>
            </a:r>
            <a:r>
              <a:rPr lang="de-DE" dirty="0" err="1"/>
              <a:t>üstlenmeleri</a:t>
            </a:r>
            <a:r>
              <a:rPr lang="de-DE" dirty="0"/>
              <a:t> </a:t>
            </a:r>
            <a:r>
              <a:rPr lang="tr-TR" b="1" u="sng" dirty="0" smtClean="0"/>
              <a:t>gerekmemektedir</a:t>
            </a:r>
            <a:r>
              <a:rPr lang="tr-TR" dirty="0" smtClean="0"/>
              <a:t>.</a:t>
            </a:r>
            <a:r>
              <a:rPr lang="de-DE" dirty="0" smtClean="0"/>
              <a:t> </a:t>
            </a:r>
            <a:r>
              <a:rPr lang="de-DE" dirty="0" err="1"/>
              <a:t>Çünkü</a:t>
            </a:r>
            <a:r>
              <a:rPr lang="de-DE" dirty="0"/>
              <a:t> </a:t>
            </a:r>
            <a:r>
              <a:rPr lang="de-DE" dirty="0" err="1"/>
              <a:t>öğretmenler</a:t>
            </a:r>
            <a:r>
              <a:rPr lang="de-DE" dirty="0"/>
              <a:t> </a:t>
            </a:r>
            <a:r>
              <a:rPr lang="de-DE" dirty="0" err="1"/>
              <a:t>psikolojik</a:t>
            </a:r>
            <a:r>
              <a:rPr lang="de-DE" dirty="0"/>
              <a:t> </a:t>
            </a:r>
            <a:r>
              <a:rPr lang="de-DE" dirty="0" err="1"/>
              <a:t>danışma</a:t>
            </a:r>
            <a:r>
              <a:rPr lang="de-DE" dirty="0"/>
              <a:t> </a:t>
            </a:r>
            <a:r>
              <a:rPr lang="de-DE" dirty="0" err="1"/>
              <a:t>veya</a:t>
            </a:r>
            <a:r>
              <a:rPr lang="de-DE" dirty="0"/>
              <a:t> </a:t>
            </a:r>
            <a:r>
              <a:rPr lang="de-DE" dirty="0" err="1"/>
              <a:t>psikoterapi</a:t>
            </a:r>
            <a:r>
              <a:rPr lang="de-DE" dirty="0"/>
              <a:t> </a:t>
            </a:r>
            <a:r>
              <a:rPr lang="de-DE" dirty="0" err="1"/>
              <a:t>yapmak</a:t>
            </a:r>
            <a:r>
              <a:rPr lang="de-DE" dirty="0"/>
              <a:t> </a:t>
            </a:r>
            <a:r>
              <a:rPr lang="de-DE" dirty="0" err="1"/>
              <a:t>için</a:t>
            </a:r>
            <a:r>
              <a:rPr lang="de-DE" dirty="0"/>
              <a:t> </a:t>
            </a:r>
            <a:r>
              <a:rPr lang="de-DE" u="sng" dirty="0" err="1"/>
              <a:t>eğitilmemişlerdir</a:t>
            </a:r>
            <a:r>
              <a:rPr lang="de-DE" dirty="0"/>
              <a:t>. </a:t>
            </a:r>
            <a:endParaRPr lang="tr-TR" dirty="0" smtClean="0"/>
          </a:p>
          <a:p>
            <a:pPr marL="0" indent="0">
              <a:buNone/>
            </a:pPr>
            <a:endParaRPr lang="tr-TR" dirty="0" smtClean="0"/>
          </a:p>
          <a:p>
            <a:r>
              <a:rPr lang="tr-TR" dirty="0" smtClean="0"/>
              <a:t>T</a:t>
            </a:r>
            <a:r>
              <a:rPr lang="de-DE" dirty="0" err="1" smtClean="0"/>
              <a:t>ravmatik</a:t>
            </a:r>
            <a:r>
              <a:rPr lang="de-DE" dirty="0" smtClean="0"/>
              <a:t> </a:t>
            </a:r>
            <a:r>
              <a:rPr lang="de-DE" dirty="0" err="1"/>
              <a:t>olaya</a:t>
            </a:r>
            <a:r>
              <a:rPr lang="de-DE" dirty="0"/>
              <a:t> </a:t>
            </a:r>
            <a:r>
              <a:rPr lang="de-DE" dirty="0" err="1"/>
              <a:t>ilişkin</a:t>
            </a:r>
            <a:r>
              <a:rPr lang="de-DE" dirty="0"/>
              <a:t> </a:t>
            </a:r>
            <a:r>
              <a:rPr lang="de-DE" dirty="0" err="1"/>
              <a:t>yaşantıları</a:t>
            </a:r>
            <a:r>
              <a:rPr lang="de-DE" dirty="0"/>
              <a:t> </a:t>
            </a:r>
            <a:r>
              <a:rPr lang="de-DE" dirty="0" err="1"/>
              <a:t>hakkında</a:t>
            </a:r>
            <a:r>
              <a:rPr lang="de-DE" dirty="0"/>
              <a:t> </a:t>
            </a:r>
            <a:r>
              <a:rPr lang="de-DE" dirty="0" err="1"/>
              <a:t>kendilerini</a:t>
            </a:r>
            <a:r>
              <a:rPr lang="de-DE" dirty="0"/>
              <a:t> </a:t>
            </a:r>
            <a:r>
              <a:rPr lang="de-DE" dirty="0" err="1"/>
              <a:t>ifade</a:t>
            </a:r>
            <a:r>
              <a:rPr lang="de-DE" dirty="0"/>
              <a:t> </a:t>
            </a:r>
            <a:r>
              <a:rPr lang="de-DE" dirty="0" err="1"/>
              <a:t>edebilmeleri</a:t>
            </a:r>
            <a:r>
              <a:rPr lang="de-DE" dirty="0"/>
              <a:t> </a:t>
            </a:r>
            <a:r>
              <a:rPr lang="tr-TR" dirty="0" smtClean="0"/>
              <a:t>ve okul ortamının onlara yardımcı öğelere sahip olması amaçlanmalıdır. Bunun </a:t>
            </a:r>
            <a:r>
              <a:rPr lang="de-DE" dirty="0" err="1" smtClean="0"/>
              <a:t>için</a:t>
            </a:r>
            <a:r>
              <a:rPr lang="de-DE" dirty="0" smtClean="0"/>
              <a:t> </a:t>
            </a:r>
            <a:r>
              <a:rPr lang="de-DE" dirty="0" err="1" smtClean="0"/>
              <a:t>psikolojik</a:t>
            </a:r>
            <a:r>
              <a:rPr lang="de-DE" dirty="0" smtClean="0"/>
              <a:t> </a:t>
            </a:r>
            <a:r>
              <a:rPr lang="de-DE" dirty="0" err="1"/>
              <a:t>danışmanlara</a:t>
            </a:r>
            <a:r>
              <a:rPr lang="de-DE" dirty="0"/>
              <a:t> (</a:t>
            </a:r>
            <a:r>
              <a:rPr lang="tr-TR" dirty="0"/>
              <a:t>rehber öğretmenlere)</a:t>
            </a:r>
            <a:r>
              <a:rPr lang="de-DE" dirty="0"/>
              <a:t> </a:t>
            </a:r>
            <a:r>
              <a:rPr lang="de-DE" dirty="0" err="1"/>
              <a:t>ve</a:t>
            </a:r>
            <a:r>
              <a:rPr lang="de-DE" dirty="0"/>
              <a:t> </a:t>
            </a:r>
            <a:r>
              <a:rPr lang="de-DE" dirty="0" err="1"/>
              <a:t>öğretmenlere</a:t>
            </a:r>
            <a:r>
              <a:rPr lang="de-DE" dirty="0"/>
              <a:t>, </a:t>
            </a:r>
            <a:r>
              <a:rPr lang="de-DE" dirty="0" err="1"/>
              <a:t>bu</a:t>
            </a:r>
            <a:r>
              <a:rPr lang="de-DE" dirty="0"/>
              <a:t> </a:t>
            </a:r>
            <a:r>
              <a:rPr lang="de-DE" dirty="0" err="1"/>
              <a:t>gruplarla</a:t>
            </a:r>
            <a:r>
              <a:rPr lang="de-DE" dirty="0"/>
              <a:t> </a:t>
            </a:r>
            <a:r>
              <a:rPr lang="de-DE" dirty="0" err="1"/>
              <a:t>iletişim</a:t>
            </a:r>
            <a:r>
              <a:rPr lang="de-DE" dirty="0"/>
              <a:t> </a:t>
            </a:r>
            <a:r>
              <a:rPr lang="de-DE" dirty="0" err="1"/>
              <a:t>kurarken</a:t>
            </a:r>
            <a:r>
              <a:rPr lang="de-DE" dirty="0"/>
              <a:t>, </a:t>
            </a:r>
            <a:r>
              <a:rPr lang="de-DE" dirty="0" err="1"/>
              <a:t>yardımcı</a:t>
            </a:r>
            <a:r>
              <a:rPr lang="de-DE" dirty="0"/>
              <a:t> </a:t>
            </a:r>
            <a:r>
              <a:rPr lang="tr-TR" dirty="0" smtClean="0"/>
              <a:t>olacak beceriler kazandırılmalıdır. </a:t>
            </a:r>
          </a:p>
          <a:p>
            <a:endParaRPr lang="tr-TR" dirty="0" smtClean="0"/>
          </a:p>
          <a:p>
            <a:r>
              <a:rPr lang="de-DE" dirty="0" err="1" smtClean="0"/>
              <a:t>Özetle</a:t>
            </a:r>
            <a:r>
              <a:rPr lang="de-DE" dirty="0" smtClean="0"/>
              <a:t> </a:t>
            </a:r>
            <a:r>
              <a:rPr lang="de-DE" dirty="0" err="1"/>
              <a:t>temel</a:t>
            </a:r>
            <a:r>
              <a:rPr lang="de-DE" dirty="0"/>
              <a:t> </a:t>
            </a:r>
            <a:r>
              <a:rPr lang="de-DE" dirty="0" err="1"/>
              <a:t>amaç</a:t>
            </a:r>
            <a:r>
              <a:rPr lang="de-DE" dirty="0"/>
              <a:t>, </a:t>
            </a:r>
            <a:r>
              <a:rPr lang="de-DE" dirty="0" err="1"/>
              <a:t>çocukların</a:t>
            </a:r>
            <a:r>
              <a:rPr lang="de-DE" dirty="0"/>
              <a:t> </a:t>
            </a:r>
            <a:r>
              <a:rPr lang="de-DE" dirty="0" err="1"/>
              <a:t>verdikleri</a:t>
            </a:r>
            <a:r>
              <a:rPr lang="de-DE" dirty="0"/>
              <a:t> </a:t>
            </a:r>
            <a:r>
              <a:rPr lang="de-DE" dirty="0" err="1"/>
              <a:t>tepkileri</a:t>
            </a:r>
            <a:r>
              <a:rPr lang="de-DE" dirty="0"/>
              <a:t> </a:t>
            </a:r>
            <a:r>
              <a:rPr lang="de-DE" dirty="0" err="1"/>
              <a:t>anlayarak</a:t>
            </a:r>
            <a:r>
              <a:rPr lang="de-DE" dirty="0"/>
              <a:t> </a:t>
            </a:r>
            <a:r>
              <a:rPr lang="de-DE" dirty="0" err="1"/>
              <a:t>çocuklara</a:t>
            </a:r>
            <a:r>
              <a:rPr lang="de-DE" dirty="0"/>
              <a:t> </a:t>
            </a:r>
            <a:r>
              <a:rPr lang="de-DE" dirty="0" err="1"/>
              <a:t>ve</a:t>
            </a:r>
            <a:r>
              <a:rPr lang="de-DE" dirty="0"/>
              <a:t> ana-</a:t>
            </a:r>
            <a:r>
              <a:rPr lang="de-DE" dirty="0" err="1"/>
              <a:t>babalarına</a:t>
            </a:r>
            <a:r>
              <a:rPr lang="de-DE" dirty="0"/>
              <a:t> </a:t>
            </a:r>
            <a:r>
              <a:rPr lang="de-DE" dirty="0" err="1"/>
              <a:t>yardımcı</a:t>
            </a:r>
            <a:r>
              <a:rPr lang="de-DE" dirty="0"/>
              <a:t> </a:t>
            </a:r>
            <a:r>
              <a:rPr lang="de-DE" dirty="0" err="1"/>
              <a:t>olma</a:t>
            </a:r>
            <a:r>
              <a:rPr lang="de-DE" dirty="0"/>
              <a:t> </a:t>
            </a:r>
            <a:r>
              <a:rPr lang="de-DE" dirty="0" err="1"/>
              <a:t>yolları</a:t>
            </a:r>
            <a:r>
              <a:rPr lang="de-DE" dirty="0"/>
              <a:t> </a:t>
            </a:r>
            <a:r>
              <a:rPr lang="de-DE" dirty="0" err="1"/>
              <a:t>hakkında</a:t>
            </a:r>
            <a:r>
              <a:rPr lang="de-DE" dirty="0"/>
              <a:t> </a:t>
            </a:r>
            <a:r>
              <a:rPr lang="de-DE" dirty="0" err="1"/>
              <a:t>yol</a:t>
            </a:r>
            <a:r>
              <a:rPr lang="de-DE" dirty="0"/>
              <a:t> </a:t>
            </a:r>
            <a:r>
              <a:rPr lang="de-DE" dirty="0" err="1"/>
              <a:t>göstermektir</a:t>
            </a:r>
            <a:r>
              <a:rPr lang="de-DE" dirty="0"/>
              <a:t>. </a:t>
            </a:r>
            <a:endParaRPr lang="tr-TR" dirty="0"/>
          </a:p>
          <a:p>
            <a:endParaRPr lang="tr-TR" dirty="0"/>
          </a:p>
        </p:txBody>
      </p:sp>
    </p:spTree>
    <p:extLst>
      <p:ext uri="{BB962C8B-B14F-4D97-AF65-F5344CB8AC3E}">
        <p14:creationId xmlns:p14="http://schemas.microsoft.com/office/powerpoint/2010/main" val="31981250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1800225" y="1340768"/>
            <a:ext cx="8591550" cy="2880320"/>
          </a:xfrm>
          <a:scene3d>
            <a:camera prst="perspectiveRelaxedModerately"/>
            <a:lightRig rig="threePt" dir="t"/>
          </a:scene3d>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4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OKULLARDA NELER YAPABİLİRİZ?</a:t>
            </a:r>
            <a:endParaRPr lang="tr-TR" sz="4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2629390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normAutofit/>
          </a:bodyPr>
          <a:lstStyle/>
          <a:p>
            <a:pPr algn="ctr"/>
            <a:r>
              <a:rPr lang="tr-TR" sz="2400" b="1" dirty="0"/>
              <a:t>!!!yeni </a:t>
            </a:r>
            <a:r>
              <a:rPr lang="tr-TR" sz="2400" b="1" dirty="0"/>
              <a:t>göçmenlerin ilk etapta kendi dillerinde ve kültürlerine uygun şekilde desteklenmesi </a:t>
            </a:r>
            <a:r>
              <a:rPr lang="tr-TR" sz="2400" b="1" dirty="0"/>
              <a:t>gerekmektedir!!! </a:t>
            </a:r>
            <a:endParaRPr lang="tr-TR" sz="2400" b="1" dirty="0"/>
          </a:p>
        </p:txBody>
      </p:sp>
      <p:sp>
        <p:nvSpPr>
          <p:cNvPr id="5" name="İçerik Yer Tutucusu 4"/>
          <p:cNvSpPr>
            <a:spLocks noGrp="1"/>
          </p:cNvSpPr>
          <p:nvPr>
            <p:ph idx="1"/>
          </p:nvPr>
        </p:nvSpPr>
        <p:spPr>
          <a:xfrm>
            <a:off x="2207568" y="1628800"/>
            <a:ext cx="7920880" cy="4176464"/>
          </a:xfrm>
        </p:spPr>
        <p:txBody>
          <a:bodyPr>
            <a:normAutofit lnSpcReduction="10000"/>
          </a:bodyPr>
          <a:lstStyle/>
          <a:p>
            <a:pPr marL="0" indent="0">
              <a:buNone/>
            </a:pPr>
            <a:r>
              <a:rPr lang="tr-TR" dirty="0" smtClean="0">
                <a:solidFill>
                  <a:schemeClr val="tx1">
                    <a:lumMod val="95000"/>
                    <a:lumOff val="5000"/>
                  </a:schemeClr>
                </a:solidFill>
              </a:rPr>
              <a:t>Bu </a:t>
            </a:r>
            <a:r>
              <a:rPr lang="tr-TR" dirty="0">
                <a:solidFill>
                  <a:schemeClr val="tx1">
                    <a:lumMod val="95000"/>
                    <a:lumOff val="5000"/>
                  </a:schemeClr>
                </a:solidFill>
              </a:rPr>
              <a:t>nedenle öncelikle bu </a:t>
            </a:r>
            <a:r>
              <a:rPr lang="tr-TR" dirty="0" smtClean="0">
                <a:solidFill>
                  <a:schemeClr val="tx1">
                    <a:lumMod val="95000"/>
                    <a:lumOff val="5000"/>
                  </a:schemeClr>
                </a:solidFill>
              </a:rPr>
              <a:t>çocukların; </a:t>
            </a:r>
          </a:p>
          <a:p>
            <a:pPr marL="0" indent="0">
              <a:buNone/>
            </a:pPr>
            <a:endParaRPr lang="tr-TR" dirty="0" smtClean="0">
              <a:solidFill>
                <a:schemeClr val="tx1">
                  <a:lumMod val="95000"/>
                  <a:lumOff val="5000"/>
                </a:schemeClr>
              </a:solidFill>
            </a:endParaRPr>
          </a:p>
          <a:p>
            <a:pPr marL="1150937" indent="-342900">
              <a:buBlip>
                <a:blip r:embed="rId3"/>
              </a:buBlip>
            </a:pPr>
            <a:r>
              <a:rPr lang="tr-TR" dirty="0" smtClean="0">
                <a:solidFill>
                  <a:schemeClr val="tx1">
                    <a:lumMod val="95000"/>
                    <a:lumOff val="5000"/>
                  </a:schemeClr>
                </a:solidFill>
              </a:rPr>
              <a:t>göç </a:t>
            </a:r>
            <a:r>
              <a:rPr lang="tr-TR" dirty="0">
                <a:solidFill>
                  <a:schemeClr val="tx1">
                    <a:lumMod val="95000"/>
                    <a:lumOff val="5000"/>
                  </a:schemeClr>
                </a:solidFill>
              </a:rPr>
              <a:t>etmeden önce ve </a:t>
            </a:r>
            <a:r>
              <a:rPr lang="tr-TR" dirty="0" smtClean="0">
                <a:solidFill>
                  <a:schemeClr val="tx1">
                    <a:lumMod val="95000"/>
                    <a:lumOff val="5000"/>
                  </a:schemeClr>
                </a:solidFill>
              </a:rPr>
              <a:t>göç sırasında </a:t>
            </a:r>
            <a:r>
              <a:rPr lang="tr-TR" dirty="0">
                <a:solidFill>
                  <a:schemeClr val="tx1">
                    <a:lumMod val="95000"/>
                    <a:lumOff val="5000"/>
                  </a:schemeClr>
                </a:solidFill>
              </a:rPr>
              <a:t>yaşadıkları travmatik durumlar çözülmeli, </a:t>
            </a:r>
            <a:endParaRPr lang="tr-TR" dirty="0" smtClean="0">
              <a:solidFill>
                <a:schemeClr val="tx1">
                  <a:lumMod val="95000"/>
                  <a:lumOff val="5000"/>
                </a:schemeClr>
              </a:solidFill>
            </a:endParaRPr>
          </a:p>
          <a:p>
            <a:pPr marL="1150937" indent="-342900">
              <a:buBlip>
                <a:blip r:embed="rId3"/>
              </a:buBlip>
            </a:pPr>
            <a:r>
              <a:rPr lang="tr-TR" dirty="0" smtClean="0">
                <a:solidFill>
                  <a:schemeClr val="tx1">
                    <a:lumMod val="95000"/>
                    <a:lumOff val="5000"/>
                  </a:schemeClr>
                </a:solidFill>
              </a:rPr>
              <a:t>özellikle </a:t>
            </a:r>
            <a:r>
              <a:rPr lang="tr-TR" dirty="0">
                <a:solidFill>
                  <a:schemeClr val="tx1">
                    <a:lumMod val="95000"/>
                    <a:lumOff val="5000"/>
                  </a:schemeClr>
                </a:solidFill>
              </a:rPr>
              <a:t>barınma, ısınma, giyinme </a:t>
            </a:r>
            <a:r>
              <a:rPr lang="tr-TR" dirty="0" smtClean="0">
                <a:solidFill>
                  <a:schemeClr val="tx1">
                    <a:lumMod val="95000"/>
                    <a:lumOff val="5000"/>
                  </a:schemeClr>
                </a:solidFill>
              </a:rPr>
              <a:t>ve daha </a:t>
            </a:r>
            <a:r>
              <a:rPr lang="tr-TR" dirty="0">
                <a:solidFill>
                  <a:schemeClr val="tx1">
                    <a:lumMod val="95000"/>
                    <a:lumOff val="5000"/>
                  </a:schemeClr>
                </a:solidFill>
              </a:rPr>
              <a:t>insani şartlarda yaşamalarını sağlayabilecek imkânlar </a:t>
            </a:r>
            <a:r>
              <a:rPr lang="tr-TR" dirty="0" smtClean="0">
                <a:solidFill>
                  <a:schemeClr val="tx1">
                    <a:lumMod val="95000"/>
                    <a:lumOff val="5000"/>
                  </a:schemeClr>
                </a:solidFill>
              </a:rPr>
              <a:t>tanınmalı</a:t>
            </a:r>
          </a:p>
          <a:p>
            <a:pPr marL="1150937" indent="-342900">
              <a:buBlip>
                <a:blip r:embed="rId3"/>
              </a:buBlip>
            </a:pPr>
            <a:r>
              <a:rPr lang="tr-TR" dirty="0" smtClean="0">
                <a:solidFill>
                  <a:schemeClr val="tx1">
                    <a:lumMod val="95000"/>
                    <a:lumOff val="5000"/>
                  </a:schemeClr>
                </a:solidFill>
              </a:rPr>
              <a:t>sonrasında </a:t>
            </a:r>
            <a:r>
              <a:rPr lang="tr-TR" dirty="0">
                <a:solidFill>
                  <a:schemeClr val="tx1">
                    <a:lumMod val="95000"/>
                    <a:lumOff val="5000"/>
                  </a:schemeClr>
                </a:solidFill>
              </a:rPr>
              <a:t>ülkemize </a:t>
            </a:r>
            <a:r>
              <a:rPr lang="tr-TR" dirty="0" smtClean="0">
                <a:solidFill>
                  <a:schemeClr val="tx1">
                    <a:lumMod val="95000"/>
                    <a:lumOff val="5000"/>
                  </a:schemeClr>
                </a:solidFill>
              </a:rPr>
              <a:t>uyum sağlayabilecekleri </a:t>
            </a:r>
            <a:r>
              <a:rPr lang="tr-TR" dirty="0">
                <a:solidFill>
                  <a:schemeClr val="tx1">
                    <a:lumMod val="95000"/>
                    <a:lumOff val="5000"/>
                  </a:schemeClr>
                </a:solidFill>
              </a:rPr>
              <a:t>çalışmalar yapılmalıdır. </a:t>
            </a:r>
            <a:endParaRPr lang="tr-TR" dirty="0" smtClean="0">
              <a:solidFill>
                <a:schemeClr val="tx1">
                  <a:lumMod val="95000"/>
                  <a:lumOff val="5000"/>
                </a:schemeClr>
              </a:solidFill>
            </a:endParaRPr>
          </a:p>
          <a:p>
            <a:pPr marL="1150937" indent="-342900">
              <a:buBlip>
                <a:blip r:embed="rId3"/>
              </a:buBlip>
            </a:pPr>
            <a:r>
              <a:rPr lang="tr-TR" dirty="0" smtClean="0">
                <a:solidFill>
                  <a:schemeClr val="tx1">
                    <a:lumMod val="95000"/>
                    <a:lumOff val="5000"/>
                  </a:schemeClr>
                </a:solidFill>
              </a:rPr>
              <a:t>okulda ayrımcılık ve sosyal dışlanma ile karşılaşmamaları için çalışmalar yapılmalıdır.</a:t>
            </a:r>
            <a:endParaRPr lang="tr-TR" dirty="0">
              <a:solidFill>
                <a:schemeClr val="tx1">
                  <a:lumMod val="95000"/>
                  <a:lumOff val="5000"/>
                </a:schemeClr>
              </a:solidFill>
            </a:endParaRPr>
          </a:p>
        </p:txBody>
      </p:sp>
    </p:spTree>
    <p:extLst>
      <p:ext uri="{BB962C8B-B14F-4D97-AF65-F5344CB8AC3E}">
        <p14:creationId xmlns:p14="http://schemas.microsoft.com/office/powerpoint/2010/main" val="39028575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Yer Tutucusu 7"/>
          <p:cNvSpPr>
            <a:spLocks noGrp="1"/>
          </p:cNvSpPr>
          <p:nvPr>
            <p:ph type="body" idx="1"/>
          </p:nvPr>
        </p:nvSpPr>
        <p:spPr>
          <a:xfrm>
            <a:off x="1800226" y="260648"/>
            <a:ext cx="4295775" cy="5976664"/>
          </a:xfrm>
        </p:spPr>
        <p:txBody>
          <a:bodyPr>
            <a:normAutofit fontScale="92500" lnSpcReduction="20000"/>
          </a:bodyPr>
          <a:lstStyle/>
          <a:p>
            <a:endParaRPr lang="tr-TR" sz="1050" dirty="0">
              <a:solidFill>
                <a:srgbClr val="7030A0"/>
              </a:solidFill>
              <a:effectLst>
                <a:outerShdw blurRad="38100" dist="38100" dir="2700000" algn="tl">
                  <a:srgbClr val="000000">
                    <a:alpha val="43137"/>
                  </a:srgbClr>
                </a:outerShdw>
              </a:effectLst>
            </a:endParaRPr>
          </a:p>
          <a:p>
            <a:r>
              <a:rPr lang="tr-TR" sz="1050" dirty="0">
                <a:solidFill>
                  <a:srgbClr val="7030A0"/>
                </a:solidFill>
                <a:effectLst>
                  <a:outerShdw blurRad="38100" dist="38100" dir="2700000" algn="tl">
                    <a:srgbClr val="000000">
                      <a:alpha val="43137"/>
                    </a:srgbClr>
                  </a:outerShdw>
                </a:effectLst>
              </a:rPr>
              <a:t>Yardıma </a:t>
            </a:r>
            <a:r>
              <a:rPr lang="tr-TR" sz="1050" dirty="0">
                <a:solidFill>
                  <a:srgbClr val="7030A0"/>
                </a:solidFill>
                <a:effectLst>
                  <a:outerShdw blurRad="38100" dist="38100" dir="2700000" algn="tl">
                    <a:srgbClr val="000000">
                      <a:alpha val="43137"/>
                    </a:srgbClr>
                  </a:outerShdw>
                </a:effectLst>
              </a:rPr>
              <a:t>hazırlanırken, durum hakkında neyi bilmek istediğinizi düşünün:</a:t>
            </a:r>
          </a:p>
          <a:p>
            <a:pPr marL="342900" indent="-342900">
              <a:buBlip>
                <a:blip r:embed="rId3"/>
              </a:buBlip>
            </a:pPr>
            <a:r>
              <a:rPr lang="tr-TR" sz="1050" dirty="0"/>
              <a:t>Yardım edeceğim </a:t>
            </a:r>
            <a:r>
              <a:rPr lang="tr-TR" sz="1050" dirty="0"/>
              <a:t>insanlar kimler? Kültürel kökenleri nedir?</a:t>
            </a:r>
          </a:p>
          <a:p>
            <a:pPr marL="342900" indent="-342900">
              <a:buBlip>
                <a:blip r:embed="rId3"/>
              </a:buBlip>
            </a:pPr>
            <a:r>
              <a:rPr lang="tr-TR" sz="1050" dirty="0"/>
              <a:t>İzlemem </a:t>
            </a:r>
            <a:r>
              <a:rPr lang="tr-TR" sz="1050" dirty="0"/>
              <a:t>gereken davranış kuralları ve gelenekler var mıdır? </a:t>
            </a:r>
            <a:endParaRPr lang="tr-TR" sz="1050" dirty="0"/>
          </a:p>
          <a:p>
            <a:pPr marL="342900" indent="-342900">
              <a:buBlip>
                <a:blip r:embed="rId3"/>
              </a:buBlip>
            </a:pPr>
            <a:r>
              <a:rPr lang="tr-TR" sz="1050" dirty="0"/>
              <a:t>Ne </a:t>
            </a:r>
            <a:r>
              <a:rPr lang="tr-TR" sz="1050" dirty="0"/>
              <a:t>kadar zamandır seyahat ediyorlar? Yaşadıkları çatışma hakkında ne biliyorum?</a:t>
            </a:r>
          </a:p>
          <a:p>
            <a:pPr marL="342900" indent="-342900">
              <a:buBlip>
                <a:blip r:embed="rId3"/>
              </a:buBlip>
            </a:pPr>
            <a:r>
              <a:rPr lang="tr-TR" sz="1050" dirty="0"/>
              <a:t>Mültecilerin </a:t>
            </a:r>
            <a:r>
              <a:rPr lang="tr-TR" sz="1050" dirty="0"/>
              <a:t>ulaştığı yerde ne gibi hizmetler sağlanıyor</a:t>
            </a:r>
            <a:r>
              <a:rPr lang="tr-TR" sz="1050" dirty="0"/>
              <a:t>? Temel barınma, güvenlik ihtiyaçları sağlanıyor mu?</a:t>
            </a:r>
            <a:endParaRPr lang="tr-TR" sz="1050" dirty="0"/>
          </a:p>
          <a:p>
            <a:pPr marL="342900" indent="-342900">
              <a:buBlip>
                <a:blip r:embed="rId3"/>
              </a:buBlip>
            </a:pPr>
            <a:r>
              <a:rPr lang="tr-TR" sz="1050" dirty="0"/>
              <a:t>Eğer </a:t>
            </a:r>
            <a:r>
              <a:rPr lang="tr-TR" sz="1050" dirty="0"/>
              <a:t>bir ekiple çalışıyorsam, yardım için nasıl organize olmalıyız? Her ekip üyesinin ne tür görevleri olacak? Orada bulunabilecek olan diğer yardım gruplarıyla ve kendi içimizde nasıl koordine </a:t>
            </a:r>
            <a:r>
              <a:rPr lang="tr-TR" sz="1050" dirty="0"/>
              <a:t>olaca</a:t>
            </a:r>
            <a:r>
              <a:rPr lang="tr-TR" sz="1050" dirty="0"/>
              <a:t>ğ</a:t>
            </a:r>
            <a:r>
              <a:rPr lang="tr-TR" sz="1050" dirty="0"/>
              <a:t>ız</a:t>
            </a:r>
            <a:r>
              <a:rPr lang="tr-TR" sz="1050" dirty="0"/>
              <a:t>?</a:t>
            </a:r>
          </a:p>
          <a:p>
            <a:r>
              <a:rPr lang="tr-TR" sz="1050" u="sng" dirty="0">
                <a:solidFill>
                  <a:srgbClr val="7030A0"/>
                </a:solidFill>
              </a:rPr>
              <a:t>Mülteci gruplarıyla </a:t>
            </a:r>
            <a:r>
              <a:rPr lang="tr-TR" sz="1050" u="sng" dirty="0">
                <a:solidFill>
                  <a:srgbClr val="7030A0"/>
                </a:solidFill>
              </a:rPr>
              <a:t>karşılaştığınızda</a:t>
            </a:r>
            <a:r>
              <a:rPr lang="tr-TR" sz="1050" u="sng" dirty="0">
                <a:solidFill>
                  <a:srgbClr val="7030A0"/>
                </a:solidFill>
              </a:rPr>
              <a:t>, neye bakmalısınız?</a:t>
            </a:r>
          </a:p>
          <a:p>
            <a:pPr marL="342900" indent="-342900">
              <a:buBlip>
                <a:blip r:embed="rId4"/>
              </a:buBlip>
            </a:pPr>
            <a:r>
              <a:rPr lang="tr-TR" sz="1050" dirty="0"/>
              <a:t>Mültecilerin </a:t>
            </a:r>
            <a:r>
              <a:rPr lang="tr-TR" sz="1050" dirty="0"/>
              <a:t>çoğunlukla neye ihtiyacı var? Aç, susuz veya yorgun mu </a:t>
            </a:r>
            <a:r>
              <a:rPr lang="tr-TR" sz="1050" dirty="0"/>
              <a:t>olacaklar?</a:t>
            </a:r>
          </a:p>
          <a:p>
            <a:pPr marL="342900" indent="-342900">
              <a:buBlip>
                <a:blip r:embed="rId4"/>
              </a:buBlip>
            </a:pPr>
            <a:r>
              <a:rPr lang="tr-TR" sz="1050" dirty="0"/>
              <a:t>Hasta </a:t>
            </a:r>
            <a:r>
              <a:rPr lang="tr-TR" sz="1050" dirty="0"/>
              <a:t>veya yaralı olan var mı?</a:t>
            </a:r>
          </a:p>
          <a:p>
            <a:pPr marL="342900" indent="-342900">
              <a:buBlip>
                <a:blip r:embed="rId4"/>
              </a:buBlip>
            </a:pPr>
            <a:r>
              <a:rPr lang="tr-TR" sz="1050" dirty="0"/>
              <a:t>Mülteci </a:t>
            </a:r>
            <a:r>
              <a:rPr lang="tr-TR" sz="1050" dirty="0"/>
              <a:t>grubunda aileler veya aynı köyden insanlar var mı?</a:t>
            </a:r>
          </a:p>
          <a:p>
            <a:pPr marL="342900" indent="-342900">
              <a:buBlip>
                <a:blip r:embed="rId4"/>
              </a:buBlip>
            </a:pPr>
            <a:r>
              <a:rPr lang="tr-TR" sz="1050" dirty="0"/>
              <a:t>Kimsesiz </a:t>
            </a:r>
            <a:r>
              <a:rPr lang="tr-TR" sz="1050" dirty="0"/>
              <a:t>çocuk veya ergen var mı? Başka kimin özel yardıma ihtiyacı olur?</a:t>
            </a:r>
          </a:p>
          <a:p>
            <a:pPr marL="342900" indent="-342900">
              <a:buBlip>
                <a:blip r:embed="rId4"/>
              </a:buBlip>
            </a:pPr>
            <a:r>
              <a:rPr lang="tr-TR" sz="1050" dirty="0"/>
              <a:t>Mülteci </a:t>
            </a:r>
            <a:r>
              <a:rPr lang="tr-TR" sz="1050" dirty="0"/>
              <a:t>grubundaki bireylerin kriz tepkileri farklı olabilir. Ne gibi </a:t>
            </a:r>
            <a:r>
              <a:rPr lang="tr-TR" sz="1050" dirty="0"/>
              <a:t>ciddi duygusal </a:t>
            </a:r>
            <a:r>
              <a:rPr lang="tr-TR" sz="1050" dirty="0"/>
              <a:t>tepkiler görünüyor?</a:t>
            </a:r>
          </a:p>
          <a:p>
            <a:r>
              <a:rPr lang="tr-TR" sz="1050" u="sng" dirty="0">
                <a:solidFill>
                  <a:srgbClr val="7030A0"/>
                </a:solidFill>
              </a:rPr>
              <a:t>Mülteci grubundaki insanlara </a:t>
            </a:r>
            <a:r>
              <a:rPr lang="tr-TR" sz="1050" u="sng" dirty="0">
                <a:solidFill>
                  <a:srgbClr val="7030A0"/>
                </a:solidFill>
              </a:rPr>
              <a:t>yaklaşırken</a:t>
            </a:r>
            <a:r>
              <a:rPr lang="tr-TR" sz="1050" u="sng" dirty="0">
                <a:solidFill>
                  <a:srgbClr val="7030A0"/>
                </a:solidFill>
              </a:rPr>
              <a:t>, onların endişelerini en iyi şekilde nasıl dinlersiniz ve onları rahatlatırsınız?</a:t>
            </a:r>
          </a:p>
          <a:p>
            <a:pPr marL="342900" indent="-342900">
              <a:buBlip>
                <a:blip r:embed="rId5"/>
              </a:buBlip>
            </a:pPr>
            <a:r>
              <a:rPr lang="tr-TR" sz="1050" dirty="0"/>
              <a:t>Yardım </a:t>
            </a:r>
            <a:r>
              <a:rPr lang="tr-TR" sz="1050" dirty="0"/>
              <a:t>teklifi için kendimi nasıl tanıtabilirim?</a:t>
            </a:r>
          </a:p>
          <a:p>
            <a:pPr marL="342900" indent="-342900">
              <a:buBlip>
                <a:blip r:embed="rId5"/>
              </a:buBlip>
            </a:pPr>
            <a:r>
              <a:rPr lang="tr-TR" sz="1050" dirty="0"/>
              <a:t>Şiddeti </a:t>
            </a:r>
            <a:r>
              <a:rPr lang="tr-TR" sz="1050" dirty="0"/>
              <a:t>yaşamış veya tanık olmuş insanlar çok korkmuş ve güvensiz hissedebilirler. Onları nasıl destekleyebilir ve sakin hissetmeleri için ne yapabilirim?</a:t>
            </a:r>
          </a:p>
          <a:p>
            <a:pPr marL="342900" indent="-342900">
              <a:buBlip>
                <a:blip r:embed="rId5"/>
              </a:buBlip>
            </a:pPr>
            <a:r>
              <a:rPr lang="tr-TR" sz="1050" dirty="0"/>
              <a:t>Kadınlar </a:t>
            </a:r>
            <a:r>
              <a:rPr lang="tr-TR" sz="1050" dirty="0"/>
              <a:t>gibi özel yardıma ihtiyacı olabilecek insanların ihtiyaçlarını ve endişelerini nasıl öğrenebilirim?</a:t>
            </a:r>
          </a:p>
          <a:p>
            <a:pPr marL="342900" indent="-342900">
              <a:buBlip>
                <a:blip r:embed="rId5"/>
              </a:buBlip>
            </a:pPr>
            <a:r>
              <a:rPr lang="tr-TR" sz="1050" dirty="0"/>
              <a:t>Kimsesiz </a:t>
            </a:r>
            <a:r>
              <a:rPr lang="tr-TR" sz="1050" dirty="0"/>
              <a:t>çocuk ve ergenlere nasıl yaklaşabilir ve yardım edebilirim?</a:t>
            </a:r>
          </a:p>
          <a:p>
            <a:endParaRPr lang="tr-TR" sz="1050" dirty="0"/>
          </a:p>
        </p:txBody>
      </p:sp>
      <p:sp>
        <p:nvSpPr>
          <p:cNvPr id="10" name="İçerik Yer Tutucusu 9"/>
          <p:cNvSpPr>
            <a:spLocks noGrp="1"/>
          </p:cNvSpPr>
          <p:nvPr>
            <p:ph sz="half" idx="2"/>
          </p:nvPr>
        </p:nvSpPr>
        <p:spPr/>
        <p:txBody>
          <a:bodyPr/>
          <a:lstStyle/>
          <a:p>
            <a:endParaRPr lang="tr-TR" dirty="0"/>
          </a:p>
        </p:txBody>
      </p:sp>
      <p:sp>
        <p:nvSpPr>
          <p:cNvPr id="11" name="Metin Yer Tutucusu 10"/>
          <p:cNvSpPr>
            <a:spLocks noGrp="1"/>
          </p:cNvSpPr>
          <p:nvPr>
            <p:ph type="body" sz="quarter" idx="3"/>
          </p:nvPr>
        </p:nvSpPr>
        <p:spPr/>
        <p:txBody>
          <a:bodyPr/>
          <a:lstStyle/>
          <a:p>
            <a:endParaRPr lang="tr-TR"/>
          </a:p>
        </p:txBody>
      </p:sp>
      <p:graphicFrame>
        <p:nvGraphicFramePr>
          <p:cNvPr id="4" name="Tablo 3"/>
          <p:cNvGraphicFramePr>
            <a:graphicFrameLocks noGrp="1"/>
          </p:cNvGraphicFramePr>
          <p:nvPr>
            <p:extLst/>
          </p:nvPr>
        </p:nvGraphicFramePr>
        <p:xfrm>
          <a:off x="6105253" y="260649"/>
          <a:ext cx="4536504" cy="5976663"/>
        </p:xfrm>
        <a:graphic>
          <a:graphicData uri="http://schemas.openxmlformats.org/drawingml/2006/table">
            <a:tbl>
              <a:tblPr firstRow="1" bandRow="1">
                <a:tableStyleId>{7DF18680-E054-41AD-8BC1-D1AEF772440D}</a:tableStyleId>
              </a:tblPr>
              <a:tblGrid>
                <a:gridCol w="2196752"/>
                <a:gridCol w="2339752"/>
              </a:tblGrid>
              <a:tr h="1080330">
                <a:tc>
                  <a:txBody>
                    <a:bodyPr/>
                    <a:lstStyle/>
                    <a:p>
                      <a:r>
                        <a:rPr lang="tr-TR" sz="1400" b="1" dirty="0" smtClean="0">
                          <a:solidFill>
                            <a:schemeClr val="accent1">
                              <a:lumMod val="50000"/>
                            </a:schemeClr>
                          </a:solidFill>
                          <a:latin typeface="+mj-lt"/>
                        </a:rPr>
                        <a:t>FARKLI KÜLTÜRLERDEN</a:t>
                      </a:r>
                      <a:r>
                        <a:rPr lang="tr-TR" sz="1400" b="1" baseline="0" dirty="0" smtClean="0">
                          <a:solidFill>
                            <a:schemeClr val="accent1">
                              <a:lumMod val="50000"/>
                            </a:schemeClr>
                          </a:solidFill>
                          <a:latin typeface="+mj-lt"/>
                        </a:rPr>
                        <a:t> ÖĞRENCİ VE AİLELERİ İLE AŞAĞIDAKİ </a:t>
                      </a:r>
                      <a:r>
                        <a:rPr lang="tr-TR" sz="1400" b="1" dirty="0" smtClean="0">
                          <a:solidFill>
                            <a:schemeClr val="accent1">
                              <a:lumMod val="50000"/>
                            </a:schemeClr>
                          </a:solidFill>
                          <a:latin typeface="+mj-lt"/>
                        </a:rPr>
                        <a:t>SORULARI DİKKATE ALIN</a:t>
                      </a:r>
                    </a:p>
                  </a:txBody>
                  <a:tcPr/>
                </a:tc>
                <a:tc>
                  <a:txBody>
                    <a:bodyPr/>
                    <a:lstStyle/>
                    <a:p>
                      <a:endParaRPr lang="tr-TR" dirty="0"/>
                    </a:p>
                  </a:txBody>
                  <a:tcPr/>
                </a:tc>
              </a:tr>
              <a:tr h="9757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accent1">
                              <a:lumMod val="50000"/>
                            </a:schemeClr>
                          </a:solidFill>
                          <a:latin typeface="+mj-lt"/>
                        </a:rPr>
                        <a:t>Kıyafet</a:t>
                      </a:r>
                    </a:p>
                    <a:p>
                      <a:endParaRPr lang="tr-TR" sz="1600" b="1" dirty="0">
                        <a:latin typeface="+mj-lt"/>
                      </a:endParaRPr>
                    </a:p>
                  </a:txBody>
                  <a:tcPr/>
                </a:tc>
                <a:tc>
                  <a:txBody>
                    <a:bodyPr/>
                    <a:lstStyle/>
                    <a:p>
                      <a:pPr marL="0" marR="0" lvl="0" indent="0" algn="l" defTabSz="914400" rtl="0" eaLnBrk="1" fontAlgn="auto" latinLnBrk="0" hangingPunct="1">
                        <a:lnSpc>
                          <a:spcPct val="100000"/>
                        </a:lnSpc>
                        <a:spcBef>
                          <a:spcPts val="600"/>
                        </a:spcBef>
                        <a:spcAft>
                          <a:spcPts val="0"/>
                        </a:spcAft>
                        <a:buClr>
                          <a:srgbClr val="0F6FC6"/>
                        </a:buClr>
                        <a:buSzTx/>
                        <a:buFont typeface="Arial" pitchFamily="34" charset="0"/>
                        <a:buNone/>
                        <a:tabLst/>
                        <a:defRPr/>
                      </a:pPr>
                      <a:r>
                        <a:rPr kumimoji="0" lang="tr-TR" sz="900" b="0" i="0" u="none" strike="noStrike" kern="1200" cap="none" spc="30" normalizeH="0" baseline="0" noProof="0" dirty="0" smtClean="0">
                          <a:ln>
                            <a:noFill/>
                          </a:ln>
                          <a:solidFill>
                            <a:schemeClr val="accent1">
                              <a:lumMod val="50000"/>
                            </a:schemeClr>
                          </a:solidFill>
                          <a:effectLst/>
                          <a:uLnTx/>
                          <a:uFillTx/>
                          <a:latin typeface="+mn-lt"/>
                          <a:ea typeface="+mn-ea"/>
                          <a:cs typeface="Tahoma" pitchFamily="34" charset="0"/>
                        </a:rPr>
                        <a:t>» Saygılı olabilmek için belli bir biçimde giyinmeye ihtiyacım var mı?</a:t>
                      </a:r>
                    </a:p>
                    <a:p>
                      <a:pPr marL="0" marR="0" lvl="0" indent="0" algn="l" defTabSz="914400" rtl="0" eaLnBrk="1" fontAlgn="auto" latinLnBrk="0" hangingPunct="1">
                        <a:lnSpc>
                          <a:spcPct val="100000"/>
                        </a:lnSpc>
                        <a:spcBef>
                          <a:spcPts val="600"/>
                        </a:spcBef>
                        <a:spcAft>
                          <a:spcPts val="0"/>
                        </a:spcAft>
                        <a:buClr>
                          <a:srgbClr val="0F6FC6"/>
                        </a:buClr>
                        <a:buSzTx/>
                        <a:buFont typeface="Arial" pitchFamily="34" charset="0"/>
                        <a:buNone/>
                        <a:tabLst/>
                        <a:defRPr/>
                      </a:pPr>
                      <a:r>
                        <a:rPr kumimoji="0" lang="tr-TR" sz="900" b="0" i="0" u="none" strike="noStrike" kern="1200" cap="none" spc="30" normalizeH="0" baseline="0" noProof="0" dirty="0" smtClean="0">
                          <a:ln>
                            <a:noFill/>
                          </a:ln>
                          <a:solidFill>
                            <a:schemeClr val="accent1">
                              <a:lumMod val="50000"/>
                            </a:schemeClr>
                          </a:solidFill>
                          <a:effectLst/>
                          <a:uLnTx/>
                          <a:uFillTx/>
                          <a:latin typeface="+mn-lt"/>
                          <a:ea typeface="+mn-ea"/>
                          <a:cs typeface="Tahoma" pitchFamily="34" charset="0"/>
                        </a:rPr>
                        <a:t>» Krizden etkilenen kişilerin itibarları ve gelenekleri gereği belli biçimde giyinmeye ihtiyaçları var mı?</a:t>
                      </a:r>
                      <a:endParaRPr lang="tr-TR" sz="900" dirty="0">
                        <a:solidFill>
                          <a:schemeClr val="accent1">
                            <a:lumMod val="50000"/>
                          </a:schemeClr>
                        </a:solidFill>
                        <a:latin typeface="+mn-lt"/>
                      </a:endParaRPr>
                    </a:p>
                  </a:txBody>
                  <a:tcPr/>
                </a:tc>
              </a:tr>
              <a:tr h="662137">
                <a:tc>
                  <a:txBody>
                    <a:bodyPr/>
                    <a:lstStyle/>
                    <a:p>
                      <a:r>
                        <a:rPr lang="tr-TR" sz="1600" b="1" dirty="0" smtClean="0">
                          <a:solidFill>
                            <a:schemeClr val="accent1">
                              <a:lumMod val="50000"/>
                            </a:schemeClr>
                          </a:solidFill>
                          <a:latin typeface="+mj-lt"/>
                        </a:rPr>
                        <a:t>Dil</a:t>
                      </a:r>
                      <a:endParaRPr lang="tr-TR" sz="1600" b="1" dirty="0">
                        <a:latin typeface="+mj-lt"/>
                      </a:endParaRPr>
                    </a:p>
                  </a:txBody>
                  <a:tcPr/>
                </a:tc>
                <a:tc>
                  <a:txBody>
                    <a:bodyPr/>
                    <a:lstStyle/>
                    <a:p>
                      <a:pPr>
                        <a:spcBef>
                          <a:spcPts val="600"/>
                        </a:spcBef>
                      </a:pPr>
                      <a:r>
                        <a:rPr lang="tr-TR" sz="900" dirty="0" smtClean="0">
                          <a:solidFill>
                            <a:schemeClr val="accent1">
                              <a:lumMod val="50000"/>
                            </a:schemeClr>
                          </a:solidFill>
                          <a:latin typeface="+mn-lt"/>
                        </a:rPr>
                        <a:t>» Bu kültürdeki insanların geleneksel selamlaşma yolları</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nedir?</a:t>
                      </a:r>
                    </a:p>
                    <a:p>
                      <a:pPr>
                        <a:spcBef>
                          <a:spcPts val="600"/>
                        </a:spcBef>
                      </a:pPr>
                      <a:r>
                        <a:rPr lang="tr-TR" sz="900" dirty="0" smtClean="0">
                          <a:solidFill>
                            <a:schemeClr val="accent1">
                              <a:lumMod val="50000"/>
                            </a:schemeClr>
                          </a:solidFill>
                          <a:latin typeface="+mn-lt"/>
                        </a:rPr>
                        <a:t>» Hangi dilde konuşuluyor?</a:t>
                      </a:r>
                    </a:p>
                  </a:txBody>
                  <a:tcPr/>
                </a:tc>
              </a:tr>
              <a:tr h="818960">
                <a:tc>
                  <a:txBody>
                    <a:bodyPr/>
                    <a:lstStyle/>
                    <a:p>
                      <a:r>
                        <a:rPr lang="tr-TR" sz="1600" b="1" dirty="0" smtClean="0">
                          <a:solidFill>
                            <a:schemeClr val="accent1">
                              <a:lumMod val="50000"/>
                            </a:schemeClr>
                          </a:solidFill>
                          <a:latin typeface="+mj-lt"/>
                        </a:rPr>
                        <a:t>Cinsiyet,</a:t>
                      </a:r>
                      <a:r>
                        <a:rPr lang="tr-TR" sz="1600" b="1" baseline="0" dirty="0" smtClean="0">
                          <a:solidFill>
                            <a:schemeClr val="accent1">
                              <a:lumMod val="50000"/>
                            </a:schemeClr>
                          </a:solidFill>
                          <a:latin typeface="+mj-lt"/>
                        </a:rPr>
                        <a:t> </a:t>
                      </a:r>
                      <a:r>
                        <a:rPr lang="tr-TR" sz="1600" b="1" dirty="0" smtClean="0">
                          <a:solidFill>
                            <a:schemeClr val="accent1">
                              <a:lumMod val="50000"/>
                            </a:schemeClr>
                          </a:solidFill>
                          <a:latin typeface="+mj-lt"/>
                        </a:rPr>
                        <a:t>Yas ve</a:t>
                      </a:r>
                      <a:r>
                        <a:rPr lang="tr-TR" sz="1600" b="1" baseline="0" dirty="0" smtClean="0">
                          <a:solidFill>
                            <a:schemeClr val="accent1">
                              <a:lumMod val="50000"/>
                            </a:schemeClr>
                          </a:solidFill>
                          <a:latin typeface="+mj-lt"/>
                        </a:rPr>
                        <a:t> </a:t>
                      </a:r>
                      <a:r>
                        <a:rPr lang="tr-TR" sz="1600" b="1" dirty="0" smtClean="0">
                          <a:solidFill>
                            <a:schemeClr val="accent1">
                              <a:lumMod val="50000"/>
                            </a:schemeClr>
                          </a:solidFill>
                          <a:latin typeface="+mj-lt"/>
                        </a:rPr>
                        <a:t>Güç</a:t>
                      </a:r>
                    </a:p>
                  </a:txBody>
                  <a:tcPr/>
                </a:tc>
                <a:tc>
                  <a:txBody>
                    <a:bodyPr/>
                    <a:lstStyle/>
                    <a:p>
                      <a:pPr>
                        <a:spcBef>
                          <a:spcPts val="600"/>
                        </a:spcBef>
                      </a:pPr>
                      <a:r>
                        <a:rPr lang="tr-TR" sz="900" dirty="0" smtClean="0">
                          <a:solidFill>
                            <a:schemeClr val="accent1">
                              <a:lumMod val="50000"/>
                            </a:schemeClr>
                          </a:solidFill>
                          <a:latin typeface="+mn-lt"/>
                        </a:rPr>
                        <a:t>» Krizden etkilenmiş kadınlarla yalnızca kadınlar mı</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iletişime geçmelidir?</a:t>
                      </a:r>
                    </a:p>
                    <a:p>
                      <a:pPr>
                        <a:spcBef>
                          <a:spcPts val="600"/>
                        </a:spcBef>
                      </a:pPr>
                      <a:r>
                        <a:rPr lang="tr-TR" sz="900" dirty="0" smtClean="0">
                          <a:solidFill>
                            <a:schemeClr val="accent1">
                              <a:lumMod val="50000"/>
                            </a:schemeClr>
                          </a:solidFill>
                          <a:latin typeface="+mn-lt"/>
                        </a:rPr>
                        <a:t>» Kiminle iletişime geçmeliyim? (Diğer bir deyişle ailenin</a:t>
                      </a:r>
                      <a:r>
                        <a:rPr lang="tr-TR" sz="900" baseline="0" dirty="0" smtClean="0">
                          <a:solidFill>
                            <a:schemeClr val="accent1">
                              <a:lumMod val="50000"/>
                            </a:schemeClr>
                          </a:solidFill>
                          <a:latin typeface="+mn-lt"/>
                        </a:rPr>
                        <a:t> </a:t>
                      </a:r>
                      <a:r>
                        <a:rPr lang="it-IT" sz="900" dirty="0" smtClean="0">
                          <a:solidFill>
                            <a:schemeClr val="accent1">
                              <a:lumMod val="50000"/>
                            </a:schemeClr>
                          </a:solidFill>
                          <a:latin typeface="+mn-lt"/>
                        </a:rPr>
                        <a:t>reisi mi toplulu</a:t>
                      </a:r>
                      <a:r>
                        <a:rPr lang="tr-TR" sz="900" dirty="0" smtClean="0">
                          <a:solidFill>
                            <a:schemeClr val="accent1">
                              <a:lumMod val="50000"/>
                            </a:schemeClr>
                          </a:solidFill>
                          <a:latin typeface="+mn-lt"/>
                        </a:rPr>
                        <a:t>ğ</a:t>
                      </a:r>
                      <a:r>
                        <a:rPr lang="it-IT" sz="900" dirty="0" smtClean="0">
                          <a:solidFill>
                            <a:schemeClr val="accent1">
                              <a:lumMod val="50000"/>
                            </a:schemeClr>
                          </a:solidFill>
                          <a:latin typeface="+mn-lt"/>
                        </a:rPr>
                        <a:t>un lideri mi?)</a:t>
                      </a:r>
                    </a:p>
                  </a:txBody>
                  <a:tcPr/>
                </a:tc>
              </a:tr>
              <a:tr h="1376549">
                <a:tc>
                  <a:txBody>
                    <a:bodyPr/>
                    <a:lstStyle/>
                    <a:p>
                      <a:r>
                        <a:rPr lang="tr-TR" sz="1600" b="1" dirty="0" smtClean="0">
                          <a:solidFill>
                            <a:schemeClr val="accent1">
                              <a:lumMod val="50000"/>
                            </a:schemeClr>
                          </a:solidFill>
                          <a:latin typeface="+mj-lt"/>
                        </a:rPr>
                        <a:t>Dokunma</a:t>
                      </a:r>
                      <a:r>
                        <a:rPr lang="tr-TR" sz="1600" b="1" baseline="0" dirty="0" smtClean="0">
                          <a:solidFill>
                            <a:schemeClr val="accent1">
                              <a:lumMod val="50000"/>
                            </a:schemeClr>
                          </a:solidFill>
                          <a:latin typeface="+mj-lt"/>
                        </a:rPr>
                        <a:t> </a:t>
                      </a:r>
                      <a:r>
                        <a:rPr lang="tr-TR" sz="1600" b="1" dirty="0" smtClean="0">
                          <a:solidFill>
                            <a:schemeClr val="accent1">
                              <a:lumMod val="50000"/>
                            </a:schemeClr>
                          </a:solidFill>
                          <a:latin typeface="+mj-lt"/>
                        </a:rPr>
                        <a:t>ve Davranış</a:t>
                      </a:r>
                    </a:p>
                    <a:p>
                      <a:endParaRPr lang="tr-TR" sz="1600" b="1" dirty="0">
                        <a:latin typeface="+mj-lt"/>
                      </a:endParaRPr>
                    </a:p>
                  </a:txBody>
                  <a:tcPr/>
                </a:tc>
                <a:tc>
                  <a:txBody>
                    <a:bodyPr/>
                    <a:lstStyle/>
                    <a:p>
                      <a:pPr>
                        <a:spcBef>
                          <a:spcPts val="600"/>
                        </a:spcBef>
                      </a:pPr>
                      <a:r>
                        <a:rPr lang="tr-TR" sz="900" dirty="0" smtClean="0">
                          <a:solidFill>
                            <a:schemeClr val="accent1">
                              <a:lumMod val="50000"/>
                            </a:schemeClr>
                          </a:solidFill>
                          <a:latin typeface="+mn-lt"/>
                        </a:rPr>
                        <a:t>» İnsanlara dokunmakla ilgili genel gelenekler nelerdir?</a:t>
                      </a:r>
                    </a:p>
                    <a:p>
                      <a:pPr>
                        <a:spcBef>
                          <a:spcPts val="600"/>
                        </a:spcBef>
                      </a:pPr>
                      <a:r>
                        <a:rPr lang="tr-TR" sz="900" dirty="0" smtClean="0">
                          <a:solidFill>
                            <a:schemeClr val="accent1">
                              <a:lumMod val="50000"/>
                            </a:schemeClr>
                          </a:solidFill>
                          <a:latin typeface="+mn-lt"/>
                        </a:rPr>
                        <a:t>» Kişinin elini tutmak ya da omzuna dokunmak uygun</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mudur?</a:t>
                      </a:r>
                    </a:p>
                    <a:p>
                      <a:pPr>
                        <a:spcBef>
                          <a:spcPts val="600"/>
                        </a:spcBef>
                      </a:pPr>
                      <a:r>
                        <a:rPr lang="nn-NO" sz="900" dirty="0" smtClean="0">
                          <a:solidFill>
                            <a:schemeClr val="accent1">
                              <a:lumMod val="50000"/>
                            </a:schemeClr>
                          </a:solidFill>
                          <a:latin typeface="+mn-lt"/>
                        </a:rPr>
                        <a:t>» Ya</a:t>
                      </a:r>
                      <a:r>
                        <a:rPr lang="tr-TR" sz="900" dirty="0" smtClean="0">
                          <a:solidFill>
                            <a:schemeClr val="accent1">
                              <a:lumMod val="50000"/>
                            </a:schemeClr>
                          </a:solidFill>
                          <a:latin typeface="+mn-lt"/>
                        </a:rPr>
                        <a:t>ş</a:t>
                      </a:r>
                      <a:r>
                        <a:rPr lang="nn-NO" sz="900" dirty="0" smtClean="0">
                          <a:solidFill>
                            <a:schemeClr val="accent1">
                              <a:lumMod val="50000"/>
                            </a:schemeClr>
                          </a:solidFill>
                          <a:latin typeface="+mn-lt"/>
                        </a:rPr>
                        <a:t>lılar, kadınlar, çocuklar ve di</a:t>
                      </a:r>
                      <a:r>
                        <a:rPr lang="tr-TR" sz="900" dirty="0" smtClean="0">
                          <a:solidFill>
                            <a:schemeClr val="accent1">
                              <a:lumMod val="50000"/>
                            </a:schemeClr>
                          </a:solidFill>
                          <a:latin typeface="+mn-lt"/>
                        </a:rPr>
                        <a:t>ğ</a:t>
                      </a:r>
                      <a:r>
                        <a:rPr lang="nn-NO" sz="900" dirty="0" smtClean="0">
                          <a:solidFill>
                            <a:schemeClr val="accent1">
                              <a:lumMod val="50000"/>
                            </a:schemeClr>
                          </a:solidFill>
                          <a:latin typeface="+mn-lt"/>
                        </a:rPr>
                        <a:t>erleriyle ili ki kurarken</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davranışlarda dikkat edilmesi gereken noktalar var</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mıdır?</a:t>
                      </a:r>
                    </a:p>
                  </a:txBody>
                  <a:tcPr/>
                </a:tc>
              </a:tr>
              <a:tr h="1062905">
                <a:tc>
                  <a:txBody>
                    <a:bodyPr/>
                    <a:lstStyle/>
                    <a:p>
                      <a:r>
                        <a:rPr lang="tr-TR" sz="1600" b="1" dirty="0" smtClean="0">
                          <a:solidFill>
                            <a:schemeClr val="accent1">
                              <a:lumMod val="50000"/>
                            </a:schemeClr>
                          </a:solidFill>
                          <a:latin typeface="+mj-lt"/>
                        </a:rPr>
                        <a:t>İnançlar ve</a:t>
                      </a:r>
                      <a:r>
                        <a:rPr lang="tr-TR" sz="1600" b="1" baseline="0" dirty="0" smtClean="0">
                          <a:solidFill>
                            <a:schemeClr val="accent1">
                              <a:lumMod val="50000"/>
                            </a:schemeClr>
                          </a:solidFill>
                          <a:latin typeface="+mj-lt"/>
                        </a:rPr>
                        <a:t> </a:t>
                      </a:r>
                      <a:r>
                        <a:rPr lang="tr-TR" sz="1600" b="1" dirty="0" smtClean="0">
                          <a:solidFill>
                            <a:schemeClr val="accent1">
                              <a:lumMod val="50000"/>
                            </a:schemeClr>
                          </a:solidFill>
                          <a:latin typeface="+mj-lt"/>
                        </a:rPr>
                        <a:t>Din</a:t>
                      </a:r>
                    </a:p>
                    <a:p>
                      <a:endParaRPr lang="tr-TR" sz="1600" b="1" dirty="0">
                        <a:latin typeface="+mj-lt"/>
                      </a:endParaRPr>
                    </a:p>
                  </a:txBody>
                  <a:tcPr/>
                </a:tc>
                <a:tc>
                  <a:txBody>
                    <a:bodyPr/>
                    <a:lstStyle/>
                    <a:p>
                      <a:pPr>
                        <a:spcBef>
                          <a:spcPts val="600"/>
                        </a:spcBef>
                      </a:pPr>
                      <a:r>
                        <a:rPr lang="tr-TR" sz="900" dirty="0" smtClean="0">
                          <a:solidFill>
                            <a:schemeClr val="accent1">
                              <a:lumMod val="50000"/>
                            </a:schemeClr>
                          </a:solidFill>
                          <a:latin typeface="+mn-lt"/>
                        </a:rPr>
                        <a:t>» Krizden etkilenenler arasındaki farklı etnik ve dini</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gruplar kimlerdir?</a:t>
                      </a:r>
                    </a:p>
                    <a:p>
                      <a:pPr>
                        <a:spcBef>
                          <a:spcPts val="600"/>
                        </a:spcBef>
                      </a:pPr>
                      <a:r>
                        <a:rPr lang="tr-TR" sz="900" dirty="0" smtClean="0">
                          <a:solidFill>
                            <a:schemeClr val="accent1">
                              <a:lumMod val="50000"/>
                            </a:schemeClr>
                          </a:solidFill>
                          <a:latin typeface="+mn-lt"/>
                        </a:rPr>
                        <a:t>» Krizden etkilenenler için hangi inanç ve ibadetler</a:t>
                      </a:r>
                      <a:r>
                        <a:rPr lang="tr-TR" sz="900" baseline="0" dirty="0" smtClean="0">
                          <a:solidFill>
                            <a:schemeClr val="accent1">
                              <a:lumMod val="50000"/>
                            </a:schemeClr>
                          </a:solidFill>
                          <a:latin typeface="+mn-lt"/>
                        </a:rPr>
                        <a:t> </a:t>
                      </a:r>
                      <a:r>
                        <a:rPr lang="tr-TR" sz="900" dirty="0" smtClean="0">
                          <a:solidFill>
                            <a:schemeClr val="accent1">
                              <a:lumMod val="50000"/>
                            </a:schemeClr>
                          </a:solidFill>
                          <a:latin typeface="+mn-lt"/>
                        </a:rPr>
                        <a:t>önemlidir?</a:t>
                      </a:r>
                    </a:p>
                    <a:p>
                      <a:pPr>
                        <a:spcBef>
                          <a:spcPts val="600"/>
                        </a:spcBef>
                      </a:pPr>
                      <a:r>
                        <a:rPr lang="tr-TR" sz="900" dirty="0" smtClean="0">
                          <a:solidFill>
                            <a:schemeClr val="accent1">
                              <a:lumMod val="50000"/>
                            </a:schemeClr>
                          </a:solidFill>
                          <a:latin typeface="+mn-lt"/>
                        </a:rPr>
                        <a:t>» Olay nasıl anlamlandırılıyor ve açıklanıyor?</a:t>
                      </a:r>
                    </a:p>
                  </a:txBody>
                  <a:tcPr/>
                </a:tc>
              </a:tr>
            </a:tbl>
          </a:graphicData>
        </a:graphic>
      </p:graphicFrame>
    </p:spTree>
    <p:extLst>
      <p:ext uri="{BB962C8B-B14F-4D97-AF65-F5344CB8AC3E}">
        <p14:creationId xmlns:p14="http://schemas.microsoft.com/office/powerpoint/2010/main" val="19980057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1703512" y="188640"/>
            <a:ext cx="8591550" cy="1066800"/>
          </a:xfrm>
        </p:spPr>
        <p:txBody>
          <a:bodyPr/>
          <a:lstStyle/>
          <a:p>
            <a:r>
              <a:rPr lang="tr-TR" dirty="0" smtClean="0"/>
              <a:t>Soruların cevabı verilirken…</a:t>
            </a:r>
            <a:endParaRPr lang="tr-TR" dirty="0"/>
          </a:p>
        </p:txBody>
      </p:sp>
      <p:sp>
        <p:nvSpPr>
          <p:cNvPr id="7" name="Metin Yer Tutucusu 6"/>
          <p:cNvSpPr>
            <a:spLocks noGrp="1"/>
          </p:cNvSpPr>
          <p:nvPr>
            <p:ph type="body" idx="1"/>
          </p:nvPr>
        </p:nvSpPr>
        <p:spPr>
          <a:xfrm>
            <a:off x="2135561" y="2708921"/>
            <a:ext cx="1559471" cy="509587"/>
          </a:xfrm>
        </p:spPr>
        <p:txBody>
          <a:bodyPr/>
          <a:lstStyle/>
          <a:p>
            <a:r>
              <a:rPr lang="tr-TR" dirty="0" smtClean="0"/>
              <a:t>HAZIRLIK</a:t>
            </a:r>
            <a:endParaRPr lang="tr-TR" dirty="0"/>
          </a:p>
        </p:txBody>
      </p:sp>
      <p:sp>
        <p:nvSpPr>
          <p:cNvPr id="5" name="İçerik Yer Tutucusu 4"/>
          <p:cNvSpPr>
            <a:spLocks noGrp="1"/>
          </p:cNvSpPr>
          <p:nvPr>
            <p:ph sz="half" idx="2"/>
          </p:nvPr>
        </p:nvSpPr>
        <p:spPr>
          <a:xfrm>
            <a:off x="4007769" y="1484784"/>
            <a:ext cx="5087863" cy="4464496"/>
          </a:xfrm>
        </p:spPr>
        <p:txBody>
          <a:bodyPr>
            <a:normAutofit fontScale="55000" lnSpcReduction="20000"/>
          </a:bodyPr>
          <a:lstStyle/>
          <a:p>
            <a:pPr marL="273050" indent="-273050" fontAlgn="base">
              <a:lnSpc>
                <a:spcPct val="150000"/>
              </a:lnSpc>
              <a:spcAft>
                <a:spcPct val="0"/>
              </a:spcAft>
              <a:buClr>
                <a:srgbClr val="FF0000"/>
              </a:buClr>
              <a:buSzPct val="73000"/>
              <a:buFont typeface="Wingdings 2" pitchFamily="18" charset="2"/>
              <a:buChar char=""/>
            </a:pPr>
            <a:r>
              <a:rPr lang="tr-TR" altLang="tr-TR" dirty="0">
                <a:solidFill>
                  <a:srgbClr val="7030A0"/>
                </a:solidFill>
                <a:latin typeface="Trebuchet MS"/>
              </a:rPr>
              <a:t>Doğru bilgilerin toplanması ve doğruluklarının teyit edilmesi</a:t>
            </a:r>
          </a:p>
          <a:p>
            <a:pPr marL="520700" lvl="1" fontAlgn="base">
              <a:lnSpc>
                <a:spcPct val="150000"/>
              </a:lnSpc>
              <a:spcAft>
                <a:spcPct val="0"/>
              </a:spcAft>
              <a:buClr>
                <a:srgbClr val="F9B639"/>
              </a:buClr>
              <a:buSzPct val="80000"/>
              <a:buFont typeface="Wingdings 2" pitchFamily="18" charset="2"/>
              <a:buChar char=""/>
            </a:pPr>
            <a:r>
              <a:rPr lang="tr-TR" altLang="tr-TR" dirty="0">
                <a:solidFill>
                  <a:srgbClr val="6C6C6C"/>
                </a:solidFill>
                <a:latin typeface="Trebuchet MS"/>
              </a:rPr>
              <a:t>Aile ve ilgili kurum ve kuruluşlarla iletişim halinde olunmalı</a:t>
            </a:r>
          </a:p>
          <a:p>
            <a:pPr marL="273050" indent="-273050" fontAlgn="base">
              <a:lnSpc>
                <a:spcPct val="150000"/>
              </a:lnSpc>
              <a:spcAft>
                <a:spcPct val="0"/>
              </a:spcAft>
              <a:buClr>
                <a:srgbClr val="FF0000"/>
              </a:buClr>
              <a:buSzPct val="73000"/>
              <a:buFont typeface="Wingdings 2" pitchFamily="18" charset="2"/>
              <a:buChar char=""/>
            </a:pPr>
            <a:r>
              <a:rPr lang="tr-TR" altLang="tr-TR" dirty="0">
                <a:solidFill>
                  <a:srgbClr val="7030A0"/>
                </a:solidFill>
                <a:latin typeface="Trebuchet MS"/>
              </a:rPr>
              <a:t>Doğru bilgilerin gerekli kişi ve kurumlara olabildiğince hızlı iletilmesi </a:t>
            </a:r>
          </a:p>
          <a:p>
            <a:pPr marL="273050" indent="-273050" fontAlgn="base">
              <a:lnSpc>
                <a:spcPct val="150000"/>
              </a:lnSpc>
              <a:spcAft>
                <a:spcPct val="0"/>
              </a:spcAft>
              <a:buClr>
                <a:srgbClr val="FF0000"/>
              </a:buClr>
              <a:buSzPct val="73000"/>
              <a:buFont typeface="Wingdings 2" pitchFamily="18" charset="2"/>
              <a:buChar char=""/>
            </a:pPr>
            <a:r>
              <a:rPr lang="tr-TR" altLang="tr-TR" dirty="0">
                <a:solidFill>
                  <a:srgbClr val="7030A0"/>
                </a:solidFill>
                <a:latin typeface="Trebuchet MS"/>
              </a:rPr>
              <a:t>Dedikodunun önlenmesi</a:t>
            </a:r>
          </a:p>
          <a:p>
            <a:pPr marL="273050" indent="-273050" fontAlgn="base">
              <a:lnSpc>
                <a:spcPct val="150000"/>
              </a:lnSpc>
              <a:spcAft>
                <a:spcPct val="0"/>
              </a:spcAft>
              <a:buClr>
                <a:srgbClr val="FF0000"/>
              </a:buClr>
              <a:buSzPct val="73000"/>
              <a:buFont typeface="Wingdings 2" pitchFamily="18" charset="2"/>
              <a:buChar char=""/>
            </a:pPr>
            <a:r>
              <a:rPr lang="tr-TR" altLang="tr-TR" dirty="0">
                <a:solidFill>
                  <a:srgbClr val="7030A0"/>
                </a:solidFill>
                <a:latin typeface="Trebuchet MS"/>
              </a:rPr>
              <a:t>Kullanılan dilin anlaşılır olması</a:t>
            </a:r>
          </a:p>
          <a:p>
            <a:pPr marL="273050" indent="-273050" fontAlgn="base">
              <a:lnSpc>
                <a:spcPct val="150000"/>
              </a:lnSpc>
              <a:spcAft>
                <a:spcPct val="0"/>
              </a:spcAft>
              <a:buClr>
                <a:srgbClr val="FF0000"/>
              </a:buClr>
              <a:buSzPct val="73000"/>
              <a:buFont typeface="Wingdings 2" pitchFamily="18" charset="2"/>
              <a:buChar char=""/>
            </a:pPr>
            <a:r>
              <a:rPr lang="tr-TR" altLang="tr-TR" dirty="0">
                <a:solidFill>
                  <a:srgbClr val="7030A0"/>
                </a:solidFill>
                <a:latin typeface="Trebuchet MS"/>
              </a:rPr>
              <a:t>Yardım istenmesi (yönetici vb.)</a:t>
            </a:r>
          </a:p>
          <a:p>
            <a:pPr marL="273050" indent="-273050" fontAlgn="base">
              <a:lnSpc>
                <a:spcPct val="150000"/>
              </a:lnSpc>
              <a:spcAft>
                <a:spcPct val="0"/>
              </a:spcAft>
              <a:buClr>
                <a:srgbClr val="FF0000"/>
              </a:buClr>
              <a:buSzPct val="73000"/>
              <a:buFont typeface="Wingdings 2" pitchFamily="18" charset="2"/>
              <a:buChar char=""/>
            </a:pPr>
            <a:r>
              <a:rPr lang="tr-TR" altLang="tr-TR" dirty="0">
                <a:solidFill>
                  <a:srgbClr val="7030A0"/>
                </a:solidFill>
                <a:latin typeface="Trebuchet MS"/>
              </a:rPr>
              <a:t>Medya yönetimi</a:t>
            </a:r>
          </a:p>
          <a:p>
            <a:pPr marL="273050" indent="-273050" fontAlgn="base">
              <a:lnSpc>
                <a:spcPct val="150000"/>
              </a:lnSpc>
              <a:spcAft>
                <a:spcPct val="0"/>
              </a:spcAft>
              <a:buClr>
                <a:srgbClr val="FF0000"/>
              </a:buClr>
              <a:buSzPct val="73000"/>
              <a:buFont typeface="Wingdings 2" pitchFamily="18" charset="2"/>
              <a:buChar char=""/>
            </a:pPr>
            <a:r>
              <a:rPr lang="tr-TR" altLang="tr-TR" dirty="0">
                <a:solidFill>
                  <a:srgbClr val="7030A0"/>
                </a:solidFill>
                <a:latin typeface="Trebuchet MS"/>
              </a:rPr>
              <a:t>İletişim ağının </a:t>
            </a:r>
            <a:r>
              <a:rPr lang="tr-TR" altLang="tr-TR" dirty="0">
                <a:solidFill>
                  <a:srgbClr val="7030A0"/>
                </a:solidFill>
                <a:latin typeface="Trebuchet MS"/>
              </a:rPr>
              <a:t>oluşturulması</a:t>
            </a:r>
          </a:p>
          <a:p>
            <a:pPr marL="273050" indent="-273050" fontAlgn="base">
              <a:lnSpc>
                <a:spcPct val="150000"/>
              </a:lnSpc>
              <a:spcAft>
                <a:spcPct val="0"/>
              </a:spcAft>
              <a:buClr>
                <a:srgbClr val="FF0000"/>
              </a:buClr>
              <a:buSzPct val="73000"/>
              <a:buFont typeface="Wingdings 2" pitchFamily="18" charset="2"/>
              <a:buChar char=""/>
            </a:pPr>
            <a:r>
              <a:rPr lang="tr-TR" altLang="tr-TR" dirty="0" err="1">
                <a:solidFill>
                  <a:srgbClr val="7030A0"/>
                </a:solidFill>
                <a:latin typeface="Trebuchet MS"/>
              </a:rPr>
              <a:t>Psiko</a:t>
            </a:r>
            <a:r>
              <a:rPr lang="tr-TR" altLang="tr-TR" dirty="0">
                <a:solidFill>
                  <a:srgbClr val="7030A0"/>
                </a:solidFill>
                <a:latin typeface="Trebuchet MS"/>
              </a:rPr>
              <a:t>-sosyal destek çalışmalarının başlatılması</a:t>
            </a:r>
            <a:endParaRPr lang="tr-TR" altLang="tr-TR" dirty="0">
              <a:solidFill>
                <a:srgbClr val="7030A0"/>
              </a:solidFill>
              <a:latin typeface="Trebuchet MS"/>
            </a:endParaRPr>
          </a:p>
          <a:p>
            <a:endParaRPr lang="tr-TR" dirty="0"/>
          </a:p>
        </p:txBody>
      </p:sp>
    </p:spTree>
    <p:extLst>
      <p:ext uri="{BB962C8B-B14F-4D97-AF65-F5344CB8AC3E}">
        <p14:creationId xmlns:p14="http://schemas.microsoft.com/office/powerpoint/2010/main" val="41803954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a:xfrm>
            <a:off x="1919288" y="260350"/>
            <a:ext cx="8229600" cy="1008410"/>
          </a:xfrm>
        </p:spPr>
        <p:txBody>
          <a:bodyPr>
            <a:normAutofit fontScale="90000"/>
          </a:bodyPr>
          <a:lstStyle/>
          <a:p>
            <a:pPr eaLnBrk="1" hangingPunct="1"/>
            <a:r>
              <a:rPr lang="tr-TR" b="1" dirty="0" err="1" smtClean="0">
                <a:solidFill>
                  <a:srgbClr val="0070C0"/>
                </a:solidFill>
              </a:rPr>
              <a:t>Psiko</a:t>
            </a:r>
            <a:r>
              <a:rPr lang="tr-TR" b="1" dirty="0" smtClean="0">
                <a:solidFill>
                  <a:srgbClr val="0070C0"/>
                </a:solidFill>
              </a:rPr>
              <a:t>-Sosyal Destek Bağlamında Gerçekleştirilecek Faaliyetler</a:t>
            </a:r>
          </a:p>
        </p:txBody>
      </p:sp>
      <p:graphicFrame>
        <p:nvGraphicFramePr>
          <p:cNvPr id="4" name="3 İçerik Yer Tutucusu"/>
          <p:cNvGraphicFramePr>
            <a:graphicFrameLocks noGrp="1"/>
          </p:cNvGraphicFramePr>
          <p:nvPr>
            <p:ph idx="1"/>
            <p:extLst/>
          </p:nvPr>
        </p:nvGraphicFramePr>
        <p:xfrm>
          <a:off x="1847528" y="1412776"/>
          <a:ext cx="8373616" cy="49724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60672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00238" y="404814"/>
            <a:ext cx="8534400" cy="758825"/>
          </a:xfrm>
        </p:spPr>
        <p:txBody>
          <a:bodyPr>
            <a:normAutofit fontScale="90000"/>
          </a:bodyPr>
          <a:lstStyle/>
          <a:p>
            <a:pPr>
              <a:defRPr/>
            </a:pPr>
            <a:r>
              <a:rPr lang="tr-TR" sz="3800" b="1" dirty="0" err="1">
                <a:solidFill>
                  <a:srgbClr val="0070C0"/>
                </a:solidFill>
              </a:rPr>
              <a:t>Psikoeğitim</a:t>
            </a:r>
            <a:r>
              <a:rPr lang="tr-TR" sz="3800" b="1" dirty="0">
                <a:solidFill>
                  <a:srgbClr val="0070C0"/>
                </a:solidFill>
              </a:rPr>
              <a:t> Programının Uygulama Şeması</a:t>
            </a:r>
          </a:p>
        </p:txBody>
      </p:sp>
      <p:sp>
        <p:nvSpPr>
          <p:cNvPr id="22531" name="Line 6"/>
          <p:cNvSpPr>
            <a:spLocks noChangeShapeType="1"/>
          </p:cNvSpPr>
          <p:nvPr/>
        </p:nvSpPr>
        <p:spPr bwMode="auto">
          <a:xfrm>
            <a:off x="4670425" y="2411413"/>
            <a:ext cx="0" cy="2159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6631" name="Text Box 7"/>
          <p:cNvSpPr txBox="1">
            <a:spLocks noChangeArrowheads="1"/>
          </p:cNvSpPr>
          <p:nvPr/>
        </p:nvSpPr>
        <p:spPr bwMode="auto">
          <a:xfrm>
            <a:off x="2279649" y="2627868"/>
            <a:ext cx="6157120" cy="3693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square">
            <a:spAutoFit/>
          </a:bodyPr>
          <a:lstStyle/>
          <a:p>
            <a:pPr>
              <a:defRPr/>
            </a:pPr>
            <a:r>
              <a:rPr lang="tr-TR" b="1" dirty="0">
                <a:solidFill>
                  <a:prstClr val="white"/>
                </a:solidFill>
              </a:rPr>
              <a:t>İl </a:t>
            </a:r>
            <a:r>
              <a:rPr lang="tr-TR" b="1" dirty="0" err="1">
                <a:solidFill>
                  <a:prstClr val="white"/>
                </a:solidFill>
              </a:rPr>
              <a:t>Psikososyal</a:t>
            </a:r>
            <a:r>
              <a:rPr lang="tr-TR" b="1" dirty="0">
                <a:solidFill>
                  <a:prstClr val="white"/>
                </a:solidFill>
              </a:rPr>
              <a:t> Müdahale Hizmetleri Ekibi/RAM</a:t>
            </a:r>
            <a:endParaRPr lang="tr-TR" dirty="0">
              <a:solidFill>
                <a:prstClr val="white"/>
              </a:solidFill>
            </a:endParaRPr>
          </a:p>
        </p:txBody>
      </p:sp>
      <p:sp>
        <p:nvSpPr>
          <p:cNvPr id="26633" name="Text Box 9"/>
          <p:cNvSpPr txBox="1">
            <a:spLocks noChangeArrowheads="1"/>
          </p:cNvSpPr>
          <p:nvPr/>
        </p:nvSpPr>
        <p:spPr bwMode="auto">
          <a:xfrm>
            <a:off x="2159000" y="1412875"/>
            <a:ext cx="2736850" cy="831850"/>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defRPr/>
            </a:pPr>
            <a:r>
              <a:rPr lang="tr-TR" sz="1600" b="1" dirty="0">
                <a:solidFill>
                  <a:prstClr val="white"/>
                </a:solidFill>
              </a:rPr>
              <a:t>Özel Eğitim ve Rehberlik Hizmetleri Genel Müdürlüğü</a:t>
            </a:r>
          </a:p>
        </p:txBody>
      </p:sp>
      <p:sp>
        <p:nvSpPr>
          <p:cNvPr id="22536" name="Line 11"/>
          <p:cNvSpPr>
            <a:spLocks noChangeShapeType="1"/>
          </p:cNvSpPr>
          <p:nvPr/>
        </p:nvSpPr>
        <p:spPr bwMode="auto">
          <a:xfrm flipH="1">
            <a:off x="4800600" y="2997200"/>
            <a:ext cx="0" cy="431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2537" name="Text Box 12"/>
          <p:cNvSpPr txBox="1">
            <a:spLocks noChangeArrowheads="1"/>
          </p:cNvSpPr>
          <p:nvPr/>
        </p:nvSpPr>
        <p:spPr bwMode="auto">
          <a:xfrm>
            <a:off x="3648075" y="4149726"/>
            <a:ext cx="6477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tr-TR">
              <a:solidFill>
                <a:srgbClr val="000000"/>
              </a:solidFill>
              <a:latin typeface="Candara" pitchFamily="34" charset="0"/>
            </a:endParaRPr>
          </a:p>
        </p:txBody>
      </p:sp>
      <p:sp>
        <p:nvSpPr>
          <p:cNvPr id="26637" name="Text Box 13"/>
          <p:cNvSpPr txBox="1">
            <a:spLocks noChangeArrowheads="1"/>
          </p:cNvSpPr>
          <p:nvPr/>
        </p:nvSpPr>
        <p:spPr bwMode="auto">
          <a:xfrm>
            <a:off x="2640014" y="3429001"/>
            <a:ext cx="3527425" cy="650875"/>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a:spAutoFit/>
          </a:bodyPr>
          <a:lstStyle/>
          <a:p>
            <a:pPr algn="ctr">
              <a:defRPr/>
            </a:pPr>
            <a:r>
              <a:rPr lang="tr-TR" b="1" dirty="0">
                <a:solidFill>
                  <a:prstClr val="white"/>
                </a:solidFill>
              </a:rPr>
              <a:t>Psikolojik Danışmanlar</a:t>
            </a:r>
          </a:p>
          <a:p>
            <a:pPr algn="ctr">
              <a:defRPr/>
            </a:pPr>
            <a:endParaRPr lang="tr-TR" b="1" dirty="0">
              <a:solidFill>
                <a:prstClr val="white"/>
              </a:solidFill>
            </a:endParaRPr>
          </a:p>
        </p:txBody>
      </p:sp>
      <p:sp>
        <p:nvSpPr>
          <p:cNvPr id="22539" name="Text Box 14"/>
          <p:cNvSpPr txBox="1">
            <a:spLocks noChangeArrowheads="1"/>
          </p:cNvSpPr>
          <p:nvPr/>
        </p:nvSpPr>
        <p:spPr bwMode="auto">
          <a:xfrm>
            <a:off x="6959600" y="3933826"/>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tr-TR">
              <a:solidFill>
                <a:srgbClr val="000000"/>
              </a:solidFill>
              <a:latin typeface="Candara" pitchFamily="34" charset="0"/>
            </a:endParaRPr>
          </a:p>
        </p:txBody>
      </p:sp>
      <p:sp>
        <p:nvSpPr>
          <p:cNvPr id="26639" name="Text Box 15"/>
          <p:cNvSpPr txBox="1">
            <a:spLocks noChangeArrowheads="1"/>
          </p:cNvSpPr>
          <p:nvPr/>
        </p:nvSpPr>
        <p:spPr bwMode="auto">
          <a:xfrm>
            <a:off x="7464425" y="3429001"/>
            <a:ext cx="1944688" cy="650875"/>
          </a:xfrm>
          <a:prstGeom prst="rect">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a:spAutoFit/>
          </a:bodyPr>
          <a:lstStyle/>
          <a:p>
            <a:pPr algn="ctr">
              <a:defRPr/>
            </a:pPr>
            <a:r>
              <a:rPr lang="tr-TR" b="1" dirty="0">
                <a:solidFill>
                  <a:prstClr val="white"/>
                </a:solidFill>
              </a:rPr>
              <a:t>Uzman Ekip</a:t>
            </a:r>
          </a:p>
          <a:p>
            <a:pPr>
              <a:defRPr/>
            </a:pPr>
            <a:endParaRPr lang="tr-TR" dirty="0">
              <a:solidFill>
                <a:prstClr val="white"/>
              </a:solidFill>
            </a:endParaRPr>
          </a:p>
        </p:txBody>
      </p:sp>
      <p:sp>
        <p:nvSpPr>
          <p:cNvPr id="22541" name="Line 16"/>
          <p:cNvSpPr>
            <a:spLocks noChangeShapeType="1"/>
          </p:cNvSpPr>
          <p:nvPr/>
        </p:nvSpPr>
        <p:spPr bwMode="auto">
          <a:xfrm flipH="1">
            <a:off x="6167438" y="3860800"/>
            <a:ext cx="1223962"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60430" name="Text Box 17"/>
          <p:cNvSpPr txBox="1">
            <a:spLocks noChangeArrowheads="1"/>
          </p:cNvSpPr>
          <p:nvPr/>
        </p:nvSpPr>
        <p:spPr bwMode="auto">
          <a:xfrm>
            <a:off x="2424113" y="4508500"/>
            <a:ext cx="1446230" cy="369332"/>
          </a:xfrm>
          <a:prstGeom prst="rect">
            <a:avLst/>
          </a:prstGeom>
          <a:solidFill>
            <a:schemeClr val="accent2">
              <a:lumMod val="60000"/>
              <a:lumOff val="40000"/>
            </a:schemeClr>
          </a:solidFill>
          <a:ln w="9525">
            <a:solidFill>
              <a:schemeClr val="tx1"/>
            </a:solidFill>
            <a:miter lim="800000"/>
            <a:headEnd/>
            <a:tailEnd/>
          </a:ln>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tr-TR" b="1" dirty="0">
                <a:solidFill>
                  <a:prstClr val="black"/>
                </a:solidFill>
                <a:latin typeface="Candara" pitchFamily="34" charset="0"/>
              </a:rPr>
              <a:t>Okul Ekipleri</a:t>
            </a:r>
          </a:p>
        </p:txBody>
      </p:sp>
      <p:sp>
        <p:nvSpPr>
          <p:cNvPr id="22543" name="Text Box 18"/>
          <p:cNvSpPr txBox="1">
            <a:spLocks noChangeArrowheads="1"/>
          </p:cNvSpPr>
          <p:nvPr/>
        </p:nvSpPr>
        <p:spPr bwMode="auto">
          <a:xfrm>
            <a:off x="4079875" y="5013325"/>
            <a:ext cx="1465466" cy="369332"/>
          </a:xfrm>
          <a:prstGeom prst="rect">
            <a:avLst/>
          </a:prstGeom>
          <a:solidFill>
            <a:srgbClr val="92D050"/>
          </a:solidFill>
          <a:ln w="9525">
            <a:solidFill>
              <a:schemeClr val="tx1"/>
            </a:solidFill>
            <a:miter lim="800000"/>
            <a:headEnd/>
            <a:tailEnd/>
          </a:ln>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tr-TR" b="1">
                <a:solidFill>
                  <a:srgbClr val="000000"/>
                </a:solidFill>
                <a:latin typeface="Candara" pitchFamily="34" charset="0"/>
              </a:rPr>
              <a:t>Öğretmenler</a:t>
            </a:r>
          </a:p>
        </p:txBody>
      </p:sp>
      <p:sp>
        <p:nvSpPr>
          <p:cNvPr id="22544" name="Text Box 19"/>
          <p:cNvSpPr txBox="1">
            <a:spLocks noChangeArrowheads="1"/>
          </p:cNvSpPr>
          <p:nvPr/>
        </p:nvSpPr>
        <p:spPr bwMode="auto">
          <a:xfrm>
            <a:off x="4943475" y="5734050"/>
            <a:ext cx="1374094" cy="369332"/>
          </a:xfrm>
          <a:prstGeom prst="rect">
            <a:avLst/>
          </a:prstGeom>
          <a:solidFill>
            <a:srgbClr val="00B0F0"/>
          </a:solidFill>
          <a:ln w="9525">
            <a:solidFill>
              <a:schemeClr val="tx1"/>
            </a:solidFill>
            <a:miter lim="800000"/>
            <a:headEnd/>
            <a:tailEnd/>
          </a:ln>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tr-TR" b="1">
                <a:solidFill>
                  <a:srgbClr val="000000"/>
                </a:solidFill>
                <a:latin typeface="Candara" pitchFamily="34" charset="0"/>
              </a:rPr>
              <a:t>Ana-babalar</a:t>
            </a:r>
          </a:p>
        </p:txBody>
      </p:sp>
      <p:sp>
        <p:nvSpPr>
          <p:cNvPr id="22545" name="Text Box 20"/>
          <p:cNvSpPr txBox="1">
            <a:spLocks noChangeArrowheads="1"/>
          </p:cNvSpPr>
          <p:nvPr/>
        </p:nvSpPr>
        <p:spPr bwMode="auto">
          <a:xfrm>
            <a:off x="2063750" y="5734050"/>
            <a:ext cx="1657350" cy="376238"/>
          </a:xfrm>
          <a:prstGeom prst="rect">
            <a:avLst/>
          </a:prstGeom>
          <a:solidFill>
            <a:srgbClr val="FF33CC"/>
          </a:solidFill>
          <a:ln w="9525">
            <a:solidFill>
              <a:schemeClr val="tx1"/>
            </a:solidFill>
            <a:miter lim="800000"/>
            <a:headEnd/>
            <a:tailEnd/>
          </a:ln>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tr-TR" b="1">
                <a:solidFill>
                  <a:srgbClr val="000000"/>
                </a:solidFill>
                <a:latin typeface="Candara" pitchFamily="34" charset="0"/>
              </a:rPr>
              <a:t>Öğrenciler</a:t>
            </a:r>
          </a:p>
        </p:txBody>
      </p:sp>
      <p:sp>
        <p:nvSpPr>
          <p:cNvPr id="22546" name="Line 21"/>
          <p:cNvSpPr>
            <a:spLocks noChangeShapeType="1"/>
          </p:cNvSpPr>
          <p:nvPr/>
        </p:nvSpPr>
        <p:spPr bwMode="auto">
          <a:xfrm>
            <a:off x="4883150" y="4148139"/>
            <a:ext cx="0" cy="865187"/>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2547" name="Line 22"/>
          <p:cNvSpPr>
            <a:spLocks noChangeShapeType="1"/>
          </p:cNvSpPr>
          <p:nvPr/>
        </p:nvSpPr>
        <p:spPr bwMode="auto">
          <a:xfrm>
            <a:off x="3143250" y="4076700"/>
            <a:ext cx="0" cy="431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2548" name="Line 23"/>
          <p:cNvSpPr>
            <a:spLocks noChangeShapeType="1"/>
          </p:cNvSpPr>
          <p:nvPr/>
        </p:nvSpPr>
        <p:spPr bwMode="auto">
          <a:xfrm flipH="1">
            <a:off x="3143250" y="5157788"/>
            <a:ext cx="93503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2549" name="Line 24"/>
          <p:cNvSpPr>
            <a:spLocks noChangeShapeType="1"/>
          </p:cNvSpPr>
          <p:nvPr/>
        </p:nvSpPr>
        <p:spPr bwMode="auto">
          <a:xfrm>
            <a:off x="3143250" y="5157789"/>
            <a:ext cx="0" cy="503237"/>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2550" name="Line 25"/>
          <p:cNvSpPr>
            <a:spLocks noChangeShapeType="1"/>
          </p:cNvSpPr>
          <p:nvPr/>
        </p:nvSpPr>
        <p:spPr bwMode="auto">
          <a:xfrm>
            <a:off x="5159375" y="5445126"/>
            <a:ext cx="0" cy="2889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2551" name="Line 26"/>
          <p:cNvSpPr>
            <a:spLocks noChangeShapeType="1"/>
          </p:cNvSpPr>
          <p:nvPr/>
        </p:nvSpPr>
        <p:spPr bwMode="auto">
          <a:xfrm>
            <a:off x="5951538" y="4076701"/>
            <a:ext cx="0" cy="15843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2552" name="Line 28"/>
          <p:cNvSpPr>
            <a:spLocks noChangeShapeType="1"/>
          </p:cNvSpPr>
          <p:nvPr/>
        </p:nvSpPr>
        <p:spPr bwMode="auto">
          <a:xfrm flipH="1">
            <a:off x="6527800" y="5876925"/>
            <a:ext cx="2520950" cy="0"/>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2553" name="Line 29"/>
          <p:cNvSpPr>
            <a:spLocks noChangeShapeType="1"/>
          </p:cNvSpPr>
          <p:nvPr/>
        </p:nvSpPr>
        <p:spPr bwMode="auto">
          <a:xfrm>
            <a:off x="9048750" y="4076700"/>
            <a:ext cx="0" cy="1728788"/>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22554" name="Line 30"/>
          <p:cNvSpPr>
            <a:spLocks noChangeShapeType="1"/>
          </p:cNvSpPr>
          <p:nvPr/>
        </p:nvSpPr>
        <p:spPr bwMode="auto">
          <a:xfrm flipH="1">
            <a:off x="7751763" y="4076700"/>
            <a:ext cx="0" cy="1081088"/>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22555" name="Line 31"/>
          <p:cNvSpPr>
            <a:spLocks noChangeShapeType="1"/>
          </p:cNvSpPr>
          <p:nvPr/>
        </p:nvSpPr>
        <p:spPr bwMode="auto">
          <a:xfrm flipH="1">
            <a:off x="5664201" y="5157788"/>
            <a:ext cx="2087563" cy="0"/>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2556" name="Line 32"/>
          <p:cNvSpPr>
            <a:spLocks noChangeShapeType="1"/>
          </p:cNvSpPr>
          <p:nvPr/>
        </p:nvSpPr>
        <p:spPr bwMode="auto">
          <a:xfrm flipH="1">
            <a:off x="2208213" y="3789363"/>
            <a:ext cx="431800" cy="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tr-TR"/>
          </a:p>
        </p:txBody>
      </p:sp>
      <p:sp>
        <p:nvSpPr>
          <p:cNvPr id="22557" name="Line 33"/>
          <p:cNvSpPr>
            <a:spLocks noChangeShapeType="1"/>
          </p:cNvSpPr>
          <p:nvPr/>
        </p:nvSpPr>
        <p:spPr bwMode="auto">
          <a:xfrm>
            <a:off x="2208213" y="3860801"/>
            <a:ext cx="0" cy="1800225"/>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 name="Oval 1"/>
          <p:cNvSpPr/>
          <p:nvPr/>
        </p:nvSpPr>
        <p:spPr>
          <a:xfrm>
            <a:off x="6312024" y="1412875"/>
            <a:ext cx="2376264" cy="11064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MÜDÜR</a:t>
            </a:r>
            <a:endParaRPr lang="tr-TR" dirty="0"/>
          </a:p>
        </p:txBody>
      </p:sp>
    </p:spTree>
    <p:extLst>
      <p:ext uri="{BB962C8B-B14F-4D97-AF65-F5344CB8AC3E}">
        <p14:creationId xmlns:p14="http://schemas.microsoft.com/office/powerpoint/2010/main" val="1384082180"/>
      </p:ext>
    </p:extLst>
  </p:cSld>
  <p:clrMapOvr>
    <a:masterClrMapping/>
  </p:clrMapOvr>
  <p:transition advClick="0">
    <p:cover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 descr="C:\Users\user\Desktop\RESM\368_Kamu-Hastane-Birlikleri-karikatü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6201" y="1916832"/>
            <a:ext cx="260032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Başlık"/>
          <p:cNvSpPr>
            <a:spLocks noGrp="1"/>
          </p:cNvSpPr>
          <p:nvPr>
            <p:ph type="title"/>
          </p:nvPr>
        </p:nvSpPr>
        <p:spPr/>
        <p:txBody>
          <a:bodyPr>
            <a:normAutofit/>
          </a:bodyPr>
          <a:lstStyle/>
          <a:p>
            <a:pPr>
              <a:defRPr/>
            </a:pPr>
            <a:r>
              <a:rPr lang="tr-TR" b="1" dirty="0" smtClean="0"/>
              <a:t>Programın Amaçları</a:t>
            </a:r>
            <a:r>
              <a:rPr lang="tr-TR" dirty="0" smtClean="0"/>
              <a:t/>
            </a:r>
            <a:br>
              <a:rPr lang="tr-TR" dirty="0" smtClean="0"/>
            </a:br>
            <a:endParaRPr lang="tr-TR" dirty="0"/>
          </a:p>
        </p:txBody>
      </p:sp>
      <p:sp>
        <p:nvSpPr>
          <p:cNvPr id="3" name="2 İçerik Yer Tutucusu"/>
          <p:cNvSpPr>
            <a:spLocks noGrp="1"/>
          </p:cNvSpPr>
          <p:nvPr>
            <p:ph idx="1"/>
          </p:nvPr>
        </p:nvSpPr>
        <p:spPr>
          <a:xfrm>
            <a:off x="1631505" y="1124744"/>
            <a:ext cx="6048672" cy="5328592"/>
          </a:xfrm>
          <a:prstGeom prst="rect">
            <a:avLst/>
          </a:prstGeom>
        </p:spPr>
        <p:txBody>
          <a:bodyPr>
            <a:normAutofit fontScale="70000" lnSpcReduction="20000"/>
          </a:bodyPr>
          <a:lstStyle/>
          <a:p>
            <a:pPr marL="342900" indent="-342900" algn="just">
              <a:buClr>
                <a:schemeClr val="accent3"/>
              </a:buClr>
              <a:buBlip>
                <a:blip r:embed="rId4"/>
              </a:buBlip>
              <a:defRPr/>
            </a:pPr>
            <a:r>
              <a:rPr lang="tr-TR" dirty="0" err="1" smtClean="0">
                <a:solidFill>
                  <a:schemeClr val="tx1"/>
                </a:solidFill>
              </a:rPr>
              <a:t>Travmatik</a:t>
            </a:r>
            <a:r>
              <a:rPr lang="tr-TR" dirty="0" smtClean="0">
                <a:solidFill>
                  <a:schemeClr val="tx1"/>
                </a:solidFill>
              </a:rPr>
              <a:t> olayların normal psikolojik etkileri hakkında öğretmenler, ana-babalar ve çocukları bilgilendirmek ve onların bu konuya ilişkin  anlayışlarını  geliştirmek.</a:t>
            </a:r>
          </a:p>
          <a:p>
            <a:pPr marL="342900" indent="-342900" algn="just">
              <a:buClr>
                <a:schemeClr val="accent3"/>
              </a:buClr>
              <a:buBlip>
                <a:blip r:embed="rId4"/>
              </a:buBlip>
              <a:defRPr/>
            </a:pPr>
            <a:endParaRPr lang="tr-TR" dirty="0" smtClean="0">
              <a:solidFill>
                <a:schemeClr val="tx1"/>
              </a:solidFill>
            </a:endParaRPr>
          </a:p>
          <a:p>
            <a:pPr marL="342900" indent="-342900" algn="just">
              <a:buClr>
                <a:schemeClr val="accent3"/>
              </a:buClr>
              <a:buBlip>
                <a:blip r:embed="rId4"/>
              </a:buBlip>
              <a:defRPr/>
            </a:pPr>
            <a:r>
              <a:rPr lang="tr-TR" dirty="0" smtClean="0">
                <a:solidFill>
                  <a:schemeClr val="tx1"/>
                </a:solidFill>
              </a:rPr>
              <a:t>Çocuklar, ana-babalar ve öğretmenleri bilgilendirerek, kendi tepkilerini anlama ve paylaşma olanağı vermek, tepkilerinin doğal olduğunu göstermek ve normalleştirmek.</a:t>
            </a:r>
          </a:p>
          <a:p>
            <a:pPr marL="342900" indent="-342900" algn="just">
              <a:buClr>
                <a:schemeClr val="accent3"/>
              </a:buClr>
              <a:buBlip>
                <a:blip r:embed="rId4"/>
              </a:buBlip>
              <a:defRPr/>
            </a:pPr>
            <a:endParaRPr lang="tr-TR" dirty="0" smtClean="0">
              <a:solidFill>
                <a:schemeClr val="tx1"/>
              </a:solidFill>
            </a:endParaRPr>
          </a:p>
          <a:p>
            <a:pPr marL="342900" indent="-342900" algn="just">
              <a:buClr>
                <a:schemeClr val="accent3"/>
              </a:buClr>
              <a:buBlip>
                <a:blip r:embed="rId4"/>
              </a:buBlip>
              <a:defRPr/>
            </a:pPr>
            <a:r>
              <a:rPr lang="tr-TR" dirty="0" smtClean="0">
                <a:solidFill>
                  <a:schemeClr val="tx1"/>
                </a:solidFill>
              </a:rPr>
              <a:t>Okul sistemi ile aileler arasında yaşantıların paylaşılmasını sağlamak, böylece iki sistem arasındaki iletişimi geliştirmek.</a:t>
            </a:r>
          </a:p>
          <a:p>
            <a:pPr marL="342900" indent="-342900" algn="just">
              <a:buClr>
                <a:schemeClr val="accent3"/>
              </a:buClr>
              <a:buBlip>
                <a:blip r:embed="rId4"/>
              </a:buBlip>
              <a:defRPr/>
            </a:pPr>
            <a:endParaRPr lang="tr-TR" dirty="0" smtClean="0">
              <a:solidFill>
                <a:schemeClr val="tx1"/>
              </a:solidFill>
            </a:endParaRPr>
          </a:p>
          <a:p>
            <a:pPr marL="342900" indent="-342900" algn="just">
              <a:buClr>
                <a:schemeClr val="accent3"/>
              </a:buClr>
              <a:buBlip>
                <a:blip r:embed="rId4"/>
              </a:buBlip>
              <a:defRPr/>
            </a:pPr>
            <a:r>
              <a:rPr lang="tr-TR" dirty="0" smtClean="0">
                <a:solidFill>
                  <a:schemeClr val="tx1"/>
                </a:solidFill>
              </a:rPr>
              <a:t>Olumlu başa çıkma yöntemlerini vurgulayarak bunların gerektiğinde kullanılmalarını sağlamak.</a:t>
            </a:r>
          </a:p>
          <a:p>
            <a:pPr marL="342900" indent="-342900" algn="just">
              <a:buClr>
                <a:schemeClr val="accent3"/>
              </a:buClr>
              <a:buBlip>
                <a:blip r:embed="rId4"/>
              </a:buBlip>
              <a:defRPr/>
            </a:pPr>
            <a:endParaRPr lang="tr-TR" dirty="0" smtClean="0">
              <a:solidFill>
                <a:schemeClr val="tx1"/>
              </a:solidFill>
            </a:endParaRPr>
          </a:p>
          <a:p>
            <a:pPr marL="342900" indent="-342900" algn="just">
              <a:buClr>
                <a:schemeClr val="accent3"/>
              </a:buClr>
              <a:buBlip>
                <a:blip r:embed="rId4"/>
              </a:buBlip>
              <a:defRPr/>
            </a:pPr>
            <a:r>
              <a:rPr lang="tr-TR" dirty="0" smtClean="0">
                <a:solidFill>
                  <a:schemeClr val="tx1"/>
                </a:solidFill>
              </a:rPr>
              <a:t>Çocukların tepkilerinin normale dönmesini sağlamaya uygun bir ortam oluşturarak onların öğrenme ve gelişme kapasitelerini arttırmak.</a:t>
            </a:r>
          </a:p>
          <a:p>
            <a:pPr marL="274320" indent="-274320">
              <a:buClr>
                <a:schemeClr val="accent3"/>
              </a:buClr>
              <a:buNone/>
              <a:defRPr/>
            </a:pPr>
            <a:r>
              <a:rPr lang="tr-TR" dirty="0" smtClean="0"/>
              <a:t> </a:t>
            </a:r>
          </a:p>
          <a:p>
            <a:pPr marL="274320" indent="-274320">
              <a:buClr>
                <a:schemeClr val="accent3"/>
              </a:buClr>
              <a:buFont typeface="Wingdings 2"/>
              <a:buChar char=""/>
              <a:defRPr/>
            </a:pPr>
            <a:endParaRPr lang="tr-TR" dirty="0"/>
          </a:p>
        </p:txBody>
      </p:sp>
    </p:spTree>
    <p:extLst>
      <p:ext uri="{BB962C8B-B14F-4D97-AF65-F5344CB8AC3E}">
        <p14:creationId xmlns:p14="http://schemas.microsoft.com/office/powerpoint/2010/main" val="17521760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2 İçerik Yer Tutucusu"/>
          <p:cNvSpPr>
            <a:spLocks noGrp="1"/>
          </p:cNvSpPr>
          <p:nvPr>
            <p:ph idx="1"/>
          </p:nvPr>
        </p:nvSpPr>
        <p:spPr>
          <a:xfrm>
            <a:off x="1847528" y="2276872"/>
            <a:ext cx="5184576" cy="2435870"/>
          </a:xfrm>
          <a:prstGeom prst="rect">
            <a:avLst/>
          </a:prstGeom>
        </p:spPr>
        <p:txBody>
          <a:bodyPr>
            <a:normAutofit fontScale="92500" lnSpcReduction="20000"/>
          </a:bodyPr>
          <a:lstStyle/>
          <a:p>
            <a:pPr eaLnBrk="1" hangingPunct="1">
              <a:buFont typeface="Wingdings 2" pitchFamily="18" charset="2"/>
              <a:buNone/>
            </a:pPr>
            <a:r>
              <a:rPr lang="tr-TR" dirty="0" smtClean="0"/>
              <a:t>	</a:t>
            </a:r>
            <a:r>
              <a:rPr lang="en-AU" b="1" dirty="0" smtClean="0">
                <a:solidFill>
                  <a:schemeClr val="tx1"/>
                </a:solidFill>
              </a:rPr>
              <a:t>Am</a:t>
            </a:r>
            <a:r>
              <a:rPr lang="tr-TR" b="1" dirty="0" smtClean="0">
                <a:solidFill>
                  <a:schemeClr val="tx1"/>
                </a:solidFill>
              </a:rPr>
              <a:t>acı</a:t>
            </a:r>
            <a:r>
              <a:rPr lang="en-AU" b="1" dirty="0" smtClean="0">
                <a:solidFill>
                  <a:schemeClr val="tx1"/>
                </a:solidFill>
              </a:rPr>
              <a:t>, </a:t>
            </a:r>
            <a:endParaRPr lang="tr-TR" b="1" dirty="0" smtClean="0">
              <a:solidFill>
                <a:schemeClr val="tx1"/>
              </a:solidFill>
            </a:endParaRPr>
          </a:p>
          <a:p>
            <a:pPr eaLnBrk="1" hangingPunct="1">
              <a:buFont typeface="Wingdings 2" pitchFamily="18" charset="2"/>
              <a:buNone/>
            </a:pPr>
            <a:r>
              <a:rPr lang="tr-TR" dirty="0" smtClean="0">
                <a:solidFill>
                  <a:schemeClr val="tx1"/>
                </a:solidFill>
              </a:rPr>
              <a:t>bireyin </a:t>
            </a:r>
            <a:r>
              <a:rPr lang="tr-TR" i="1" dirty="0" smtClean="0">
                <a:solidFill>
                  <a:schemeClr val="tx1"/>
                </a:solidFill>
                <a:effectLst>
                  <a:outerShdw blurRad="38100" dist="38100" dir="2700000" algn="tl">
                    <a:srgbClr val="000000">
                      <a:alpha val="43137"/>
                    </a:srgbClr>
                  </a:outerShdw>
                </a:effectLst>
              </a:rPr>
              <a:t>göç öncesi, göç süreci, ve göç sonrası deneyimlediği travma sonrası stres </a:t>
            </a:r>
            <a:r>
              <a:rPr lang="en-AU" i="1" dirty="0" err="1" smtClean="0">
                <a:solidFill>
                  <a:schemeClr val="tx1"/>
                </a:solidFill>
                <a:effectLst>
                  <a:outerShdw blurRad="38100" dist="38100" dir="2700000" algn="tl">
                    <a:srgbClr val="000000">
                      <a:alpha val="43137"/>
                    </a:srgbClr>
                  </a:outerShdw>
                </a:effectLst>
              </a:rPr>
              <a:t>belirtilerini</a:t>
            </a:r>
            <a:r>
              <a:rPr lang="en-AU" i="1"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rPr>
              <a:t>tanımasın</a:t>
            </a:r>
            <a:r>
              <a:rPr lang="tr-TR" dirty="0" smtClean="0">
                <a:solidFill>
                  <a:schemeClr val="tx1"/>
                </a:solidFill>
              </a:rPr>
              <a:t>ı sağlamak</a:t>
            </a:r>
            <a:r>
              <a:rPr lang="en-AU" dirty="0" smtClean="0">
                <a:solidFill>
                  <a:schemeClr val="tx1"/>
                </a:solidFill>
              </a:rPr>
              <a:t> </a:t>
            </a:r>
            <a:endParaRPr lang="tr-TR" dirty="0" smtClean="0">
              <a:solidFill>
                <a:schemeClr val="tx1"/>
              </a:solidFill>
            </a:endParaRPr>
          </a:p>
          <a:p>
            <a:pPr eaLnBrk="1" hangingPunct="1">
              <a:buFont typeface="Wingdings 2" pitchFamily="18" charset="2"/>
              <a:buNone/>
            </a:pPr>
            <a:r>
              <a:rPr lang="en-AU" dirty="0" err="1" smtClean="0">
                <a:solidFill>
                  <a:schemeClr val="tx1"/>
                </a:solidFill>
              </a:rPr>
              <a:t>bunlarla</a:t>
            </a:r>
            <a:r>
              <a:rPr lang="en-AU" dirty="0" smtClean="0">
                <a:solidFill>
                  <a:schemeClr val="tx1"/>
                </a:solidFill>
              </a:rPr>
              <a:t> </a:t>
            </a:r>
            <a:r>
              <a:rPr lang="en-AU" dirty="0" err="1" smtClean="0">
                <a:solidFill>
                  <a:schemeClr val="tx1"/>
                </a:solidFill>
              </a:rPr>
              <a:t>uyuma</a:t>
            </a:r>
            <a:r>
              <a:rPr lang="en-AU" dirty="0" smtClean="0">
                <a:solidFill>
                  <a:schemeClr val="tx1"/>
                </a:solidFill>
              </a:rPr>
              <a:t> </a:t>
            </a:r>
            <a:r>
              <a:rPr lang="en-AU" dirty="0" err="1" smtClean="0">
                <a:solidFill>
                  <a:schemeClr val="tx1"/>
                </a:solidFill>
              </a:rPr>
              <a:t>yönelik</a:t>
            </a:r>
            <a:r>
              <a:rPr lang="en-AU" dirty="0" smtClean="0">
                <a:solidFill>
                  <a:schemeClr val="tx1"/>
                </a:solidFill>
              </a:rPr>
              <a:t> </a:t>
            </a:r>
            <a:r>
              <a:rPr lang="en-AU" i="1" dirty="0" err="1" smtClean="0">
                <a:solidFill>
                  <a:schemeClr val="tx1"/>
                </a:solidFill>
                <a:effectLst>
                  <a:outerShdw blurRad="38100" dist="38100" dir="2700000" algn="tl">
                    <a:srgbClr val="000000">
                      <a:alpha val="43137"/>
                    </a:srgbClr>
                  </a:outerShdw>
                </a:effectLst>
              </a:rPr>
              <a:t>başa</a:t>
            </a:r>
            <a:r>
              <a:rPr lang="en-AU" i="1" dirty="0" smtClean="0">
                <a:solidFill>
                  <a:schemeClr val="tx1"/>
                </a:solidFill>
                <a:effectLst>
                  <a:outerShdw blurRad="38100" dist="38100" dir="2700000" algn="tl">
                    <a:srgbClr val="000000">
                      <a:alpha val="43137"/>
                    </a:srgbClr>
                  </a:outerShdw>
                </a:effectLst>
              </a:rPr>
              <a:t> </a:t>
            </a:r>
            <a:r>
              <a:rPr lang="en-AU" i="1" dirty="0" err="1" smtClean="0">
                <a:solidFill>
                  <a:schemeClr val="tx1"/>
                </a:solidFill>
                <a:effectLst>
                  <a:outerShdw blurRad="38100" dist="38100" dir="2700000" algn="tl">
                    <a:srgbClr val="000000">
                      <a:alpha val="43137"/>
                    </a:srgbClr>
                  </a:outerShdw>
                </a:effectLst>
              </a:rPr>
              <a:t>çıkmasına</a:t>
            </a:r>
            <a:r>
              <a:rPr lang="en-AU" i="1" dirty="0" smtClean="0">
                <a:solidFill>
                  <a:schemeClr val="tx1"/>
                </a:solidFill>
                <a:effectLst>
                  <a:outerShdw blurRad="38100" dist="38100" dir="2700000" algn="tl">
                    <a:srgbClr val="000000">
                      <a:alpha val="43137"/>
                    </a:srgbClr>
                  </a:outerShdw>
                </a:effectLst>
              </a:rPr>
              <a:t> </a:t>
            </a:r>
            <a:r>
              <a:rPr lang="en-AU" i="1" dirty="0" err="1" smtClean="0">
                <a:solidFill>
                  <a:schemeClr val="tx1"/>
                </a:solidFill>
                <a:effectLst>
                  <a:outerShdw blurRad="38100" dist="38100" dir="2700000" algn="tl">
                    <a:srgbClr val="000000">
                      <a:alpha val="43137"/>
                    </a:srgbClr>
                  </a:outerShdw>
                </a:effectLst>
              </a:rPr>
              <a:t>yardımcı</a:t>
            </a:r>
            <a:r>
              <a:rPr lang="en-AU" i="1" dirty="0" smtClean="0">
                <a:solidFill>
                  <a:schemeClr val="tx1"/>
                </a:solidFill>
                <a:effectLst>
                  <a:outerShdw blurRad="38100" dist="38100" dir="2700000" algn="tl">
                    <a:srgbClr val="000000">
                      <a:alpha val="43137"/>
                    </a:srgbClr>
                  </a:outerShdw>
                </a:effectLst>
              </a:rPr>
              <a:t> </a:t>
            </a:r>
            <a:r>
              <a:rPr lang="en-AU" i="1" dirty="0" err="1" smtClean="0">
                <a:solidFill>
                  <a:schemeClr val="tx1"/>
                </a:solidFill>
                <a:effectLst>
                  <a:outerShdw blurRad="38100" dist="38100" dir="2700000" algn="tl">
                    <a:srgbClr val="000000">
                      <a:alpha val="43137"/>
                    </a:srgbClr>
                  </a:outerShdw>
                </a:effectLst>
              </a:rPr>
              <a:t>olacak</a:t>
            </a:r>
            <a:r>
              <a:rPr lang="en-AU" i="1" dirty="0" smtClean="0">
                <a:solidFill>
                  <a:schemeClr val="tx1"/>
                </a:solidFill>
                <a:effectLst>
                  <a:outerShdw blurRad="38100" dist="38100" dir="2700000" algn="tl">
                    <a:srgbClr val="000000">
                      <a:alpha val="43137"/>
                    </a:srgbClr>
                  </a:outerShdw>
                </a:effectLst>
              </a:rPr>
              <a:t> </a:t>
            </a:r>
            <a:r>
              <a:rPr lang="en-AU" i="1" dirty="0" err="1" smtClean="0">
                <a:solidFill>
                  <a:schemeClr val="tx1"/>
                </a:solidFill>
                <a:effectLst>
                  <a:outerShdw blurRad="38100" dist="38100" dir="2700000" algn="tl">
                    <a:srgbClr val="000000">
                      <a:alpha val="43137"/>
                    </a:srgbClr>
                  </a:outerShdw>
                </a:effectLst>
              </a:rPr>
              <a:t>stratejiler</a:t>
            </a:r>
            <a:r>
              <a:rPr lang="en-AU" i="1"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rPr>
              <a:t>geliştirmesini</a:t>
            </a:r>
            <a:r>
              <a:rPr lang="en-AU" dirty="0" smtClean="0">
                <a:solidFill>
                  <a:schemeClr val="tx1"/>
                </a:solidFill>
              </a:rPr>
              <a:t> </a:t>
            </a:r>
            <a:r>
              <a:rPr lang="en-AU" dirty="0" err="1" smtClean="0">
                <a:solidFill>
                  <a:schemeClr val="tx1"/>
                </a:solidFill>
              </a:rPr>
              <a:t>sağlamaktır</a:t>
            </a:r>
            <a:r>
              <a:rPr lang="en-AU" dirty="0" smtClean="0">
                <a:solidFill>
                  <a:schemeClr val="tx1"/>
                </a:solidFill>
              </a:rPr>
              <a:t>. </a:t>
            </a:r>
            <a:endParaRPr lang="tr-TR" dirty="0" smtClean="0">
              <a:solidFill>
                <a:schemeClr val="tx1"/>
              </a:solidFill>
            </a:endParaRPr>
          </a:p>
        </p:txBody>
      </p:sp>
      <p:pic>
        <p:nvPicPr>
          <p:cNvPr id="17411" name="Picture 1" descr="C:\Users\user\Desktop\RESM\amaç görsel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4112" y="2276873"/>
            <a:ext cx="3024188" cy="249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6117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Okul çağındaki çocuklarda TSS tepkileri</a:t>
            </a:r>
          </a:p>
        </p:txBody>
      </p:sp>
      <p:graphicFrame>
        <p:nvGraphicFramePr>
          <p:cNvPr id="5" name="İçerik Yer Tutucusu 4"/>
          <p:cNvGraphicFramePr>
            <a:graphicFrameLocks noGrp="1"/>
          </p:cNvGraphicFramePr>
          <p:nvPr>
            <p:ph idx="1"/>
            <p:extLst/>
          </p:nvPr>
        </p:nvGraphicFramePr>
        <p:xfrm>
          <a:off x="2057401" y="2336801"/>
          <a:ext cx="6888163" cy="3598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039865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 descr="C:\Users\user\Desktop\RESM\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5776" y="332657"/>
            <a:ext cx="4284662" cy="623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Başlık"/>
          <p:cNvSpPr>
            <a:spLocks noGrp="1"/>
          </p:cNvSpPr>
          <p:nvPr>
            <p:ph type="title"/>
          </p:nvPr>
        </p:nvSpPr>
        <p:spPr>
          <a:xfrm>
            <a:off x="1847529" y="620714"/>
            <a:ext cx="4392488" cy="2016198"/>
          </a:xfrm>
        </p:spPr>
        <p:txBody>
          <a:bodyPr>
            <a:normAutofit/>
          </a:bodyPr>
          <a:lstStyle/>
          <a:p>
            <a:pPr>
              <a:defRPr/>
            </a:pPr>
            <a:r>
              <a:rPr lang="tr-TR" sz="3100" dirty="0"/>
              <a:t>Bir </a:t>
            </a:r>
            <a:r>
              <a:rPr lang="tr-TR" sz="3100" dirty="0" err="1"/>
              <a:t>Psiko</a:t>
            </a:r>
            <a:r>
              <a:rPr lang="tr-TR" sz="3100" dirty="0"/>
              <a:t>-eğitim programında olması gerekenler:</a:t>
            </a:r>
            <a:endParaRPr lang="tr-TR" sz="3100" dirty="0"/>
          </a:p>
        </p:txBody>
      </p:sp>
      <p:sp>
        <p:nvSpPr>
          <p:cNvPr id="18436" name="2 İçerik Yer Tutucusu"/>
          <p:cNvSpPr>
            <a:spLocks noGrp="1"/>
          </p:cNvSpPr>
          <p:nvPr>
            <p:ph idx="1"/>
          </p:nvPr>
        </p:nvSpPr>
        <p:spPr>
          <a:xfrm>
            <a:off x="1981200" y="2924944"/>
            <a:ext cx="4186808" cy="3399656"/>
          </a:xfrm>
          <a:prstGeom prst="rect">
            <a:avLst/>
          </a:prstGeom>
        </p:spPr>
        <p:txBody>
          <a:bodyPr/>
          <a:lstStyle/>
          <a:p>
            <a:pPr marL="342900" indent="-342900">
              <a:buFont typeface="Wingdings" pitchFamily="2" charset="2"/>
              <a:buChar char="Ø"/>
            </a:pPr>
            <a:r>
              <a:rPr lang="tr-TR" dirty="0" smtClean="0">
                <a:solidFill>
                  <a:schemeClr val="tx1"/>
                </a:solidFill>
              </a:rPr>
              <a:t>Güvenli ilişki</a:t>
            </a:r>
          </a:p>
          <a:p>
            <a:pPr marL="342900" indent="-342900">
              <a:buFont typeface="Wingdings" pitchFamily="2" charset="2"/>
              <a:buChar char="Ø"/>
            </a:pPr>
            <a:endParaRPr lang="tr-TR" dirty="0" smtClean="0">
              <a:solidFill>
                <a:schemeClr val="tx1"/>
              </a:solidFill>
            </a:endParaRPr>
          </a:p>
          <a:p>
            <a:pPr marL="342900" indent="-342900">
              <a:buFont typeface="Wingdings" pitchFamily="2" charset="2"/>
              <a:buChar char="Ø"/>
            </a:pPr>
            <a:r>
              <a:rPr lang="tr-TR" dirty="0" smtClean="0">
                <a:solidFill>
                  <a:schemeClr val="tx1"/>
                </a:solidFill>
              </a:rPr>
              <a:t>Psikolojik bilgilendirme</a:t>
            </a:r>
          </a:p>
          <a:p>
            <a:pPr marL="342900" indent="-342900">
              <a:buFont typeface="Wingdings" pitchFamily="2" charset="2"/>
              <a:buChar char="Ø"/>
            </a:pPr>
            <a:endParaRPr lang="tr-TR" dirty="0" smtClean="0">
              <a:solidFill>
                <a:schemeClr val="tx1"/>
              </a:solidFill>
            </a:endParaRPr>
          </a:p>
          <a:p>
            <a:pPr marL="342900" indent="-342900">
              <a:buFont typeface="Wingdings" pitchFamily="2" charset="2"/>
              <a:buChar char="Ø"/>
            </a:pPr>
            <a:r>
              <a:rPr lang="tr-TR" dirty="0" smtClean="0">
                <a:solidFill>
                  <a:schemeClr val="tx1"/>
                </a:solidFill>
              </a:rPr>
              <a:t>Etkin katılım</a:t>
            </a:r>
          </a:p>
          <a:p>
            <a:pPr marL="342900" indent="-342900">
              <a:buFont typeface="Wingdings" pitchFamily="2" charset="2"/>
              <a:buChar char="Ø"/>
            </a:pPr>
            <a:endParaRPr lang="tr-TR" dirty="0" smtClean="0">
              <a:solidFill>
                <a:schemeClr val="tx1"/>
              </a:solidFill>
            </a:endParaRPr>
          </a:p>
          <a:p>
            <a:pPr marL="342900" indent="-342900">
              <a:buFont typeface="Wingdings" pitchFamily="2" charset="2"/>
              <a:buChar char="Ø"/>
            </a:pPr>
            <a:r>
              <a:rPr lang="tr-TR" dirty="0" smtClean="0">
                <a:solidFill>
                  <a:schemeClr val="tx1"/>
                </a:solidFill>
              </a:rPr>
              <a:t>Değerlendirme </a:t>
            </a:r>
          </a:p>
        </p:txBody>
      </p:sp>
    </p:spTree>
    <p:extLst>
      <p:ext uri="{BB962C8B-B14F-4D97-AF65-F5344CB8AC3E}">
        <p14:creationId xmlns:p14="http://schemas.microsoft.com/office/powerpoint/2010/main" val="26584073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Users\user\Desktop\browser-security125058153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1925" y="1846264"/>
            <a:ext cx="3689350" cy="320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Picture 3" descr="C:\Users\user\Desktop\guvenlik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46038"/>
            <a:ext cx="9144000" cy="69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Başlık"/>
          <p:cNvSpPr>
            <a:spLocks noGrp="1"/>
          </p:cNvSpPr>
          <p:nvPr>
            <p:ph type="title"/>
          </p:nvPr>
        </p:nvSpPr>
        <p:spPr>
          <a:xfrm>
            <a:off x="1800226" y="188641"/>
            <a:ext cx="2279551" cy="1657623"/>
          </a:xfrm>
        </p:spPr>
        <p:txBody>
          <a:bodyPr>
            <a:normAutofit/>
          </a:bodyPr>
          <a:lstStyle/>
          <a:p>
            <a:pPr>
              <a:defRPr/>
            </a:pPr>
            <a:r>
              <a:rPr lang="tr-TR" dirty="0" smtClean="0"/>
              <a:t>Güvenli ilişki</a:t>
            </a:r>
            <a:br>
              <a:rPr lang="tr-TR" dirty="0" smtClean="0"/>
            </a:br>
            <a:endParaRPr lang="tr-TR" dirty="0"/>
          </a:p>
        </p:txBody>
      </p:sp>
      <p:sp>
        <p:nvSpPr>
          <p:cNvPr id="19461" name="2 İçerik Yer Tutucusu"/>
          <p:cNvSpPr>
            <a:spLocks noGrp="1"/>
          </p:cNvSpPr>
          <p:nvPr>
            <p:ph idx="1"/>
          </p:nvPr>
        </p:nvSpPr>
        <p:spPr>
          <a:xfrm>
            <a:off x="3971926" y="260649"/>
            <a:ext cx="5724475" cy="1800201"/>
          </a:xfrm>
          <a:prstGeom prst="rect">
            <a:avLst/>
          </a:prstGeom>
        </p:spPr>
        <p:txBody>
          <a:bodyPr>
            <a:normAutofit fontScale="92500"/>
          </a:bodyPr>
          <a:lstStyle/>
          <a:p>
            <a:pPr eaLnBrk="1" hangingPunct="1">
              <a:buFont typeface="Wingdings 2" pitchFamily="18" charset="2"/>
              <a:buNone/>
            </a:pPr>
            <a:r>
              <a:rPr lang="tr-TR" dirty="0" smtClean="0">
                <a:solidFill>
                  <a:srgbClr val="FFC000"/>
                </a:solidFill>
              </a:rPr>
              <a:t>	</a:t>
            </a:r>
            <a:r>
              <a:rPr lang="tr-TR" b="1" dirty="0" smtClean="0">
                <a:solidFill>
                  <a:srgbClr val="FFFF00"/>
                </a:solidFill>
              </a:rPr>
              <a:t>Her aşamada öncelikle güvenli bir ilişki kurulması sağlanmalıdır.  Yalnız travmatik deneyimleri olanların, programı yürüten kişilerle </a:t>
            </a:r>
            <a:r>
              <a:rPr lang="tr-TR" b="1" dirty="0" smtClean="0">
                <a:solidFill>
                  <a:srgbClr val="FF0000"/>
                </a:solidFill>
              </a:rPr>
              <a:t>güvenli bir ilişki kurmasının zorluğu </a:t>
            </a:r>
            <a:r>
              <a:rPr lang="tr-TR" b="1" dirty="0" smtClean="0">
                <a:solidFill>
                  <a:srgbClr val="FFFF00"/>
                </a:solidFill>
              </a:rPr>
              <a:t>da bilinmelidir. </a:t>
            </a:r>
          </a:p>
          <a:p>
            <a:pPr marL="0" indent="0">
              <a:buNone/>
            </a:pPr>
            <a:endParaRPr lang="tr-TR" dirty="0" smtClean="0">
              <a:solidFill>
                <a:srgbClr val="FFFF00"/>
              </a:solidFill>
            </a:endParaRPr>
          </a:p>
        </p:txBody>
      </p:sp>
      <p:sp>
        <p:nvSpPr>
          <p:cNvPr id="3" name="Altbilgi Yer Tutucusu 2"/>
          <p:cNvSpPr>
            <a:spLocks noGrp="1"/>
          </p:cNvSpPr>
          <p:nvPr>
            <p:ph type="ftr" sz="quarter" idx="11"/>
          </p:nvPr>
        </p:nvSpPr>
        <p:spPr/>
        <p:txBody>
          <a:bodyPr>
            <a:normAutofit/>
          </a:bodyPr>
          <a:lstStyle/>
          <a:p>
            <a:endParaRPr lang="tr-TR" dirty="0"/>
          </a:p>
        </p:txBody>
      </p:sp>
    </p:spTree>
    <p:extLst>
      <p:ext uri="{BB962C8B-B14F-4D97-AF65-F5344CB8AC3E}">
        <p14:creationId xmlns:p14="http://schemas.microsoft.com/office/powerpoint/2010/main" val="1553087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a:t>Psikolojik Bilgilendirme</a:t>
            </a:r>
          </a:p>
        </p:txBody>
      </p:sp>
      <p:sp>
        <p:nvSpPr>
          <p:cNvPr id="5" name="İçerik Yer Tutucusu 4"/>
          <p:cNvSpPr>
            <a:spLocks noGrp="1"/>
          </p:cNvSpPr>
          <p:nvPr>
            <p:ph idx="1"/>
          </p:nvPr>
        </p:nvSpPr>
        <p:spPr>
          <a:xfrm>
            <a:off x="1798320" y="1700808"/>
            <a:ext cx="8595360" cy="4535400"/>
          </a:xfrm>
        </p:spPr>
        <p:txBody>
          <a:bodyPr/>
          <a:lstStyle/>
          <a:p>
            <a:pPr lvl="0">
              <a:buClr>
                <a:srgbClr val="0F6FC6"/>
              </a:buClr>
              <a:buNone/>
            </a:pPr>
            <a:r>
              <a:rPr lang="tr-TR" dirty="0">
                <a:solidFill>
                  <a:srgbClr val="04617B"/>
                </a:solidFill>
              </a:rPr>
              <a:t>	</a:t>
            </a:r>
            <a:r>
              <a:rPr lang="tr-TR" dirty="0" smtClean="0">
                <a:solidFill>
                  <a:srgbClr val="04617B"/>
                </a:solidFill>
              </a:rPr>
              <a:t>Yaşadığı </a:t>
            </a:r>
            <a:r>
              <a:rPr lang="tr-TR" dirty="0">
                <a:solidFill>
                  <a:srgbClr val="04617B"/>
                </a:solidFill>
              </a:rPr>
              <a:t>zorlukların yaratacağı ve yarattığı sorunlarla ilgili olarak bilgilendirilmesi sürecidir. Travmatik yaşantıların ardından istenmeyen tepkilerin ortaya çıkışındaki en büyük etkenlerden biri kişinin kendisiyle, içinde yaşadığı dünyayla ve gelecekle ilgili olarak hatalı yorumlar yapmasıdır. Bu durum, kişinin zihninde travmatik anıyı uygun şekilde bütünleştirmesine engel olur. Dolayısıyla, uygulanacak girişimler de bu hatalı yorumların ve bilişsel çarpıtmaların düzeltilmesine yönelik olmalıdır. Bu amaçla atılacak ilk adım ise bireyleri yaşadıkları süreçlerle ilgili olarak bilgilendirmektir.</a:t>
            </a:r>
          </a:p>
          <a:p>
            <a:endParaRPr lang="tr-TR" dirty="0"/>
          </a:p>
        </p:txBody>
      </p:sp>
    </p:spTree>
    <p:extLst>
      <p:ext uri="{BB962C8B-B14F-4D97-AF65-F5344CB8AC3E}">
        <p14:creationId xmlns:p14="http://schemas.microsoft.com/office/powerpoint/2010/main" val="37716125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Users\user\Desktop\veli-bilgilendirme-toplantla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5880" y="4077072"/>
            <a:ext cx="5652120" cy="2707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Başlık"/>
          <p:cNvSpPr>
            <a:spLocks noGrp="1"/>
          </p:cNvSpPr>
          <p:nvPr>
            <p:ph type="title"/>
          </p:nvPr>
        </p:nvSpPr>
        <p:spPr/>
        <p:txBody>
          <a:bodyPr>
            <a:normAutofit/>
          </a:bodyPr>
          <a:lstStyle/>
          <a:p>
            <a:pPr>
              <a:defRPr/>
            </a:pPr>
            <a:r>
              <a:rPr lang="tr-TR" dirty="0" smtClean="0"/>
              <a:t>Etkin katılım</a:t>
            </a:r>
            <a:br>
              <a:rPr lang="tr-TR" dirty="0" smtClean="0"/>
            </a:br>
            <a:endParaRPr lang="tr-TR" dirty="0"/>
          </a:p>
        </p:txBody>
      </p:sp>
      <p:sp>
        <p:nvSpPr>
          <p:cNvPr id="21508" name="2 İçerik Yer Tutucusu"/>
          <p:cNvSpPr>
            <a:spLocks noGrp="1"/>
          </p:cNvSpPr>
          <p:nvPr>
            <p:ph idx="1"/>
          </p:nvPr>
        </p:nvSpPr>
        <p:spPr>
          <a:xfrm>
            <a:off x="1847850" y="980730"/>
            <a:ext cx="8362950" cy="2736303"/>
          </a:xfrm>
          <a:prstGeom prst="rect">
            <a:avLst/>
          </a:prstGeom>
        </p:spPr>
        <p:txBody>
          <a:bodyPr>
            <a:normAutofit fontScale="92500" lnSpcReduction="10000"/>
          </a:bodyPr>
          <a:lstStyle/>
          <a:p>
            <a:pPr eaLnBrk="1" hangingPunct="1">
              <a:buFont typeface="Wingdings 2" pitchFamily="18" charset="2"/>
              <a:buNone/>
            </a:pPr>
            <a:r>
              <a:rPr lang="tr-TR" dirty="0" smtClean="0"/>
              <a:t>	Olayla ilgili duygularının farkına varmaları ve bunları ifade etmeleri yönünde desteklenebilirler. Kazanılan bu farkındalık sayesinde duyguların dışa vurumu kolaylaşarak içsel bir rahatlama ve kontrol algısı sağlanır. Böylece travmatik anıların yeniden organize edilmesi ve bütünleştirilmiş bu yeni yapının kabullenilmesi daha kolay hale gelir. Ayrıca, grup ortamı içinde bireyin hangi duygularını ne zaman ve ne şekilde açacağına karar vererek kendi öyküsü üzerinde kontrol sağlaması, benlik saygısının gelişiminde önemli rol oynar (Erden, </a:t>
            </a:r>
            <a:r>
              <a:rPr lang="tr-TR" dirty="0" err="1" smtClean="0"/>
              <a:t>Gürdil</a:t>
            </a:r>
            <a:r>
              <a:rPr lang="tr-TR" dirty="0" smtClean="0"/>
              <a:t>, 2009).</a:t>
            </a:r>
          </a:p>
          <a:p>
            <a:pPr eaLnBrk="1" hangingPunct="1"/>
            <a:endParaRPr lang="tr-TR" dirty="0" smtClean="0"/>
          </a:p>
        </p:txBody>
      </p:sp>
    </p:spTree>
    <p:extLst>
      <p:ext uri="{BB962C8B-B14F-4D97-AF65-F5344CB8AC3E}">
        <p14:creationId xmlns:p14="http://schemas.microsoft.com/office/powerpoint/2010/main" val="27909866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00226" y="548681"/>
            <a:ext cx="5663927" cy="746721"/>
          </a:xfrm>
        </p:spPr>
        <p:txBody>
          <a:bodyPr>
            <a:normAutofit fontScale="90000"/>
          </a:bodyPr>
          <a:lstStyle/>
          <a:p>
            <a:pPr>
              <a:defRPr/>
            </a:pPr>
            <a:r>
              <a:rPr lang="tr-TR" dirty="0" smtClean="0"/>
              <a:t/>
            </a:r>
            <a:br>
              <a:rPr lang="tr-TR" dirty="0" smtClean="0"/>
            </a:br>
            <a:r>
              <a:rPr lang="tr-TR" dirty="0"/>
              <a:t/>
            </a:r>
            <a:br>
              <a:rPr lang="tr-TR" dirty="0"/>
            </a:br>
            <a:r>
              <a:rPr lang="tr-TR" dirty="0" smtClean="0"/>
              <a:t>Değerlendirme</a:t>
            </a:r>
            <a:br>
              <a:rPr lang="tr-TR" dirty="0" smtClean="0"/>
            </a:br>
            <a:endParaRPr lang="tr-TR" dirty="0"/>
          </a:p>
        </p:txBody>
      </p:sp>
      <p:sp>
        <p:nvSpPr>
          <p:cNvPr id="22531" name="2 İçerik Yer Tutucusu"/>
          <p:cNvSpPr>
            <a:spLocks noGrp="1"/>
          </p:cNvSpPr>
          <p:nvPr>
            <p:ph idx="1"/>
          </p:nvPr>
        </p:nvSpPr>
        <p:spPr>
          <a:xfrm>
            <a:off x="1919536" y="1268760"/>
            <a:ext cx="5688632" cy="3600400"/>
          </a:xfrm>
          <a:prstGeom prst="rect">
            <a:avLst/>
          </a:prstGeom>
        </p:spPr>
        <p:txBody>
          <a:bodyPr/>
          <a:lstStyle/>
          <a:p>
            <a:pPr eaLnBrk="1" hangingPunct="1">
              <a:buFont typeface="Wingdings 2" pitchFamily="18" charset="2"/>
              <a:buNone/>
            </a:pPr>
            <a:r>
              <a:rPr lang="tr-TR" dirty="0" smtClean="0"/>
              <a:t>		Konu ile ilgili özellikle kendini sorumlu tutma, suçlama, artık güçsüz olup hiç iyileşemeyeceği gibi düşünceleri paylaşılır, tartışılır, olayı yeniden değerlendirmelerine yardımcı olunur. Kendilik değerinin ve geleceğe dair umutların geliştirilmesi, bu donanımın sağlanmasındaki en önemli etkenler arasında sayılmaktadır. </a:t>
            </a:r>
          </a:p>
          <a:p>
            <a:pPr eaLnBrk="1" hangingPunct="1"/>
            <a:endParaRPr lang="tr-TR" dirty="0" smtClean="0"/>
          </a:p>
        </p:txBody>
      </p:sp>
      <p:pic>
        <p:nvPicPr>
          <p:cNvPr id="4" name="Picture 1" descr="C:\Users\user\Desktop\RESM\beyin-travma.jpg"/>
          <p:cNvPicPr>
            <a:picLocks noChangeAspect="1" noChangeArrowheads="1"/>
          </p:cNvPicPr>
          <p:nvPr/>
        </p:nvPicPr>
        <p:blipFill>
          <a:blip r:embed="rId3" cstate="print"/>
          <a:srcRect/>
          <a:stretch>
            <a:fillRect/>
          </a:stretch>
        </p:blipFill>
        <p:spPr bwMode="auto">
          <a:xfrm>
            <a:off x="7464153" y="0"/>
            <a:ext cx="2938101" cy="2197114"/>
          </a:xfrm>
          <a:prstGeom prst="ellipse">
            <a:avLst/>
          </a:prstGeom>
          <a:ln>
            <a:noFill/>
          </a:ln>
          <a:effectLst>
            <a:softEdge rad="112500"/>
          </a:effectLst>
        </p:spPr>
      </p:pic>
      <p:pic>
        <p:nvPicPr>
          <p:cNvPr id="22533" name="Picture 2" descr="C:\Users\user\Desktop\Bahcesehir_Universitesi_Bilimsel_Arastirmalar_52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6378" y="4437113"/>
            <a:ext cx="7921625"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15896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5" descr="ANd9GcSCPKzMHLU36UFVKtgufC921andz8eFEwjT3XdKpHJ0mIOUeb3S6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0993" y="3474259"/>
            <a:ext cx="8280920" cy="2952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1 Başlık"/>
          <p:cNvSpPr>
            <a:spLocks noGrp="1"/>
          </p:cNvSpPr>
          <p:nvPr>
            <p:ph type="title"/>
          </p:nvPr>
        </p:nvSpPr>
        <p:spPr>
          <a:xfrm>
            <a:off x="1847850" y="0"/>
            <a:ext cx="8229600" cy="1143000"/>
          </a:xfrm>
        </p:spPr>
        <p:txBody>
          <a:bodyPr/>
          <a:lstStyle/>
          <a:p>
            <a:pPr eaLnBrk="1" hangingPunct="1"/>
            <a:r>
              <a:rPr lang="tr-TR" sz="4000" dirty="0"/>
              <a:t>Ana babalarla çalışırken;</a:t>
            </a:r>
          </a:p>
        </p:txBody>
      </p:sp>
      <p:sp>
        <p:nvSpPr>
          <p:cNvPr id="3" name="2 İçerik Yer Tutucusu"/>
          <p:cNvSpPr>
            <a:spLocks noGrp="1"/>
          </p:cNvSpPr>
          <p:nvPr>
            <p:ph idx="1"/>
          </p:nvPr>
        </p:nvSpPr>
        <p:spPr>
          <a:xfrm>
            <a:off x="1992313" y="1340769"/>
            <a:ext cx="8229600" cy="2448594"/>
          </a:xfrm>
          <a:prstGeom prst="rect">
            <a:avLst/>
          </a:prstGeom>
        </p:spPr>
        <p:txBody>
          <a:bodyPr>
            <a:normAutofit fontScale="62500" lnSpcReduction="20000"/>
          </a:bodyPr>
          <a:lstStyle/>
          <a:p>
            <a:pPr marL="342900" indent="-342900">
              <a:buClr>
                <a:schemeClr val="accent3"/>
              </a:buClr>
              <a:buBlip>
                <a:blip r:embed="rId4"/>
              </a:buBlip>
              <a:defRPr/>
            </a:pPr>
            <a:r>
              <a:rPr lang="en-AU" dirty="0" err="1" smtClean="0">
                <a:solidFill>
                  <a:schemeClr val="tx1"/>
                </a:solidFill>
                <a:effectLst>
                  <a:outerShdw blurRad="38100" dist="38100" dir="2700000" algn="tl">
                    <a:srgbClr val="000000">
                      <a:alpha val="43137"/>
                    </a:srgbClr>
                  </a:outerShdw>
                </a:effectLst>
              </a:rPr>
              <a:t>Velilerin</a:t>
            </a:r>
            <a:r>
              <a:rPr lang="en-AU" dirty="0" smtClean="0">
                <a:solidFill>
                  <a:schemeClr val="tx1"/>
                </a:solidFill>
                <a:effectLst>
                  <a:outerShdw blurRad="38100" dist="38100" dir="2700000" algn="tl">
                    <a:srgbClr val="000000">
                      <a:alpha val="43137"/>
                    </a:srgbClr>
                  </a:outerShdw>
                </a:effectLst>
              </a:rPr>
              <a:t> de </a:t>
            </a:r>
            <a:r>
              <a:rPr lang="en-AU" dirty="0" err="1" smtClean="0">
                <a:solidFill>
                  <a:schemeClr val="tx1"/>
                </a:solidFill>
                <a:effectLst>
                  <a:outerShdw blurRad="38100" dist="38100" dir="2700000" algn="tl">
                    <a:srgbClr val="000000">
                      <a:alpha val="43137"/>
                    </a:srgbClr>
                  </a:outerShdw>
                </a:effectLst>
              </a:rPr>
              <a:t>yaşanan</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olumsuz</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olaydan</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etkilendiklerini</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unutmayın</a:t>
            </a:r>
            <a:endParaRPr lang="tr-TR" dirty="0" smtClean="0">
              <a:solidFill>
                <a:schemeClr val="tx1"/>
              </a:solidFill>
              <a:effectLst>
                <a:outerShdw blurRad="38100" dist="38100" dir="2700000" algn="tl">
                  <a:srgbClr val="000000">
                    <a:alpha val="43137"/>
                  </a:srgbClr>
                </a:outerShdw>
              </a:effectLst>
            </a:endParaRPr>
          </a:p>
          <a:p>
            <a:pPr marL="0" indent="0">
              <a:buClr>
                <a:schemeClr val="accent3"/>
              </a:buClr>
              <a:buNone/>
              <a:defRPr/>
            </a:pPr>
            <a:endParaRPr lang="tr-TR" dirty="0" smtClean="0">
              <a:solidFill>
                <a:schemeClr val="tx1"/>
              </a:solidFill>
              <a:effectLst>
                <a:outerShdw blurRad="38100" dist="38100" dir="2700000" algn="tl">
                  <a:srgbClr val="000000">
                    <a:alpha val="43137"/>
                  </a:srgbClr>
                </a:outerShdw>
              </a:effectLst>
            </a:endParaRPr>
          </a:p>
          <a:p>
            <a:pPr marL="342900" indent="-342900">
              <a:buClr>
                <a:schemeClr val="accent3"/>
              </a:buClr>
              <a:buBlip>
                <a:blip r:embed="rId4"/>
              </a:buBlip>
              <a:defRPr/>
            </a:pPr>
            <a:r>
              <a:rPr lang="tr-TR" dirty="0" smtClean="0">
                <a:solidFill>
                  <a:schemeClr val="tx1"/>
                </a:solidFill>
                <a:effectLst>
                  <a:outerShdw blurRad="38100" dist="38100" dir="2700000" algn="tl">
                    <a:srgbClr val="000000">
                      <a:alpha val="43137"/>
                    </a:srgbClr>
                  </a:outerShdw>
                </a:effectLst>
              </a:rPr>
              <a:t>V</a:t>
            </a:r>
            <a:r>
              <a:rPr lang="en-AU" dirty="0" err="1" smtClean="0">
                <a:solidFill>
                  <a:schemeClr val="tx1"/>
                </a:solidFill>
                <a:effectLst>
                  <a:outerShdw blurRad="38100" dist="38100" dir="2700000" algn="tl">
                    <a:srgbClr val="000000">
                      <a:alpha val="43137"/>
                    </a:srgbClr>
                  </a:outerShdw>
                </a:effectLst>
              </a:rPr>
              <a:t>erilen</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konular</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çerçevesinde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onların</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da</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duygu</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düşünce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ve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yaşantılarını</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paylaşmalarına</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izin</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verin</a:t>
            </a:r>
            <a:r>
              <a:rPr lang="en-AU" dirty="0" smtClean="0">
                <a:solidFill>
                  <a:schemeClr val="tx1"/>
                </a:solidFill>
                <a:effectLst>
                  <a:outerShdw blurRad="38100" dist="38100" dir="2700000" algn="tl">
                    <a:srgbClr val="000000">
                      <a:alpha val="43137"/>
                    </a:srgbClr>
                  </a:outerShdw>
                </a:effectLst>
              </a:rPr>
              <a:t>.</a:t>
            </a:r>
            <a:endParaRPr lang="tr-TR" dirty="0" smtClean="0">
              <a:solidFill>
                <a:schemeClr val="tx1"/>
              </a:solidFill>
              <a:effectLst>
                <a:outerShdw blurRad="38100" dist="38100" dir="2700000" algn="tl">
                  <a:srgbClr val="000000">
                    <a:alpha val="43137"/>
                  </a:srgbClr>
                </a:outerShdw>
              </a:effectLst>
            </a:endParaRPr>
          </a:p>
          <a:p>
            <a:pPr marL="0" indent="0">
              <a:buClr>
                <a:schemeClr val="accent3"/>
              </a:buClr>
              <a:buNone/>
              <a:defRPr/>
            </a:pPr>
            <a:endParaRPr lang="tr-TR" dirty="0" smtClean="0">
              <a:solidFill>
                <a:schemeClr val="tx1"/>
              </a:solidFill>
              <a:effectLst>
                <a:outerShdw blurRad="38100" dist="38100" dir="2700000" algn="tl">
                  <a:srgbClr val="000000">
                    <a:alpha val="43137"/>
                  </a:srgbClr>
                </a:outerShdw>
              </a:effectLst>
            </a:endParaRPr>
          </a:p>
          <a:p>
            <a:pPr marL="342900" indent="-342900">
              <a:buClr>
                <a:schemeClr val="accent3"/>
              </a:buClr>
              <a:buBlip>
                <a:blip r:embed="rId4"/>
              </a:buBlip>
              <a:defRPr/>
            </a:pPr>
            <a:r>
              <a:rPr lang="en-AU" dirty="0" err="1" smtClean="0">
                <a:solidFill>
                  <a:schemeClr val="tx1"/>
                </a:solidFill>
                <a:effectLst>
                  <a:outerShdw blurRad="38100" dist="38100" dir="2700000" algn="tl">
                    <a:srgbClr val="000000">
                      <a:alpha val="43137"/>
                    </a:srgbClr>
                  </a:outerShdw>
                </a:effectLst>
              </a:rPr>
              <a:t>Herkese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eşit</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söz</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hakkı</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vermeye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ve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zamanı</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iyi</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kullanmaya</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özen</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gösterin</a:t>
            </a:r>
            <a:r>
              <a:rPr lang="en-AU" dirty="0" smtClean="0">
                <a:solidFill>
                  <a:schemeClr val="tx1"/>
                </a:solidFill>
                <a:effectLst>
                  <a:outerShdw blurRad="38100" dist="38100" dir="2700000" algn="tl">
                    <a:srgbClr val="000000">
                      <a:alpha val="43137"/>
                    </a:srgbClr>
                  </a:outerShdw>
                </a:effectLst>
              </a:rPr>
              <a:t>. </a:t>
            </a:r>
            <a:endParaRPr lang="tr-TR" dirty="0" smtClean="0">
              <a:solidFill>
                <a:schemeClr val="tx1"/>
              </a:solidFill>
              <a:effectLst>
                <a:outerShdw blurRad="38100" dist="38100" dir="2700000" algn="tl">
                  <a:srgbClr val="000000">
                    <a:alpha val="43137"/>
                  </a:srgbClr>
                </a:outerShdw>
              </a:effectLst>
            </a:endParaRPr>
          </a:p>
          <a:p>
            <a:pPr marL="342900" indent="-342900">
              <a:buClr>
                <a:schemeClr val="accent3"/>
              </a:buClr>
              <a:buBlip>
                <a:blip r:embed="rId4"/>
              </a:buBlip>
              <a:defRPr/>
            </a:pPr>
            <a:endParaRPr lang="tr-TR" dirty="0" smtClean="0">
              <a:solidFill>
                <a:schemeClr val="tx1"/>
              </a:solidFill>
              <a:effectLst>
                <a:outerShdw blurRad="38100" dist="38100" dir="2700000" algn="tl">
                  <a:srgbClr val="000000">
                    <a:alpha val="43137"/>
                  </a:srgbClr>
                </a:outerShdw>
              </a:effectLst>
            </a:endParaRPr>
          </a:p>
          <a:p>
            <a:pPr marL="342900" indent="-342900">
              <a:buClr>
                <a:schemeClr val="accent3"/>
              </a:buClr>
              <a:buBlip>
                <a:blip r:embed="rId4"/>
              </a:buBlip>
              <a:defRPr/>
            </a:pPr>
            <a:r>
              <a:rPr lang="tr-TR" dirty="0" smtClean="0">
                <a:solidFill>
                  <a:schemeClr val="tx1"/>
                </a:solidFill>
                <a:effectLst>
                  <a:outerShdw blurRad="38100" dist="38100" dir="2700000" algn="tl">
                    <a:srgbClr val="000000">
                      <a:alpha val="43137"/>
                    </a:srgbClr>
                  </a:outerShdw>
                </a:effectLst>
              </a:rPr>
              <a:t>B</a:t>
            </a:r>
            <a:r>
              <a:rPr lang="en-AU" dirty="0" err="1" smtClean="0">
                <a:solidFill>
                  <a:schemeClr val="tx1"/>
                </a:solidFill>
                <a:effectLst>
                  <a:outerShdw blurRad="38100" dist="38100" dir="2700000" algn="tl">
                    <a:srgbClr val="000000">
                      <a:alpha val="43137"/>
                    </a:srgbClr>
                  </a:outerShdw>
                </a:effectLst>
              </a:rPr>
              <a:t>ir</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afet</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durumunda</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ya</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da</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travmatik</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bir</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olay</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sonrasında</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aileler</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için</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pek</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çok</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koşul</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değişebilir</a:t>
            </a:r>
            <a:r>
              <a:rPr lang="en-AU" dirty="0" smtClean="0">
                <a:solidFill>
                  <a:schemeClr val="tx1"/>
                </a:solidFill>
                <a:effectLst>
                  <a:outerShdw blurRad="38100" dist="38100" dir="2700000" algn="tl">
                    <a:srgbClr val="000000">
                      <a:alpha val="43137"/>
                    </a:srgbClr>
                  </a:outerShdw>
                </a:effectLst>
              </a:rPr>
              <a:t>. Bu </a:t>
            </a:r>
            <a:r>
              <a:rPr lang="en-AU" dirty="0" err="1" smtClean="0">
                <a:solidFill>
                  <a:schemeClr val="tx1"/>
                </a:solidFill>
                <a:effectLst>
                  <a:outerShdw blurRad="38100" dist="38100" dir="2700000" algn="tl">
                    <a:srgbClr val="000000">
                      <a:alpha val="43137"/>
                    </a:srgbClr>
                  </a:outerShdw>
                </a:effectLst>
              </a:rPr>
              <a:t>nedenle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toplantı</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gün</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ve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saatini</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onlarla</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birlikte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belirlemeye</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özen</a:t>
            </a:r>
            <a:r>
              <a:rPr lang="en-AU" dirty="0" smtClean="0">
                <a:solidFill>
                  <a:schemeClr val="tx1"/>
                </a:solidFill>
                <a:effectLst>
                  <a:outerShdw blurRad="38100" dist="38100" dir="2700000" algn="tl">
                    <a:srgbClr val="000000">
                      <a:alpha val="43137"/>
                    </a:srgbClr>
                  </a:outerShdw>
                </a:effectLst>
              </a:rPr>
              <a:t> </a:t>
            </a:r>
            <a:r>
              <a:rPr lang="en-AU" dirty="0" err="1" smtClean="0">
                <a:solidFill>
                  <a:schemeClr val="tx1"/>
                </a:solidFill>
                <a:effectLst>
                  <a:outerShdw blurRad="38100" dist="38100" dir="2700000" algn="tl">
                    <a:srgbClr val="000000">
                      <a:alpha val="43137"/>
                    </a:srgbClr>
                  </a:outerShdw>
                </a:effectLst>
              </a:rPr>
              <a:t>gösterin</a:t>
            </a:r>
            <a:r>
              <a:rPr lang="en-AU" dirty="0" smtClean="0">
                <a:solidFill>
                  <a:schemeClr val="tx1"/>
                </a:solidFill>
                <a:effectLst>
                  <a:outerShdw blurRad="38100" dist="38100" dir="2700000" algn="tl">
                    <a:srgbClr val="000000">
                      <a:alpha val="43137"/>
                    </a:srgbClr>
                  </a:outerShdw>
                </a:effectLst>
              </a:rPr>
              <a:t>.</a:t>
            </a:r>
            <a:endParaRPr lang="tr-TR" dirty="0" smtClean="0">
              <a:solidFill>
                <a:schemeClr val="tx1"/>
              </a:solidFill>
              <a:effectLst>
                <a:outerShdw blurRad="38100" dist="38100" dir="2700000" algn="tl">
                  <a:srgbClr val="000000">
                    <a:alpha val="43137"/>
                  </a:srgbClr>
                </a:outerShdw>
              </a:effectLst>
            </a:endParaRPr>
          </a:p>
          <a:p>
            <a:pPr marL="274320" indent="-274320">
              <a:buClr>
                <a:schemeClr val="accent3"/>
              </a:buClr>
              <a:buFont typeface="Wingdings 2"/>
              <a:buChar char=""/>
              <a:defRPr/>
            </a:pPr>
            <a:endParaRPr lang="tr-TR" dirty="0" smtClean="0"/>
          </a:p>
          <a:p>
            <a:pPr marL="274320" indent="-274320">
              <a:buClr>
                <a:schemeClr val="accent3"/>
              </a:buClr>
              <a:buFont typeface="Wingdings 2"/>
              <a:buChar char=""/>
              <a:defRPr/>
            </a:pPr>
            <a:endParaRPr lang="tr-TR" dirty="0"/>
          </a:p>
        </p:txBody>
      </p:sp>
    </p:spTree>
    <p:extLst>
      <p:ext uri="{BB962C8B-B14F-4D97-AF65-F5344CB8AC3E}">
        <p14:creationId xmlns:p14="http://schemas.microsoft.com/office/powerpoint/2010/main" val="21125357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1800225" y="228601"/>
            <a:ext cx="8591550" cy="1040159"/>
          </a:xfrm>
        </p:spPr>
        <p:txBody>
          <a:bodyPr>
            <a:noAutofit/>
          </a:bodyPr>
          <a:lstStyle/>
          <a:p>
            <a:pPr algn="ctr"/>
            <a:r>
              <a:rPr lang="tr-T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DİL ENGELİ</a:t>
            </a:r>
            <a:r>
              <a:rPr lang="tr-T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br>
              <a:rPr lang="tr-T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tr-T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çocukların </a:t>
            </a:r>
            <a:r>
              <a:rPr lang="tr-TR"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göç sonrası yaşadıkları stres kaynaklarından en önemlilerinden biri yeni bir dilde eğitim almaktır. </a:t>
            </a:r>
          </a:p>
        </p:txBody>
      </p:sp>
      <p:sp>
        <p:nvSpPr>
          <p:cNvPr id="5" name="İçerik Yer Tutucusu 4"/>
          <p:cNvSpPr>
            <a:spLocks noGrp="1"/>
          </p:cNvSpPr>
          <p:nvPr>
            <p:ph idx="1"/>
          </p:nvPr>
        </p:nvSpPr>
        <p:spPr>
          <a:xfrm>
            <a:off x="1798320" y="1340768"/>
            <a:ext cx="8595360" cy="4895440"/>
          </a:xfrm>
        </p:spPr>
        <p:txBody>
          <a:bodyPr>
            <a:normAutofit fontScale="85000" lnSpcReduction="20000"/>
          </a:bodyPr>
          <a:lstStyle/>
          <a:p>
            <a:pPr>
              <a:buBlip>
                <a:blip r:embed="rId3"/>
              </a:buBlip>
            </a:pPr>
            <a:r>
              <a:rPr lang="tr-TR" dirty="0" smtClean="0">
                <a:solidFill>
                  <a:schemeClr val="tx1">
                    <a:lumMod val="95000"/>
                    <a:lumOff val="5000"/>
                  </a:schemeClr>
                </a:solidFill>
              </a:rPr>
              <a:t> Dil </a:t>
            </a:r>
            <a:r>
              <a:rPr lang="tr-TR" dirty="0">
                <a:solidFill>
                  <a:schemeClr val="tx1">
                    <a:lumMod val="95000"/>
                    <a:lumOff val="5000"/>
                  </a:schemeClr>
                </a:solidFill>
              </a:rPr>
              <a:t>engeli sadece eğitim hizmetlerine erişimi </a:t>
            </a:r>
            <a:r>
              <a:rPr lang="tr-TR" dirty="0" smtClean="0">
                <a:solidFill>
                  <a:schemeClr val="tx1">
                    <a:lumMod val="95000"/>
                    <a:lumOff val="5000"/>
                  </a:schemeClr>
                </a:solidFill>
              </a:rPr>
              <a:t>engellemekle kalmamakta </a:t>
            </a:r>
            <a:r>
              <a:rPr lang="tr-TR" dirty="0">
                <a:solidFill>
                  <a:schemeClr val="tx1">
                    <a:lumMod val="95000"/>
                    <a:lumOff val="5000"/>
                  </a:schemeClr>
                </a:solidFill>
              </a:rPr>
              <a:t>aynı zamanda sağlık, sosyal yardım almanın veya sosyal çevreyle </a:t>
            </a:r>
            <a:r>
              <a:rPr lang="tr-TR" dirty="0" smtClean="0">
                <a:solidFill>
                  <a:schemeClr val="tx1">
                    <a:lumMod val="95000"/>
                    <a:lumOff val="5000"/>
                  </a:schemeClr>
                </a:solidFill>
              </a:rPr>
              <a:t>etkileşime girmenin </a:t>
            </a:r>
            <a:r>
              <a:rPr lang="tr-TR" dirty="0">
                <a:solidFill>
                  <a:schemeClr val="tx1">
                    <a:lumMod val="95000"/>
                    <a:lumOff val="5000"/>
                  </a:schemeClr>
                </a:solidFill>
              </a:rPr>
              <a:t>önünde büyük bir sorun olarak karşımıza </a:t>
            </a:r>
            <a:r>
              <a:rPr lang="tr-TR" dirty="0" smtClean="0">
                <a:solidFill>
                  <a:schemeClr val="tx1">
                    <a:lumMod val="95000"/>
                    <a:lumOff val="5000"/>
                  </a:schemeClr>
                </a:solidFill>
              </a:rPr>
              <a:t>çıkmaktadır.</a:t>
            </a:r>
          </a:p>
          <a:p>
            <a:pPr>
              <a:buBlip>
                <a:blip r:embed="rId3"/>
              </a:buBlip>
            </a:pPr>
            <a:r>
              <a:rPr lang="tr-TR" dirty="0" smtClean="0">
                <a:solidFill>
                  <a:schemeClr val="tx1">
                    <a:lumMod val="95000"/>
                    <a:lumOff val="5000"/>
                  </a:schemeClr>
                </a:solidFill>
              </a:rPr>
              <a:t> Dil </a:t>
            </a:r>
            <a:r>
              <a:rPr lang="tr-TR" dirty="0">
                <a:solidFill>
                  <a:schemeClr val="tx1">
                    <a:lumMod val="95000"/>
                    <a:lumOff val="5000"/>
                  </a:schemeClr>
                </a:solidFill>
              </a:rPr>
              <a:t>engeli, </a:t>
            </a:r>
            <a:r>
              <a:rPr lang="tr-TR" dirty="0" smtClean="0">
                <a:solidFill>
                  <a:schemeClr val="tx1">
                    <a:lumMod val="95000"/>
                    <a:lumOff val="5000"/>
                  </a:schemeClr>
                </a:solidFill>
              </a:rPr>
              <a:t>çocukların okulda </a:t>
            </a:r>
            <a:r>
              <a:rPr lang="tr-TR" dirty="0">
                <a:solidFill>
                  <a:schemeClr val="tx1">
                    <a:lumMod val="95000"/>
                    <a:lumOff val="5000"/>
                  </a:schemeClr>
                </a:solidFill>
              </a:rPr>
              <a:t>diğer çocuklardan izole edilmelerine ve yalnız kalmalarına neden </a:t>
            </a:r>
            <a:r>
              <a:rPr lang="tr-TR" dirty="0" smtClean="0">
                <a:solidFill>
                  <a:schemeClr val="tx1">
                    <a:lumMod val="95000"/>
                    <a:lumOff val="5000"/>
                  </a:schemeClr>
                </a:solidFill>
              </a:rPr>
              <a:t>olabilmekte, kendilerini </a:t>
            </a:r>
            <a:r>
              <a:rPr lang="tr-TR" dirty="0">
                <a:solidFill>
                  <a:schemeClr val="tx1">
                    <a:lumMod val="95000"/>
                    <a:lumOff val="5000"/>
                  </a:schemeClr>
                </a:solidFill>
              </a:rPr>
              <a:t>ifade edemedikleri için içlerine kapanmalarına ya da saldırgan </a:t>
            </a:r>
            <a:r>
              <a:rPr lang="tr-TR" dirty="0" smtClean="0">
                <a:solidFill>
                  <a:schemeClr val="tx1">
                    <a:lumMod val="95000"/>
                    <a:lumOff val="5000"/>
                  </a:schemeClr>
                </a:solidFill>
              </a:rPr>
              <a:t>davranışlar sergilemelerine </a:t>
            </a:r>
            <a:r>
              <a:rPr lang="tr-TR" dirty="0">
                <a:solidFill>
                  <a:schemeClr val="tx1">
                    <a:lumMod val="95000"/>
                    <a:lumOff val="5000"/>
                  </a:schemeClr>
                </a:solidFill>
              </a:rPr>
              <a:t>neden </a:t>
            </a:r>
            <a:r>
              <a:rPr lang="tr-TR" dirty="0" smtClean="0">
                <a:solidFill>
                  <a:schemeClr val="tx1">
                    <a:lumMod val="95000"/>
                    <a:lumOff val="5000"/>
                  </a:schemeClr>
                </a:solidFill>
              </a:rPr>
              <a:t>olabilmektedir.</a:t>
            </a:r>
          </a:p>
          <a:p>
            <a:pPr>
              <a:buBlip>
                <a:blip r:embed="rId3"/>
              </a:buBlip>
            </a:pPr>
            <a:r>
              <a:rPr lang="tr-TR" dirty="0" smtClean="0">
                <a:solidFill>
                  <a:schemeClr val="tx1">
                    <a:lumMod val="95000"/>
                    <a:lumOff val="5000"/>
                  </a:schemeClr>
                </a:solidFill>
              </a:rPr>
              <a:t> Sığınmacı çocuklar </a:t>
            </a:r>
            <a:r>
              <a:rPr lang="tr-TR" dirty="0">
                <a:solidFill>
                  <a:schemeClr val="tx1">
                    <a:lumMod val="95000"/>
                    <a:lumOff val="5000"/>
                  </a:schemeClr>
                </a:solidFill>
              </a:rPr>
              <a:t>öğretmenleri ve akranları ile iletişime girememekte, kendilerini </a:t>
            </a:r>
            <a:r>
              <a:rPr lang="tr-TR" dirty="0" smtClean="0">
                <a:solidFill>
                  <a:schemeClr val="tx1">
                    <a:lumMod val="95000"/>
                    <a:lumOff val="5000"/>
                  </a:schemeClr>
                </a:solidFill>
              </a:rPr>
              <a:t>ifade edememektedirler</a:t>
            </a:r>
            <a:r>
              <a:rPr lang="tr-TR" dirty="0">
                <a:solidFill>
                  <a:schemeClr val="tx1">
                    <a:lumMod val="95000"/>
                    <a:lumOff val="5000"/>
                  </a:schemeClr>
                </a:solidFill>
              </a:rPr>
              <a:t>. </a:t>
            </a:r>
            <a:endParaRPr lang="tr-TR" dirty="0" smtClean="0">
              <a:solidFill>
                <a:schemeClr val="tx1">
                  <a:lumMod val="95000"/>
                  <a:lumOff val="5000"/>
                </a:schemeClr>
              </a:solidFill>
            </a:endParaRPr>
          </a:p>
          <a:p>
            <a:pPr>
              <a:buBlip>
                <a:blip r:embed="rId3"/>
              </a:buBlip>
            </a:pPr>
            <a:r>
              <a:rPr lang="tr-TR" dirty="0" smtClean="0">
                <a:solidFill>
                  <a:schemeClr val="tx1">
                    <a:lumMod val="95000"/>
                    <a:lumOff val="5000"/>
                  </a:schemeClr>
                </a:solidFill>
              </a:rPr>
              <a:t> Eğitim </a:t>
            </a:r>
            <a:r>
              <a:rPr lang="tr-TR" dirty="0">
                <a:solidFill>
                  <a:schemeClr val="tx1">
                    <a:lumMod val="95000"/>
                    <a:lumOff val="5000"/>
                  </a:schemeClr>
                </a:solidFill>
              </a:rPr>
              <a:t>sürecinin temelinde öğretmen-öğrenci etkileşimi </a:t>
            </a:r>
            <a:r>
              <a:rPr lang="tr-TR" dirty="0" smtClean="0">
                <a:solidFill>
                  <a:schemeClr val="tx1">
                    <a:lumMod val="95000"/>
                    <a:lumOff val="5000"/>
                  </a:schemeClr>
                </a:solidFill>
              </a:rPr>
              <a:t>olduğu düşünülürse </a:t>
            </a:r>
            <a:r>
              <a:rPr lang="tr-TR" dirty="0">
                <a:solidFill>
                  <a:schemeClr val="tx1">
                    <a:lumMod val="95000"/>
                    <a:lumOff val="5000"/>
                  </a:schemeClr>
                </a:solidFill>
              </a:rPr>
              <a:t>bu çocuklar sadece formalite icabı okula gitmekte, okulun </a:t>
            </a:r>
            <a:r>
              <a:rPr lang="tr-TR" dirty="0" smtClean="0">
                <a:solidFill>
                  <a:schemeClr val="tx1">
                    <a:lumMod val="95000"/>
                    <a:lumOff val="5000"/>
                  </a:schemeClr>
                </a:solidFill>
              </a:rPr>
              <a:t>kendilerine kazandırmaya </a:t>
            </a:r>
            <a:r>
              <a:rPr lang="tr-TR" dirty="0">
                <a:solidFill>
                  <a:schemeClr val="tx1">
                    <a:lumMod val="95000"/>
                    <a:lumOff val="5000"/>
                  </a:schemeClr>
                </a:solidFill>
              </a:rPr>
              <a:t>çalıştığı bilgi, beceri ve tutumdan çoğunlukla yoksun kalmaktadırlar. </a:t>
            </a:r>
            <a:endParaRPr lang="tr-TR" dirty="0" smtClean="0">
              <a:solidFill>
                <a:schemeClr val="tx1">
                  <a:lumMod val="95000"/>
                  <a:lumOff val="5000"/>
                </a:schemeClr>
              </a:solidFill>
            </a:endParaRPr>
          </a:p>
          <a:p>
            <a:pPr>
              <a:buBlip>
                <a:blip r:embed="rId3"/>
              </a:buBlip>
            </a:pPr>
            <a:r>
              <a:rPr lang="tr-TR" dirty="0" smtClean="0">
                <a:solidFill>
                  <a:schemeClr val="tx1">
                    <a:lumMod val="95000"/>
                    <a:lumOff val="5000"/>
                  </a:schemeClr>
                </a:solidFill>
              </a:rPr>
              <a:t> Ayrıca akranları </a:t>
            </a:r>
            <a:r>
              <a:rPr lang="tr-TR" dirty="0">
                <a:solidFill>
                  <a:schemeClr val="tx1">
                    <a:lumMod val="95000"/>
                    <a:lumOff val="5000"/>
                  </a:schemeClr>
                </a:solidFill>
              </a:rPr>
              <a:t>ile de anlaşmakta güçlük çektikleri için sosyalleşemeyerek çoğunlukla </a:t>
            </a:r>
            <a:r>
              <a:rPr lang="tr-TR" dirty="0" smtClean="0">
                <a:solidFill>
                  <a:schemeClr val="tx1">
                    <a:lumMod val="95000"/>
                    <a:lumOff val="5000"/>
                  </a:schemeClr>
                </a:solidFill>
              </a:rPr>
              <a:t>yalnız kalmaktadırlar</a:t>
            </a:r>
            <a:r>
              <a:rPr lang="tr-TR" dirty="0">
                <a:solidFill>
                  <a:schemeClr val="tx1">
                    <a:lumMod val="95000"/>
                    <a:lumOff val="5000"/>
                  </a:schemeClr>
                </a:solidFill>
              </a:rPr>
              <a:t>. Öğretmenlerden bazıları iyi niyetli olsalar bile böyle bir durumla daha </a:t>
            </a:r>
            <a:r>
              <a:rPr lang="tr-TR" dirty="0" smtClean="0">
                <a:solidFill>
                  <a:schemeClr val="tx1">
                    <a:lumMod val="95000"/>
                    <a:lumOff val="5000"/>
                  </a:schemeClr>
                </a:solidFill>
              </a:rPr>
              <a:t>önce karşılaşmadıkları </a:t>
            </a:r>
            <a:r>
              <a:rPr lang="tr-TR" dirty="0">
                <a:solidFill>
                  <a:schemeClr val="tx1">
                    <a:lumMod val="95000"/>
                    <a:lumOff val="5000"/>
                  </a:schemeClr>
                </a:solidFill>
              </a:rPr>
              <a:t>için sorun çözme konusunda kendilerini yetersiz hissetmekte, </a:t>
            </a:r>
            <a:r>
              <a:rPr lang="tr-TR" dirty="0" smtClean="0">
                <a:solidFill>
                  <a:schemeClr val="tx1">
                    <a:lumMod val="95000"/>
                    <a:lumOff val="5000"/>
                  </a:schemeClr>
                </a:solidFill>
              </a:rPr>
              <a:t>sınıflarındaki diğer </a:t>
            </a:r>
            <a:r>
              <a:rPr lang="tr-TR" dirty="0">
                <a:solidFill>
                  <a:schemeClr val="tx1">
                    <a:lumMod val="95000"/>
                    <a:lumOff val="5000"/>
                  </a:schemeClr>
                </a:solidFill>
              </a:rPr>
              <a:t>çocukların aileleri ile sığınmacı çocuklar arasında kalmaktadırlar.</a:t>
            </a:r>
          </a:p>
        </p:txBody>
      </p:sp>
    </p:spTree>
    <p:extLst>
      <p:ext uri="{BB962C8B-B14F-4D97-AF65-F5344CB8AC3E}">
        <p14:creationId xmlns:p14="http://schemas.microsoft.com/office/powerpoint/2010/main" val="37801628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5" name="İçerik Yer Tutucusu 4"/>
          <p:cNvSpPr>
            <a:spLocks noGrp="1"/>
          </p:cNvSpPr>
          <p:nvPr>
            <p:ph idx="1"/>
          </p:nvPr>
        </p:nvSpPr>
        <p:spPr/>
        <p:txBody>
          <a:bodyPr>
            <a:normAutofit/>
          </a:bodyPr>
          <a:lstStyle/>
          <a:p>
            <a:r>
              <a:rPr lang="tr-TR" dirty="0"/>
              <a:t>Maalesef kendi dillerini kullanma şansları olmayan öğrencilerin hem önceki bilgileri sıfırlanmakta, hem de yenilerini inşa etme konusunda da en temel araçlarından yoksun kalmaktadırlar. Bu süreç içinde, ekonomik ve eğitim desteğinden yoksun bırakılma, sosyal dışlanma sonucunda destek mekanizmalarından uzak tutulma, toplum tarafından marjinalize edilme çocukların “</a:t>
            </a:r>
            <a:r>
              <a:rPr lang="tr-TR" dirty="0">
                <a:solidFill>
                  <a:srgbClr val="FF0000"/>
                </a:solidFill>
              </a:rPr>
              <a:t>yeniden mağdurlaştırılmasına</a:t>
            </a:r>
            <a:r>
              <a:rPr lang="tr-TR" dirty="0"/>
              <a:t>” (re-</a:t>
            </a:r>
            <a:r>
              <a:rPr lang="tr-TR" dirty="0" err="1"/>
              <a:t>victimization</a:t>
            </a:r>
            <a:r>
              <a:rPr lang="tr-TR" dirty="0"/>
              <a:t>) yol açmaktadır.</a:t>
            </a:r>
          </a:p>
        </p:txBody>
      </p:sp>
    </p:spTree>
    <p:extLst>
      <p:ext uri="{BB962C8B-B14F-4D97-AF65-F5344CB8AC3E}">
        <p14:creationId xmlns:p14="http://schemas.microsoft.com/office/powerpoint/2010/main" val="10070985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a:t>Son söz….</a:t>
            </a:r>
          </a:p>
        </p:txBody>
      </p:sp>
      <p:sp>
        <p:nvSpPr>
          <p:cNvPr id="5" name="İçerik Yer Tutucusu 4"/>
          <p:cNvSpPr>
            <a:spLocks noGrp="1"/>
          </p:cNvSpPr>
          <p:nvPr>
            <p:ph idx="1"/>
          </p:nvPr>
        </p:nvSpPr>
        <p:spPr>
          <a:xfrm>
            <a:off x="3503712" y="1772816"/>
            <a:ext cx="4896544" cy="3312368"/>
          </a:xfrm>
        </p:spPr>
        <p:txBody>
          <a:bodyPr>
            <a:normAutofit/>
          </a:bodyPr>
          <a:lstStyle/>
          <a:p>
            <a:pPr marL="0" indent="0" algn="ctr">
              <a:buNone/>
            </a:pPr>
            <a:r>
              <a:rPr lang="tr-TR" i="1" dirty="0">
                <a:solidFill>
                  <a:srgbClr val="FF0000"/>
                </a:solidFill>
              </a:rPr>
              <a:t>göç, </a:t>
            </a:r>
            <a:endParaRPr lang="tr-TR" i="1" dirty="0" smtClean="0">
              <a:solidFill>
                <a:srgbClr val="FF0000"/>
              </a:solidFill>
            </a:endParaRPr>
          </a:p>
          <a:p>
            <a:pPr marL="0" indent="0" algn="ctr">
              <a:buNone/>
            </a:pPr>
            <a:endParaRPr lang="tr-TR" i="1" dirty="0" smtClean="0">
              <a:solidFill>
                <a:srgbClr val="FF0000"/>
              </a:solidFill>
            </a:endParaRPr>
          </a:p>
          <a:p>
            <a:pPr marL="0" indent="0" algn="ctr">
              <a:buNone/>
            </a:pPr>
            <a:r>
              <a:rPr lang="tr-TR" i="1" dirty="0" smtClean="0">
                <a:solidFill>
                  <a:srgbClr val="FF0000"/>
                </a:solidFill>
              </a:rPr>
              <a:t>toplumlar </a:t>
            </a:r>
            <a:r>
              <a:rPr lang="tr-TR" i="1" dirty="0">
                <a:solidFill>
                  <a:srgbClr val="FF0000"/>
                </a:solidFill>
              </a:rPr>
              <a:t>açısından sadece baş edilmesi gereken bir zorluk değil uygun bir biçimde ele alındığında umut düzeyi yüksek, içsel gücü gelişmiş üyelerin topluma dahil olmasını sağlayacak bir fırsattır.</a:t>
            </a:r>
          </a:p>
          <a:p>
            <a:endParaRPr lang="tr-TR" dirty="0"/>
          </a:p>
        </p:txBody>
      </p:sp>
    </p:spTree>
    <p:extLst>
      <p:ext uri="{BB962C8B-B14F-4D97-AF65-F5344CB8AC3E}">
        <p14:creationId xmlns:p14="http://schemas.microsoft.com/office/powerpoint/2010/main" val="18860213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81200" y="320040"/>
            <a:ext cx="7239000" cy="1143000"/>
          </a:xfrm>
        </p:spPr>
        <p:txBody>
          <a:bodyPr/>
          <a:lstStyle/>
          <a:p>
            <a:pPr>
              <a:defRPr/>
            </a:pPr>
            <a:r>
              <a:rPr lang="tr-TR" dirty="0"/>
              <a:t>Son söz….</a:t>
            </a:r>
          </a:p>
        </p:txBody>
      </p:sp>
      <p:sp>
        <p:nvSpPr>
          <p:cNvPr id="55299" name="İçerik Yer Tutucusu 2"/>
          <p:cNvSpPr>
            <a:spLocks noGrp="1"/>
          </p:cNvSpPr>
          <p:nvPr>
            <p:ph idx="1"/>
          </p:nvPr>
        </p:nvSpPr>
        <p:spPr>
          <a:xfrm>
            <a:off x="3287688" y="1609726"/>
            <a:ext cx="5932512" cy="4411563"/>
          </a:xfrm>
          <a:prstGeom prst="rect">
            <a:avLst/>
          </a:prstGeom>
        </p:spPr>
        <p:txBody>
          <a:bodyPr>
            <a:normAutofit fontScale="92500"/>
          </a:bodyPr>
          <a:lstStyle/>
          <a:p>
            <a:pPr marL="0" indent="0" algn="ctr">
              <a:lnSpc>
                <a:spcPct val="150000"/>
              </a:lnSpc>
              <a:buNone/>
            </a:pPr>
            <a:r>
              <a:rPr lang="tr-TR" dirty="0" smtClean="0"/>
              <a:t>Dünyamızda tanık olduğumuz ya da yaşadığımız şiddet, ölüm ve yıkım içimizdeki yaşama isteğini, umudunu, gücünü de bir süre tahrip eder. Kayıp o kadar çoktur ki yaşanılan acı insanı ruhsal olarak da felç eder…. O yüzden hem kendimizi stresin yıkıcı etkilerinden koruyalım hem de öğrencilerimize destek verelim..</a:t>
            </a:r>
          </a:p>
        </p:txBody>
      </p:sp>
    </p:spTree>
    <p:extLst>
      <p:ext uri="{BB962C8B-B14F-4D97-AF65-F5344CB8AC3E}">
        <p14:creationId xmlns:p14="http://schemas.microsoft.com/office/powerpoint/2010/main" val="2316285998"/>
      </p:ext>
    </p:extLst>
  </p:cSld>
  <p:clrMapOvr>
    <a:masterClrMapping/>
  </p:clrMapOvr>
  <p:transition>
    <p:zoom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Çocukların Travmatik Olaya Verdikleri Tepkileri Etkileyen Etmenler</a:t>
            </a:r>
          </a:p>
        </p:txBody>
      </p:sp>
      <p:graphicFrame>
        <p:nvGraphicFramePr>
          <p:cNvPr id="4" name="İçerik Yer Tutucusu 3"/>
          <p:cNvGraphicFramePr>
            <a:graphicFrameLocks noGrp="1"/>
          </p:cNvGraphicFramePr>
          <p:nvPr>
            <p:ph idx="1"/>
            <p:extLst/>
          </p:nvPr>
        </p:nvGraphicFramePr>
        <p:xfrm>
          <a:off x="2057401" y="2336801"/>
          <a:ext cx="6888163" cy="3598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04470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Ergenlik, riskli ve dengesiz bir dönem olmasına rağmen, Tatar ve </a:t>
            </a:r>
            <a:r>
              <a:rPr lang="tr-TR" dirty="0" err="1"/>
              <a:t>Amram</a:t>
            </a:r>
            <a:r>
              <a:rPr lang="tr-TR" dirty="0"/>
              <a:t> (2007) ergenlerin, kriz yaşantılarının ardından daha işe yarar baş etme mekanizmaları geliştirdiklerini vurgulamaktadır. Ancak, bulgular, ardı ardına gelen kriz dönemlerine yoğun biçimde maruz kalınması durumunda ergenlerin şiddet gibi işe yaramayan baş etme mekanizmalarına yönelmesinde artış olduğunu ve bu artışın da hissedilen tehdit duygusu, yaşanılan yerdeki risk ve şiddetin devamlılığıyla bağlantılı olduğunu göstermektedir (</a:t>
            </a:r>
            <a:r>
              <a:rPr lang="tr-TR" dirty="0" err="1"/>
              <a:t>Even-Chen</a:t>
            </a:r>
            <a:r>
              <a:rPr lang="tr-TR" dirty="0"/>
              <a:t> ve </a:t>
            </a:r>
            <a:r>
              <a:rPr lang="tr-TR" dirty="0" err="1"/>
              <a:t>Itzhaky</a:t>
            </a:r>
            <a:r>
              <a:rPr lang="tr-TR" dirty="0"/>
              <a:t>, 2007). </a:t>
            </a:r>
          </a:p>
        </p:txBody>
      </p:sp>
    </p:spTree>
    <p:extLst>
      <p:ext uri="{BB962C8B-B14F-4D97-AF65-F5344CB8AC3E}">
        <p14:creationId xmlns:p14="http://schemas.microsoft.com/office/powerpoint/2010/main" val="3964535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Ergenlerde Görülen Travma Sonrası Tepkiler</a:t>
            </a:r>
          </a:p>
        </p:txBody>
      </p:sp>
      <p:graphicFrame>
        <p:nvGraphicFramePr>
          <p:cNvPr id="4" name="İçerik Yer Tutucusu 3"/>
          <p:cNvGraphicFramePr>
            <a:graphicFrameLocks noGrp="1"/>
          </p:cNvGraphicFramePr>
          <p:nvPr>
            <p:ph idx="1"/>
            <p:extLst/>
          </p:nvPr>
        </p:nvGraphicFramePr>
        <p:xfrm>
          <a:off x="2057401" y="2336801"/>
          <a:ext cx="6888163" cy="3598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592764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5257801" y="3645024"/>
            <a:ext cx="5129543" cy="1917576"/>
          </a:xfrm>
        </p:spPr>
        <p:txBody>
          <a:bodyPr>
            <a:normAutofit/>
          </a:bodyPr>
          <a:lstStyle/>
          <a:p>
            <a:r>
              <a:rPr lang="tr-TR" dirty="0"/>
              <a:t/>
            </a:r>
            <a:br>
              <a:rPr lang="tr-TR" dirty="0"/>
            </a:br>
            <a:endParaRPr lang="tr-TR" dirty="0"/>
          </a:p>
        </p:txBody>
      </p:sp>
      <p:sp>
        <p:nvSpPr>
          <p:cNvPr id="2" name="Alt Başlık 1"/>
          <p:cNvSpPr>
            <a:spLocks noGrp="1"/>
          </p:cNvSpPr>
          <p:nvPr>
            <p:ph type="body" idx="1"/>
          </p:nvPr>
        </p:nvSpPr>
        <p:spPr>
          <a:xfrm>
            <a:off x="5267324" y="1196753"/>
            <a:ext cx="5120640" cy="2592287"/>
          </a:xfrm>
        </p:spPr>
        <p:txBody>
          <a:bodyPr>
            <a:normAutofit fontScale="62500" lnSpcReduction="2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OKUL VE GÖÇ</a:t>
            </a:r>
          </a:p>
          <a:p>
            <a:pPr algn="ctr"/>
            <a:endPar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endPar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Okul neden göçmenler için en önemli sığınak?</a:t>
            </a:r>
            <a:endPar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27685354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OKULLAR…..</a:t>
            </a:r>
            <a:endParaRPr lang="tr-TR" dirty="0"/>
          </a:p>
        </p:txBody>
      </p:sp>
      <p:sp>
        <p:nvSpPr>
          <p:cNvPr id="3" name="İçerik Yer Tutucusu 2"/>
          <p:cNvSpPr>
            <a:spLocks noGrp="1"/>
          </p:cNvSpPr>
          <p:nvPr>
            <p:ph idx="1"/>
          </p:nvPr>
        </p:nvSpPr>
        <p:spPr>
          <a:xfrm>
            <a:off x="1798320" y="1298448"/>
            <a:ext cx="8595360" cy="4866856"/>
          </a:xfrm>
        </p:spPr>
        <p:txBody>
          <a:bodyPr>
            <a:noAutofit/>
          </a:bodyPr>
          <a:lstStyle/>
          <a:p>
            <a:endParaRPr lang="tr-TR" sz="1400" b="1" dirty="0"/>
          </a:p>
          <a:p>
            <a:r>
              <a:rPr lang="tr-TR" sz="1400" b="1" dirty="0"/>
              <a:t>Türkiye </a:t>
            </a:r>
            <a:r>
              <a:rPr lang="tr-TR" sz="1400" b="1" dirty="0"/>
              <a:t>2.724.927 Suriyeliye ev sahipliği yapmaktadır. Bu </a:t>
            </a:r>
            <a:r>
              <a:rPr lang="tr-TR" sz="1400" b="1" dirty="0"/>
              <a:t>nüfusun 254.747’si </a:t>
            </a:r>
            <a:r>
              <a:rPr lang="tr-TR" sz="1400" b="1" dirty="0"/>
              <a:t>AFAD tarafından 10 ilde kurulan 25 geçici barınma </a:t>
            </a:r>
            <a:r>
              <a:rPr lang="tr-TR" sz="1400" b="1" dirty="0"/>
              <a:t>merkezinde, geri </a:t>
            </a:r>
            <a:r>
              <a:rPr lang="tr-TR" sz="1400" b="1" dirty="0"/>
              <a:t>kalan 2.470.190’ı ise barınma merkezleri dışında bulunmaktadır.</a:t>
            </a:r>
          </a:p>
          <a:p>
            <a:r>
              <a:rPr lang="tr-TR" sz="1400" b="1" dirty="0"/>
              <a:t>Suriyelilerin </a:t>
            </a:r>
            <a:r>
              <a:rPr lang="tr-TR" sz="1400" b="1" dirty="0"/>
              <a:t>uyumu bağlamında en kritik husus şüphesiz eğitimdir.</a:t>
            </a:r>
          </a:p>
          <a:p>
            <a:r>
              <a:rPr lang="tr-TR" sz="1400" b="1" dirty="0"/>
              <a:t>Türkiye’de </a:t>
            </a:r>
            <a:r>
              <a:rPr lang="tr-TR" sz="1400" b="1" dirty="0"/>
              <a:t>bulunan Suriyelilerin yaklaşık yarısını (1.277.018) 0-18 </a:t>
            </a:r>
            <a:r>
              <a:rPr lang="tr-TR" sz="1400" b="1" dirty="0"/>
              <a:t>yaş grubu </a:t>
            </a:r>
            <a:r>
              <a:rPr lang="tr-TR" sz="1400" b="1" dirty="0"/>
              <a:t>oluşturmaktadır. Türkiye’de okul çağında (5-18 yaş arası) </a:t>
            </a:r>
            <a:r>
              <a:rPr lang="tr-TR" sz="1400" b="1" dirty="0"/>
              <a:t>bulunan Suriyelilerin </a:t>
            </a:r>
            <a:r>
              <a:rPr lang="tr-TR" sz="1400" b="1" dirty="0"/>
              <a:t>toplam sayısı ise 912.044’tür.</a:t>
            </a:r>
          </a:p>
          <a:p>
            <a:r>
              <a:rPr lang="tr-TR" sz="1400" b="1" dirty="0"/>
              <a:t>0-4 </a:t>
            </a:r>
            <a:r>
              <a:rPr lang="tr-TR" sz="1400" b="1" dirty="0"/>
              <a:t>yaş arasında bulunan ve önümüzdeki yıllarda eğitim almaya </a:t>
            </a:r>
            <a:r>
              <a:rPr lang="tr-TR" sz="1400" b="1" dirty="0"/>
              <a:t>başlaması beklenen </a:t>
            </a:r>
            <a:r>
              <a:rPr lang="tr-TR" sz="1400" b="1" dirty="0"/>
              <a:t>çağ nüfusu ise 364.974’tür. Bu sayı Suriyelilerin </a:t>
            </a:r>
            <a:r>
              <a:rPr lang="tr-TR" sz="1400" b="1" dirty="0"/>
              <a:t>eğitiminde kısa</a:t>
            </a:r>
            <a:r>
              <a:rPr lang="tr-TR" sz="1400" b="1" dirty="0"/>
              <a:t>, orta ve uzun vadeli planların yapılmasının </a:t>
            </a:r>
            <a:r>
              <a:rPr lang="tr-TR" sz="1400" b="1" dirty="0" err="1"/>
              <a:t>aciliyetini</a:t>
            </a:r>
            <a:r>
              <a:rPr lang="tr-TR" sz="1400" b="1" dirty="0"/>
              <a:t> göstermektedir.</a:t>
            </a:r>
          </a:p>
          <a:p>
            <a:r>
              <a:rPr lang="tr-TR" sz="1400" b="1" dirty="0"/>
              <a:t>2012 </a:t>
            </a:r>
            <a:r>
              <a:rPr lang="tr-TR" sz="1400" b="1" dirty="0"/>
              <a:t>yılından bu yana Türkiye’deki Suriyelilerin eğitimine yönelik </a:t>
            </a:r>
            <a:r>
              <a:rPr lang="tr-TR" sz="1400" b="1" dirty="0"/>
              <a:t>pek çok </a:t>
            </a:r>
            <a:r>
              <a:rPr lang="tr-TR" sz="1400" b="1" dirty="0"/>
              <a:t>çalışma yapılsa da 311.256 Suriyeli çocuk Geçici Eğitim </a:t>
            </a:r>
            <a:r>
              <a:rPr lang="tr-TR" sz="1400" b="1" dirty="0"/>
              <a:t>Merkezleri (GEM</a:t>
            </a:r>
            <a:r>
              <a:rPr lang="tr-TR" sz="1400" b="1" dirty="0"/>
              <a:t>) ve devlet okullarında eğitim görmekte iken, 523.583’ü ise </a:t>
            </a:r>
            <a:r>
              <a:rPr lang="tr-TR" sz="1400" b="1" dirty="0"/>
              <a:t>halen okullaşamamıştır</a:t>
            </a:r>
            <a:r>
              <a:rPr lang="tr-TR" sz="1400" b="1" dirty="0"/>
              <a:t>.</a:t>
            </a:r>
          </a:p>
          <a:p>
            <a:r>
              <a:rPr lang="tr-TR" sz="1400" b="1" dirty="0"/>
              <a:t>GEM </a:t>
            </a:r>
            <a:r>
              <a:rPr lang="tr-TR" sz="1400" b="1" dirty="0"/>
              <a:t>ve devlet okullarında okul öncesi ve ilkokul kademelerinde </a:t>
            </a:r>
            <a:r>
              <a:rPr lang="tr-TR" sz="1400" b="1" dirty="0"/>
              <a:t>erkeklerin kızlara </a:t>
            </a:r>
            <a:r>
              <a:rPr lang="tr-TR" sz="1400" b="1" dirty="0"/>
              <a:t>nispeten daha fazla okullaştığı söylenebilir. Ancak </a:t>
            </a:r>
            <a:r>
              <a:rPr lang="tr-TR" sz="1400" b="1" dirty="0"/>
              <a:t>ortaokul ve </a:t>
            </a:r>
            <a:r>
              <a:rPr lang="tr-TR" sz="1400" b="1" dirty="0"/>
              <a:t>lise düzeyinde kız çocukları erkeklere göre daha fazla okullaşmaktadır.</a:t>
            </a:r>
          </a:p>
          <a:p>
            <a:r>
              <a:rPr lang="tr-TR" sz="1400" b="1" dirty="0"/>
              <a:t>Bunun muhtemel sebebi erkek çocukların ailelerine ekonomik </a:t>
            </a:r>
            <a:r>
              <a:rPr lang="tr-TR" sz="1400" b="1" dirty="0"/>
              <a:t>destek sağlamak </a:t>
            </a:r>
            <a:r>
              <a:rPr lang="tr-TR" sz="1400" b="1" dirty="0"/>
              <a:t>için çalışmak durumunda kalmalarıdır.</a:t>
            </a:r>
          </a:p>
          <a:p>
            <a:r>
              <a:rPr lang="tr-TR" sz="1400" b="1" dirty="0"/>
              <a:t>Farklı </a:t>
            </a:r>
            <a:r>
              <a:rPr lang="tr-TR" sz="1400" b="1" dirty="0"/>
              <a:t>kademelerde Suriyeli öğrencilerin okullaşma oranları </a:t>
            </a:r>
            <a:r>
              <a:rPr lang="tr-TR" sz="1400" b="1" dirty="0"/>
              <a:t>çeşitlilik göstermektedir</a:t>
            </a:r>
            <a:r>
              <a:rPr lang="tr-TR" sz="1400" b="1" dirty="0"/>
              <a:t>. Okullaşmanın en yoğun yaşandığı kademe ilkokuldur.</a:t>
            </a:r>
          </a:p>
        </p:txBody>
      </p:sp>
    </p:spTree>
    <p:extLst>
      <p:ext uri="{BB962C8B-B14F-4D97-AF65-F5344CB8AC3E}">
        <p14:creationId xmlns:p14="http://schemas.microsoft.com/office/powerpoint/2010/main" val="4542381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2783632" y="1844824"/>
            <a:ext cx="6624736" cy="3456384"/>
          </a:xfrm>
          <a:blipFill>
            <a:blip r:embed="rId3"/>
            <a:tile tx="0" ty="0" sx="100000" sy="100000" flip="none" algn="tl"/>
          </a:blipFill>
        </p:spPr>
        <p:txBody>
          <a:bodyPr/>
          <a:lstStyle/>
          <a:p>
            <a:pPr marL="0" indent="0">
              <a:buNone/>
            </a:pPr>
            <a:endParaRPr lang="tr-TR" sz="2000" b="1" cap="all" dirty="0">
              <a:solidFill>
                <a:srgbClr val="04617B"/>
              </a:solidFill>
              <a:ea typeface="+mj-ea"/>
            </a:endParaRPr>
          </a:p>
          <a:p>
            <a:pPr marL="0" indent="0">
              <a:buNone/>
            </a:pPr>
            <a:endParaRPr lang="tr-TR" sz="2000" b="1" cap="all" dirty="0">
              <a:solidFill>
                <a:srgbClr val="7030A0"/>
              </a:solidFill>
              <a:ea typeface="+mj-ea"/>
            </a:endParaRPr>
          </a:p>
          <a:p>
            <a:pPr marL="0" indent="0">
              <a:buNone/>
            </a:pPr>
            <a:r>
              <a:rPr lang="tr-TR" sz="2000" b="1" cap="all" dirty="0">
                <a:solidFill>
                  <a:srgbClr val="7030A0"/>
                </a:solidFill>
                <a:ea typeface="+mj-ea"/>
              </a:rPr>
              <a:t>Geniş KAPSAMLI BİR TRAVMA OLAN </a:t>
            </a:r>
            <a:r>
              <a:rPr lang="tr-TR" sz="2000" b="1" cap="all" dirty="0">
                <a:solidFill>
                  <a:srgbClr val="FF0000"/>
                </a:solidFill>
                <a:ea typeface="+mj-ea"/>
              </a:rPr>
              <a:t>GÖÇ</a:t>
            </a:r>
            <a:r>
              <a:rPr lang="tr-TR" sz="2000" b="1" cap="all" dirty="0">
                <a:solidFill>
                  <a:srgbClr val="7030A0"/>
                </a:solidFill>
                <a:ea typeface="+mj-ea"/>
              </a:rPr>
              <a:t> SONRASI</a:t>
            </a:r>
            <a:r>
              <a:rPr lang="en-AU" sz="2000" b="1" cap="all" dirty="0">
                <a:solidFill>
                  <a:srgbClr val="7030A0"/>
                </a:solidFill>
                <a:ea typeface="+mj-ea"/>
              </a:rPr>
              <a:t>, </a:t>
            </a:r>
            <a:endParaRPr lang="tr-TR" sz="2000" b="1" cap="all" dirty="0">
              <a:solidFill>
                <a:srgbClr val="7030A0"/>
              </a:solidFill>
              <a:ea typeface="+mj-ea"/>
            </a:endParaRPr>
          </a:p>
          <a:p>
            <a:pPr marL="0" indent="0">
              <a:buNone/>
            </a:pPr>
            <a:endParaRPr lang="tr-TR" sz="2000" b="1" cap="all" dirty="0">
              <a:solidFill>
                <a:srgbClr val="7030A0"/>
              </a:solidFill>
              <a:ea typeface="+mj-ea"/>
            </a:endParaRPr>
          </a:p>
          <a:p>
            <a:pPr marL="0" indent="0">
              <a:buNone/>
            </a:pPr>
            <a:r>
              <a:rPr lang="en-AU" sz="2000" b="1" cap="all" dirty="0" err="1">
                <a:solidFill>
                  <a:srgbClr val="7030A0"/>
                </a:solidFill>
                <a:ea typeface="+mj-ea"/>
              </a:rPr>
              <a:t>ana-baban</a:t>
            </a:r>
            <a:r>
              <a:rPr lang="tr-TR" sz="2000" b="1" cap="all" dirty="0">
                <a:solidFill>
                  <a:srgbClr val="7030A0"/>
                </a:solidFill>
                <a:ea typeface="+mj-ea"/>
              </a:rPr>
              <a:t>I</a:t>
            </a:r>
            <a:r>
              <a:rPr lang="en-AU" sz="2000" b="1" cap="all" dirty="0">
                <a:solidFill>
                  <a:srgbClr val="7030A0"/>
                </a:solidFill>
                <a:ea typeface="+mj-ea"/>
              </a:rPr>
              <a:t>n </a:t>
            </a:r>
            <a:r>
              <a:rPr lang="en-AU" sz="2000" b="1" cap="all" dirty="0" err="1">
                <a:solidFill>
                  <a:srgbClr val="7030A0"/>
                </a:solidFill>
                <a:ea typeface="+mj-ea"/>
              </a:rPr>
              <a:t>yan</a:t>
            </a:r>
            <a:r>
              <a:rPr lang="tr-TR" sz="2000" b="1" cap="all" dirty="0">
                <a:solidFill>
                  <a:srgbClr val="7030A0"/>
                </a:solidFill>
                <a:ea typeface="+mj-ea"/>
              </a:rPr>
              <a:t>I</a:t>
            </a:r>
            <a:r>
              <a:rPr lang="en-AU" sz="2000" b="1" cap="all" dirty="0">
                <a:solidFill>
                  <a:srgbClr val="7030A0"/>
                </a:solidFill>
                <a:ea typeface="+mj-ea"/>
              </a:rPr>
              <a:t>s</a:t>
            </a:r>
            <a:r>
              <a:rPr lang="tr-TR" sz="2000" b="1" cap="all" dirty="0">
                <a:solidFill>
                  <a:srgbClr val="7030A0"/>
                </a:solidFill>
                <a:ea typeface="+mj-ea"/>
              </a:rPr>
              <a:t>I</a:t>
            </a:r>
            <a:r>
              <a:rPr lang="en-AU" sz="2000" b="1" cap="all" dirty="0" err="1">
                <a:solidFill>
                  <a:srgbClr val="7030A0"/>
                </a:solidFill>
                <a:ea typeface="+mj-ea"/>
              </a:rPr>
              <a:t>ra</a:t>
            </a:r>
            <a:r>
              <a:rPr lang="en-AU" sz="2000" b="1" cap="all" dirty="0">
                <a:solidFill>
                  <a:srgbClr val="7030A0"/>
                </a:solidFill>
                <a:ea typeface="+mj-ea"/>
              </a:rPr>
              <a:t> </a:t>
            </a:r>
            <a:r>
              <a:rPr lang="en-AU" sz="2000" b="1" cap="all" dirty="0" err="1">
                <a:solidFill>
                  <a:srgbClr val="FF0000"/>
                </a:solidFill>
                <a:effectLst>
                  <a:outerShdw blurRad="38100" dist="38100" dir="2700000" algn="tl">
                    <a:srgbClr val="000000">
                      <a:alpha val="43137"/>
                    </a:srgbClr>
                  </a:outerShdw>
                </a:effectLst>
                <a:ea typeface="+mj-ea"/>
              </a:rPr>
              <a:t>okullar</a:t>
            </a:r>
            <a:r>
              <a:rPr lang="tr-TR" sz="2000" b="1" cap="all" dirty="0">
                <a:solidFill>
                  <a:srgbClr val="FF0000"/>
                </a:solidFill>
                <a:effectLst>
                  <a:outerShdw blurRad="38100" dist="38100" dir="2700000" algn="tl">
                    <a:srgbClr val="000000">
                      <a:alpha val="43137"/>
                    </a:srgbClr>
                  </a:outerShdw>
                </a:effectLst>
                <a:ea typeface="+mj-ea"/>
              </a:rPr>
              <a:t>I</a:t>
            </a:r>
            <a:r>
              <a:rPr lang="en-AU" sz="2000" b="1" cap="all" dirty="0">
                <a:solidFill>
                  <a:srgbClr val="FF0000"/>
                </a:solidFill>
                <a:effectLst>
                  <a:outerShdw blurRad="38100" dist="38100" dir="2700000" algn="tl">
                    <a:srgbClr val="000000">
                      <a:alpha val="43137"/>
                    </a:srgbClr>
                  </a:outerShdw>
                </a:effectLst>
                <a:ea typeface="+mj-ea"/>
              </a:rPr>
              <a:t>n </a:t>
            </a:r>
            <a:r>
              <a:rPr lang="en-AU" sz="2000" b="1" cap="all" dirty="0" err="1">
                <a:solidFill>
                  <a:srgbClr val="FF0000"/>
                </a:solidFill>
                <a:effectLst>
                  <a:outerShdw blurRad="38100" dist="38100" dir="2700000" algn="tl">
                    <a:srgbClr val="000000">
                      <a:alpha val="43137"/>
                    </a:srgbClr>
                  </a:outerShdw>
                </a:effectLst>
                <a:ea typeface="+mj-ea"/>
              </a:rPr>
              <a:t>ve</a:t>
            </a:r>
            <a:r>
              <a:rPr lang="en-AU" sz="2000" b="1" cap="all" dirty="0">
                <a:solidFill>
                  <a:srgbClr val="FF0000"/>
                </a:solidFill>
                <a:effectLst>
                  <a:outerShdw blurRad="38100" dist="38100" dir="2700000" algn="tl">
                    <a:srgbClr val="000000">
                      <a:alpha val="43137"/>
                    </a:srgbClr>
                  </a:outerShdw>
                </a:effectLst>
                <a:ea typeface="+mj-ea"/>
              </a:rPr>
              <a:t> </a:t>
            </a:r>
            <a:r>
              <a:rPr lang="en-AU" sz="2000" b="1" cap="all" dirty="0" err="1">
                <a:solidFill>
                  <a:srgbClr val="FF0000"/>
                </a:solidFill>
                <a:effectLst>
                  <a:outerShdw blurRad="38100" dist="38100" dir="2700000" algn="tl">
                    <a:srgbClr val="000000">
                      <a:alpha val="43137"/>
                    </a:srgbClr>
                  </a:outerShdw>
                </a:effectLst>
                <a:ea typeface="+mj-ea"/>
              </a:rPr>
              <a:t>öğretmenler</a:t>
            </a:r>
            <a:r>
              <a:rPr lang="tr-TR" sz="2000" b="1" cap="all" dirty="0">
                <a:solidFill>
                  <a:srgbClr val="FF0000"/>
                </a:solidFill>
                <a:effectLst>
                  <a:outerShdw blurRad="38100" dist="38100" dir="2700000" algn="tl">
                    <a:srgbClr val="000000">
                      <a:alpha val="43137"/>
                    </a:srgbClr>
                  </a:outerShdw>
                </a:effectLst>
                <a:ea typeface="+mj-ea"/>
              </a:rPr>
              <a:t>İ</a:t>
            </a:r>
            <a:r>
              <a:rPr lang="en-AU" sz="2000" b="1" cap="all" dirty="0">
                <a:solidFill>
                  <a:srgbClr val="FF0000"/>
                </a:solidFill>
                <a:effectLst>
                  <a:outerShdw blurRad="38100" dist="38100" dir="2700000" algn="tl">
                    <a:srgbClr val="000000">
                      <a:alpha val="43137"/>
                    </a:srgbClr>
                  </a:outerShdw>
                </a:effectLst>
                <a:ea typeface="+mj-ea"/>
              </a:rPr>
              <a:t>n</a:t>
            </a:r>
            <a:r>
              <a:rPr lang="en-AU" sz="2000" b="1" cap="all" dirty="0">
                <a:solidFill>
                  <a:srgbClr val="FF0000"/>
                </a:solidFill>
                <a:ea typeface="+mj-ea"/>
              </a:rPr>
              <a:t> </a:t>
            </a:r>
            <a:r>
              <a:rPr lang="en-AU" sz="2000" b="1" cap="all" dirty="0" err="1">
                <a:solidFill>
                  <a:srgbClr val="7030A0"/>
                </a:solidFill>
                <a:ea typeface="+mj-ea"/>
              </a:rPr>
              <a:t>çocuklar</a:t>
            </a:r>
            <a:r>
              <a:rPr lang="tr-TR" sz="2000" b="1" cap="all" dirty="0">
                <a:solidFill>
                  <a:srgbClr val="7030A0"/>
                </a:solidFill>
                <a:ea typeface="+mj-ea"/>
              </a:rPr>
              <a:t>I</a:t>
            </a:r>
            <a:r>
              <a:rPr lang="en-AU" sz="2000" b="1" cap="all" dirty="0">
                <a:solidFill>
                  <a:srgbClr val="7030A0"/>
                </a:solidFill>
                <a:ea typeface="+mj-ea"/>
              </a:rPr>
              <a:t>n </a:t>
            </a:r>
            <a:r>
              <a:rPr lang="en-AU" sz="2000" b="1" cap="all" dirty="0" err="1">
                <a:solidFill>
                  <a:srgbClr val="7030A0"/>
                </a:solidFill>
                <a:ea typeface="+mj-ea"/>
              </a:rPr>
              <a:t>yaşamlar</a:t>
            </a:r>
            <a:r>
              <a:rPr lang="tr-TR" sz="2000" b="1" cap="all" dirty="0">
                <a:solidFill>
                  <a:srgbClr val="7030A0"/>
                </a:solidFill>
                <a:ea typeface="+mj-ea"/>
              </a:rPr>
              <a:t>I</a:t>
            </a:r>
            <a:r>
              <a:rPr lang="en-AU" sz="2000" b="1" cap="all" dirty="0" err="1">
                <a:solidFill>
                  <a:srgbClr val="7030A0"/>
                </a:solidFill>
                <a:ea typeface="+mj-ea"/>
              </a:rPr>
              <a:t>nda</a:t>
            </a:r>
            <a:r>
              <a:rPr lang="en-AU" sz="2000" b="1" cap="all" dirty="0">
                <a:solidFill>
                  <a:srgbClr val="7030A0"/>
                </a:solidFill>
                <a:ea typeface="+mj-ea"/>
              </a:rPr>
              <a:t> </a:t>
            </a:r>
            <a:r>
              <a:rPr lang="en-AU" sz="2000" b="1" cap="all" dirty="0" err="1">
                <a:solidFill>
                  <a:srgbClr val="7030A0"/>
                </a:solidFill>
                <a:ea typeface="+mj-ea"/>
              </a:rPr>
              <a:t>çok</a:t>
            </a:r>
            <a:r>
              <a:rPr lang="en-AU" sz="2000" b="1" cap="all" dirty="0">
                <a:solidFill>
                  <a:srgbClr val="7030A0"/>
                </a:solidFill>
                <a:ea typeface="+mj-ea"/>
              </a:rPr>
              <a:t> </a:t>
            </a:r>
            <a:r>
              <a:rPr lang="en-AU" sz="2000" b="1" cap="all" dirty="0" err="1">
                <a:solidFill>
                  <a:srgbClr val="7030A0"/>
                </a:solidFill>
                <a:ea typeface="+mj-ea"/>
              </a:rPr>
              <a:t>öneml</a:t>
            </a:r>
            <a:r>
              <a:rPr lang="tr-TR" sz="2000" b="1" cap="all" dirty="0">
                <a:solidFill>
                  <a:srgbClr val="7030A0"/>
                </a:solidFill>
                <a:ea typeface="+mj-ea"/>
              </a:rPr>
              <a:t>İ</a:t>
            </a:r>
            <a:r>
              <a:rPr lang="en-AU" sz="2000" b="1" cap="all" dirty="0">
                <a:solidFill>
                  <a:srgbClr val="7030A0"/>
                </a:solidFill>
                <a:ea typeface="+mj-ea"/>
              </a:rPr>
              <a:t> b</a:t>
            </a:r>
            <a:r>
              <a:rPr lang="tr-TR" sz="2000" b="1" cap="all" dirty="0">
                <a:solidFill>
                  <a:srgbClr val="7030A0"/>
                </a:solidFill>
                <a:ea typeface="+mj-ea"/>
              </a:rPr>
              <a:t>İ</a:t>
            </a:r>
            <a:r>
              <a:rPr lang="en-AU" sz="2000" b="1" cap="all" dirty="0">
                <a:solidFill>
                  <a:srgbClr val="7030A0"/>
                </a:solidFill>
                <a:ea typeface="+mj-ea"/>
              </a:rPr>
              <a:t>r </a:t>
            </a:r>
            <a:r>
              <a:rPr lang="en-AU" sz="2000" b="1" cap="all" dirty="0" err="1">
                <a:solidFill>
                  <a:srgbClr val="7030A0"/>
                </a:solidFill>
                <a:ea typeface="+mj-ea"/>
              </a:rPr>
              <a:t>yer</a:t>
            </a:r>
            <a:r>
              <a:rPr lang="tr-TR" sz="2000" b="1" cap="all" dirty="0">
                <a:solidFill>
                  <a:srgbClr val="7030A0"/>
                </a:solidFill>
                <a:ea typeface="+mj-ea"/>
              </a:rPr>
              <a:t>İ</a:t>
            </a:r>
            <a:r>
              <a:rPr lang="en-AU" sz="2000" b="1" cap="all" dirty="0">
                <a:solidFill>
                  <a:srgbClr val="7030A0"/>
                </a:solidFill>
                <a:ea typeface="+mj-ea"/>
              </a:rPr>
              <a:t> </a:t>
            </a:r>
            <a:r>
              <a:rPr lang="en-AU" sz="2000" b="1" cap="all" dirty="0" err="1">
                <a:solidFill>
                  <a:srgbClr val="7030A0"/>
                </a:solidFill>
                <a:ea typeface="+mj-ea"/>
              </a:rPr>
              <a:t>vard</a:t>
            </a:r>
            <a:r>
              <a:rPr lang="tr-TR" sz="2000" b="1" cap="all" dirty="0">
                <a:solidFill>
                  <a:srgbClr val="7030A0"/>
                </a:solidFill>
                <a:ea typeface="+mj-ea"/>
              </a:rPr>
              <a:t>I</a:t>
            </a:r>
            <a:r>
              <a:rPr lang="en-AU" sz="2000" b="1" cap="all" dirty="0">
                <a:solidFill>
                  <a:srgbClr val="7030A0"/>
                </a:solidFill>
                <a:ea typeface="+mj-ea"/>
              </a:rPr>
              <a:t>r</a:t>
            </a:r>
            <a:r>
              <a:rPr lang="en-AU" sz="2000" b="1" cap="all" dirty="0">
                <a:solidFill>
                  <a:srgbClr val="7030A0"/>
                </a:solidFill>
                <a:ea typeface="+mj-ea"/>
              </a:rPr>
              <a:t>. ÇÜNKÜ:</a:t>
            </a:r>
            <a:endParaRPr lang="tr-TR" dirty="0">
              <a:solidFill>
                <a:srgbClr val="7030A0"/>
              </a:solidFill>
            </a:endParaRPr>
          </a:p>
        </p:txBody>
      </p:sp>
    </p:spTree>
    <p:extLst>
      <p:ext uri="{BB962C8B-B14F-4D97-AF65-F5344CB8AC3E}">
        <p14:creationId xmlns:p14="http://schemas.microsoft.com/office/powerpoint/2010/main" val="40952727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8320" y="620688"/>
            <a:ext cx="8595360" cy="5328592"/>
          </a:xfrm>
        </p:spPr>
        <p:txBody>
          <a:bodyPr>
            <a:normAutofit/>
          </a:bodyPr>
          <a:lstStyle/>
          <a:p>
            <a:pPr marL="0" indent="0">
              <a:buNone/>
            </a:pPr>
            <a:r>
              <a:rPr lang="tr-TR" dirty="0" smtClean="0"/>
              <a:t>•</a:t>
            </a:r>
            <a:r>
              <a:rPr lang="tr-TR" sz="2000" dirty="0"/>
              <a:t>Okullar normalliği </a:t>
            </a:r>
            <a:r>
              <a:rPr lang="tr-TR" sz="2000" dirty="0"/>
              <a:t>temsil eden ve eğitim yoluyla normal yaşama geri dönmeyi kolaylaştıran önemli kurumlardır</a:t>
            </a:r>
            <a:r>
              <a:rPr lang="tr-TR" sz="2000" dirty="0"/>
              <a:t>.</a:t>
            </a:r>
            <a:endParaRPr lang="tr-TR" sz="2000" dirty="0"/>
          </a:p>
          <a:p>
            <a:pPr marL="0" indent="0">
              <a:buNone/>
            </a:pPr>
            <a:r>
              <a:rPr lang="tr-TR" sz="2000" dirty="0"/>
              <a:t>•Okulda </a:t>
            </a:r>
            <a:r>
              <a:rPr lang="tr-TR" sz="2000" dirty="0"/>
              <a:t>bulunmak ve etkinliklere katılmak çocukların </a:t>
            </a:r>
            <a:r>
              <a:rPr lang="tr-TR" sz="2000" dirty="0">
                <a:solidFill>
                  <a:srgbClr val="FF0000"/>
                </a:solidFill>
              </a:rPr>
              <a:t>ihtiyaçlarını daha kolaylıkla iletmelerine</a:t>
            </a:r>
            <a:r>
              <a:rPr lang="tr-TR" sz="2000" dirty="0"/>
              <a:t> yardımcı olur. </a:t>
            </a:r>
          </a:p>
          <a:p>
            <a:pPr marL="0" indent="0">
              <a:buNone/>
            </a:pPr>
            <a:r>
              <a:rPr lang="tr-TR" sz="2000" dirty="0"/>
              <a:t>•Çocukların </a:t>
            </a:r>
            <a:r>
              <a:rPr lang="tr-TR" sz="2000" dirty="0"/>
              <a:t>oyun ve diğer okul etkinliklerine katılması, özellikle afet dönemlerinde çok ihtiyaç duydukları, süreklilik, değişmezlik ve normallik hissinin oluşmasına yardımcı olur</a:t>
            </a:r>
            <a:r>
              <a:rPr lang="tr-TR" sz="2000" dirty="0"/>
              <a:t>.</a:t>
            </a:r>
            <a:endParaRPr lang="tr-TR" sz="2000" dirty="0"/>
          </a:p>
          <a:p>
            <a:pPr marL="0" indent="0">
              <a:buNone/>
            </a:pPr>
            <a:r>
              <a:rPr lang="tr-TR" sz="2000" dirty="0"/>
              <a:t>•Öğretmenler</a:t>
            </a:r>
            <a:r>
              <a:rPr lang="tr-TR" sz="2000" dirty="0"/>
              <a:t>, sadece çocukları eğitmek  ve onlara belirli bilgi ve becerileri öğretmekle kalmazlar, aynı zamanda </a:t>
            </a:r>
            <a:r>
              <a:rPr lang="tr-TR" sz="2000" dirty="0">
                <a:solidFill>
                  <a:srgbClr val="FF0000"/>
                </a:solidFill>
              </a:rPr>
              <a:t>onların mutlu ve sağlıklı büyümelerine yardımcı olacak bir öğrenme ve gelişme ortamı </a:t>
            </a:r>
            <a:r>
              <a:rPr lang="tr-TR" sz="2000" dirty="0"/>
              <a:t>yaratırlar.  </a:t>
            </a:r>
            <a:r>
              <a:rPr lang="tr-TR" sz="2000" dirty="0"/>
              <a:t>         </a:t>
            </a:r>
            <a:endParaRPr lang="tr-TR" sz="2000" dirty="0"/>
          </a:p>
          <a:p>
            <a:pPr marL="0" indent="0">
              <a:buNone/>
            </a:pPr>
            <a:r>
              <a:rPr lang="tr-TR" sz="2000" dirty="0"/>
              <a:t>•Öğretmenler </a:t>
            </a:r>
            <a:r>
              <a:rPr lang="tr-TR" sz="2000" dirty="0"/>
              <a:t>çocuklarla daha çok birlikte oldukları için, onların ihtiyaçlarını herkesten daha iyi bilir ve gerektiğinde onlara yardım edebilirler</a:t>
            </a:r>
            <a:r>
              <a:rPr lang="tr-TR" sz="2000" dirty="0"/>
              <a:t>.</a:t>
            </a:r>
            <a:endParaRPr lang="tr-TR" sz="2000" dirty="0"/>
          </a:p>
          <a:p>
            <a:pPr marL="0" indent="0">
              <a:buNone/>
            </a:pPr>
            <a:r>
              <a:rPr lang="tr-TR" sz="2000" dirty="0"/>
              <a:t>•Öğretmenlerin </a:t>
            </a:r>
            <a:r>
              <a:rPr lang="tr-TR" sz="2000" dirty="0"/>
              <a:t>yardımıyla daha ileri düzeyde psikolojik yardıma ihtiyacı olan çocuklar belirlenebilir.</a:t>
            </a:r>
          </a:p>
          <a:p>
            <a:endParaRPr lang="tr-TR" dirty="0"/>
          </a:p>
        </p:txBody>
      </p:sp>
    </p:spTree>
    <p:extLst>
      <p:ext uri="{BB962C8B-B14F-4D97-AF65-F5344CB8AC3E}">
        <p14:creationId xmlns:p14="http://schemas.microsoft.com/office/powerpoint/2010/main" val="3028207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1</TotalTime>
  <Words>3111</Words>
  <Application>Microsoft Office PowerPoint</Application>
  <PresentationFormat>Geniş ekran</PresentationFormat>
  <Paragraphs>264</Paragraphs>
  <Slides>29</Slides>
  <Notes>28</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29</vt:i4>
      </vt:variant>
    </vt:vector>
  </HeadingPairs>
  <TitlesOfParts>
    <vt:vector size="38" baseType="lpstr">
      <vt:lpstr>Arial</vt:lpstr>
      <vt:lpstr>Calibri</vt:lpstr>
      <vt:lpstr>Candara</vt:lpstr>
      <vt:lpstr>Tahoma</vt:lpstr>
      <vt:lpstr>Times New Roman</vt:lpstr>
      <vt:lpstr>Trebuchet MS</vt:lpstr>
      <vt:lpstr>Wingdings</vt:lpstr>
      <vt:lpstr>Wingdings 2</vt:lpstr>
      <vt:lpstr>Berlin</vt:lpstr>
      <vt:lpstr>Göç ve Psikososyal II</vt:lpstr>
      <vt:lpstr>Okul çağındaki çocuklarda TSS tepkileri</vt:lpstr>
      <vt:lpstr>Çocukların Travmatik Olaya Verdikleri Tepkileri Etkileyen Etmenler</vt:lpstr>
      <vt:lpstr>PowerPoint Sunusu</vt:lpstr>
      <vt:lpstr>Ergenlerde Görülen Travma Sonrası Tepkiler</vt:lpstr>
      <vt:lpstr> </vt:lpstr>
      <vt:lpstr>OKULLAR…..</vt:lpstr>
      <vt:lpstr>PowerPoint Sunusu</vt:lpstr>
      <vt:lpstr>PowerPoint Sunusu</vt:lpstr>
      <vt:lpstr>  Öğretmenlerin Katkısı </vt:lpstr>
      <vt:lpstr>Psiko-sosyal destek</vt:lpstr>
      <vt:lpstr>OKULLARDA NELER YAPABİLİRİZ?</vt:lpstr>
      <vt:lpstr>!!!yeni göçmenlerin ilk etapta kendi dillerinde ve kültürlerine uygun şekilde desteklenmesi gerekmektedir!!! </vt:lpstr>
      <vt:lpstr>PowerPoint Sunusu</vt:lpstr>
      <vt:lpstr>Soruların cevabı verilirken…</vt:lpstr>
      <vt:lpstr>Psiko-Sosyal Destek Bağlamında Gerçekleştirilecek Faaliyetler</vt:lpstr>
      <vt:lpstr>Psikoeğitim Programının Uygulama Şeması</vt:lpstr>
      <vt:lpstr>Programın Amaçları </vt:lpstr>
      <vt:lpstr>PowerPoint Sunusu</vt:lpstr>
      <vt:lpstr>Bir Psiko-eğitim programında olması gerekenler:</vt:lpstr>
      <vt:lpstr>Güvenli ilişki </vt:lpstr>
      <vt:lpstr>Psikolojik Bilgilendirme</vt:lpstr>
      <vt:lpstr>Etkin katılım </vt:lpstr>
      <vt:lpstr>  Değerlendirme </vt:lpstr>
      <vt:lpstr>Ana babalarla çalışırken;</vt:lpstr>
      <vt:lpstr>DİL ENGELİ… çocukların göç sonrası yaşadıkları stres kaynaklarından en önemlilerinden biri yeni bir dilde eğitim almaktır. </vt:lpstr>
      <vt:lpstr>PowerPoint Sunusu</vt:lpstr>
      <vt:lpstr>Son söz….</vt:lpstr>
      <vt:lpstr>Son söz….</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Göç ve Psikososyal II</dc:title>
  <dc:creator>EYLEMTURK</dc:creator>
  <cp:lastModifiedBy>EYLEMTURK</cp:lastModifiedBy>
  <cp:revision>1</cp:revision>
  <dcterms:created xsi:type="dcterms:W3CDTF">2019-12-17T10:41:33Z</dcterms:created>
  <dcterms:modified xsi:type="dcterms:W3CDTF">2019-12-17T10:43:21Z</dcterms:modified>
</cp:coreProperties>
</file>