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2" r:id="rId1"/>
  </p:sldMasterIdLst>
  <p:notesMasterIdLst>
    <p:notesMasterId r:id="rId13"/>
  </p:notesMasterIdLst>
  <p:sldIdLst>
    <p:sldId id="268" r:id="rId2"/>
    <p:sldId id="275" r:id="rId3"/>
    <p:sldId id="269" r:id="rId4"/>
    <p:sldId id="270" r:id="rId5"/>
    <p:sldId id="271" r:id="rId6"/>
    <p:sldId id="272" r:id="rId7"/>
    <p:sldId id="257" r:id="rId8"/>
    <p:sldId id="259" r:id="rId9"/>
    <p:sldId id="273" r:id="rId10"/>
    <p:sldId id="274" r:id="rId11"/>
    <p:sldId id="276" r:id="rId12"/>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2B2B2"/>
    <a:srgbClr val="DDDDD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530" autoAdjust="0"/>
    <p:restoredTop sz="94624" autoAdjust="0"/>
  </p:normalViewPr>
  <p:slideViewPr>
    <p:cSldViewPr snapToGrid="0">
      <p:cViewPr varScale="1">
        <p:scale>
          <a:sx n="106" d="100"/>
          <a:sy n="106" d="100"/>
        </p:scale>
        <p:origin x="856" y="18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EA932D4-31B0-4C41-90C1-574F7C10AAE6}" type="datetimeFigureOut">
              <a:rPr lang="tr-TR" smtClean="0"/>
              <a:pPr/>
              <a:t>4.05.2020</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7D84A9A-77D7-42D6-AB1A-F38A4495F9A8}" type="slidenum">
              <a:rPr lang="tr-TR" smtClean="0"/>
              <a:pPr/>
              <a:t>‹#›</a:t>
            </a:fld>
            <a:endParaRPr lang="tr-TR"/>
          </a:p>
        </p:txBody>
      </p:sp>
    </p:spTree>
    <p:extLst>
      <p:ext uri="{BB962C8B-B14F-4D97-AF65-F5344CB8AC3E}">
        <p14:creationId xmlns:p14="http://schemas.microsoft.com/office/powerpoint/2010/main" val="22347764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dirty="0"/>
          </a:p>
        </p:txBody>
      </p:sp>
      <p:sp>
        <p:nvSpPr>
          <p:cNvPr id="4" name="3 Slayt Numarası Yer Tutucusu"/>
          <p:cNvSpPr>
            <a:spLocks noGrp="1"/>
          </p:cNvSpPr>
          <p:nvPr>
            <p:ph type="sldNum" sz="quarter" idx="10"/>
          </p:nvPr>
        </p:nvSpPr>
        <p:spPr/>
        <p:txBody>
          <a:bodyPr/>
          <a:lstStyle/>
          <a:p>
            <a:fld id="{B7D84A9A-77D7-42D6-AB1A-F38A4495F9A8}" type="slidenum">
              <a:rPr lang="tr-TR" smtClean="0"/>
              <a:pPr/>
              <a:t>10</a:t>
            </a:fld>
            <a:endParaRPr lang="tr-TR"/>
          </a:p>
        </p:txBody>
      </p:sp>
    </p:spTree>
    <p:extLst>
      <p:ext uri="{BB962C8B-B14F-4D97-AF65-F5344CB8AC3E}">
        <p14:creationId xmlns:p14="http://schemas.microsoft.com/office/powerpoint/2010/main" val="328124224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a:t>Asıl başlık stili için tıklatın</a:t>
            </a: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tıklatın</a:t>
            </a:r>
          </a:p>
        </p:txBody>
      </p:sp>
      <p:sp>
        <p:nvSpPr>
          <p:cNvPr id="4" name="Veri Yer Tutucusu 3"/>
          <p:cNvSpPr>
            <a:spLocks noGrp="1"/>
          </p:cNvSpPr>
          <p:nvPr>
            <p:ph type="dt" sz="half" idx="10"/>
          </p:nvPr>
        </p:nvSpPr>
        <p:spPr/>
        <p:txBody>
          <a:bodyPr/>
          <a:lstStyle/>
          <a:p>
            <a:fld id="{8D17CF4E-8E1B-4735-AF87-75E1EDE6DF15}" type="datetimeFigureOut">
              <a:rPr lang="tr-TR" smtClean="0"/>
              <a:pPr/>
              <a:t>4.05.2020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80AFF69-527B-4D2E-8DCC-5C8DB1ADE270}" type="slidenum">
              <a:rPr lang="tr-TR" smtClean="0"/>
              <a:pPr/>
              <a:t>‹#›</a:t>
            </a:fld>
            <a:endParaRPr lang="tr-TR"/>
          </a:p>
        </p:txBody>
      </p:sp>
    </p:spTree>
    <p:extLst>
      <p:ext uri="{BB962C8B-B14F-4D97-AF65-F5344CB8AC3E}">
        <p14:creationId xmlns:p14="http://schemas.microsoft.com/office/powerpoint/2010/main" val="1713472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Dikey Metin Yer Tutucusu 2"/>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8D17CF4E-8E1B-4735-AF87-75E1EDE6DF15}" type="datetimeFigureOut">
              <a:rPr lang="tr-TR" smtClean="0"/>
              <a:pPr/>
              <a:t>4.05.2020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80AFF69-527B-4D2E-8DCC-5C8DB1ADE270}" type="slidenum">
              <a:rPr lang="tr-TR" smtClean="0"/>
              <a:pPr/>
              <a:t>‹#›</a:t>
            </a:fld>
            <a:endParaRPr lang="tr-TR"/>
          </a:p>
        </p:txBody>
      </p:sp>
    </p:spTree>
    <p:extLst>
      <p:ext uri="{BB962C8B-B14F-4D97-AF65-F5344CB8AC3E}">
        <p14:creationId xmlns:p14="http://schemas.microsoft.com/office/powerpoint/2010/main" val="14709596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a:t>Asıl başlık stili için tıklatın</a:t>
            </a: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8D17CF4E-8E1B-4735-AF87-75E1EDE6DF15}" type="datetimeFigureOut">
              <a:rPr lang="tr-TR" smtClean="0"/>
              <a:pPr/>
              <a:t>4.05.2020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80AFF69-527B-4D2E-8DCC-5C8DB1ADE270}" type="slidenum">
              <a:rPr lang="tr-TR" smtClean="0"/>
              <a:pPr/>
              <a:t>‹#›</a:t>
            </a:fld>
            <a:endParaRPr lang="tr-TR"/>
          </a:p>
        </p:txBody>
      </p:sp>
    </p:spTree>
    <p:extLst>
      <p:ext uri="{BB962C8B-B14F-4D97-AF65-F5344CB8AC3E}">
        <p14:creationId xmlns:p14="http://schemas.microsoft.com/office/powerpoint/2010/main" val="113817599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tr-TR"/>
              <a:t>Asıl başlık stili için tıklatın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Date Placeholder 3"/>
          <p:cNvSpPr>
            <a:spLocks noGrp="1"/>
          </p:cNvSpPr>
          <p:nvPr>
            <p:ph type="dt" sz="half" idx="10"/>
          </p:nvPr>
        </p:nvSpPr>
        <p:spPr/>
        <p:txBody>
          <a:bodyPr/>
          <a:lstStyle/>
          <a:p>
            <a:fld id="{8D17CF4E-8E1B-4735-AF87-75E1EDE6DF15}" type="datetimeFigureOut">
              <a:rPr lang="tr-TR" smtClean="0"/>
              <a:pPr/>
              <a:t>4.05.2020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80AFF69-527B-4D2E-8DCC-5C8DB1ADE270}" type="slidenum">
              <a:rPr lang="tr-TR" smtClean="0"/>
              <a:pPr/>
              <a:t>‹#›</a:t>
            </a:fld>
            <a:endParaRPr lang="tr-TR"/>
          </a:p>
        </p:txBody>
      </p:sp>
    </p:spTree>
    <p:extLst>
      <p:ext uri="{BB962C8B-B14F-4D97-AF65-F5344CB8AC3E}">
        <p14:creationId xmlns:p14="http://schemas.microsoft.com/office/powerpoint/2010/main" val="29517236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İçerik Yer Tutucusu 2"/>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8D17CF4E-8E1B-4735-AF87-75E1EDE6DF15}" type="datetimeFigureOut">
              <a:rPr lang="tr-TR" smtClean="0"/>
              <a:pPr/>
              <a:t>4.05.2020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80AFF69-527B-4D2E-8DCC-5C8DB1ADE270}" type="slidenum">
              <a:rPr lang="tr-TR" smtClean="0"/>
              <a:pPr/>
              <a:t>‹#›</a:t>
            </a:fld>
            <a:endParaRPr lang="tr-TR"/>
          </a:p>
        </p:txBody>
      </p:sp>
    </p:spTree>
    <p:extLst>
      <p:ext uri="{BB962C8B-B14F-4D97-AF65-F5344CB8AC3E}">
        <p14:creationId xmlns:p14="http://schemas.microsoft.com/office/powerpoint/2010/main" val="15796063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a:t>Asıl başlık stili için tıklatın</a:t>
            </a: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tıklatın</a:t>
            </a:r>
          </a:p>
        </p:txBody>
      </p:sp>
      <p:sp>
        <p:nvSpPr>
          <p:cNvPr id="4" name="Veri Yer Tutucusu 3"/>
          <p:cNvSpPr>
            <a:spLocks noGrp="1"/>
          </p:cNvSpPr>
          <p:nvPr>
            <p:ph type="dt" sz="half" idx="10"/>
          </p:nvPr>
        </p:nvSpPr>
        <p:spPr/>
        <p:txBody>
          <a:bodyPr/>
          <a:lstStyle/>
          <a:p>
            <a:fld id="{8D17CF4E-8E1B-4735-AF87-75E1EDE6DF15}" type="datetimeFigureOut">
              <a:rPr lang="tr-TR" smtClean="0"/>
              <a:pPr/>
              <a:t>4.05.2020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80AFF69-527B-4D2E-8DCC-5C8DB1ADE270}" type="slidenum">
              <a:rPr lang="tr-TR" smtClean="0"/>
              <a:pPr/>
              <a:t>‹#›</a:t>
            </a:fld>
            <a:endParaRPr lang="tr-TR"/>
          </a:p>
        </p:txBody>
      </p:sp>
    </p:spTree>
    <p:extLst>
      <p:ext uri="{BB962C8B-B14F-4D97-AF65-F5344CB8AC3E}">
        <p14:creationId xmlns:p14="http://schemas.microsoft.com/office/powerpoint/2010/main" val="6521026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İçerik Yer Tutucusu 2"/>
          <p:cNvSpPr>
            <a:spLocks noGrp="1"/>
          </p:cNvSpPr>
          <p:nvPr>
            <p:ph sz="half" idx="1"/>
          </p:nvPr>
        </p:nvSpPr>
        <p:spPr>
          <a:xfrm>
            <a:off x="838200" y="1825625"/>
            <a:ext cx="5181600" cy="4351338"/>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6172200" y="1825625"/>
            <a:ext cx="5181600" cy="4351338"/>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p:cNvSpPr>
            <a:spLocks noGrp="1"/>
          </p:cNvSpPr>
          <p:nvPr>
            <p:ph type="dt" sz="half" idx="10"/>
          </p:nvPr>
        </p:nvSpPr>
        <p:spPr/>
        <p:txBody>
          <a:bodyPr/>
          <a:lstStyle/>
          <a:p>
            <a:fld id="{8D17CF4E-8E1B-4735-AF87-75E1EDE6DF15}" type="datetimeFigureOut">
              <a:rPr lang="tr-TR" smtClean="0"/>
              <a:pPr/>
              <a:t>4.05.2020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80AFF69-527B-4D2E-8DCC-5C8DB1ADE270}" type="slidenum">
              <a:rPr lang="tr-TR" smtClean="0"/>
              <a:pPr/>
              <a:t>‹#›</a:t>
            </a:fld>
            <a:endParaRPr lang="tr-TR"/>
          </a:p>
        </p:txBody>
      </p:sp>
    </p:spTree>
    <p:extLst>
      <p:ext uri="{BB962C8B-B14F-4D97-AF65-F5344CB8AC3E}">
        <p14:creationId xmlns:p14="http://schemas.microsoft.com/office/powerpoint/2010/main" val="40212561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a:t>Asıl başlık stili için tıklatın</a:t>
            </a: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p:cNvSpPr>
            <a:spLocks noGrp="1"/>
          </p:cNvSpPr>
          <p:nvPr>
            <p:ph type="dt" sz="half" idx="10"/>
          </p:nvPr>
        </p:nvSpPr>
        <p:spPr/>
        <p:txBody>
          <a:bodyPr/>
          <a:lstStyle/>
          <a:p>
            <a:fld id="{8D17CF4E-8E1B-4735-AF87-75E1EDE6DF15}" type="datetimeFigureOut">
              <a:rPr lang="tr-TR" smtClean="0"/>
              <a:pPr/>
              <a:t>4.05.2020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680AFF69-527B-4D2E-8DCC-5C8DB1ADE270}" type="slidenum">
              <a:rPr lang="tr-TR" smtClean="0"/>
              <a:pPr/>
              <a:t>‹#›</a:t>
            </a:fld>
            <a:endParaRPr lang="tr-TR"/>
          </a:p>
        </p:txBody>
      </p:sp>
    </p:spTree>
    <p:extLst>
      <p:ext uri="{BB962C8B-B14F-4D97-AF65-F5344CB8AC3E}">
        <p14:creationId xmlns:p14="http://schemas.microsoft.com/office/powerpoint/2010/main" val="28574891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Veri Yer Tutucusu 2"/>
          <p:cNvSpPr>
            <a:spLocks noGrp="1"/>
          </p:cNvSpPr>
          <p:nvPr>
            <p:ph type="dt" sz="half" idx="10"/>
          </p:nvPr>
        </p:nvSpPr>
        <p:spPr/>
        <p:txBody>
          <a:bodyPr/>
          <a:lstStyle/>
          <a:p>
            <a:fld id="{8D17CF4E-8E1B-4735-AF87-75E1EDE6DF15}" type="datetimeFigureOut">
              <a:rPr lang="tr-TR" smtClean="0"/>
              <a:pPr/>
              <a:t>4.05.2020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680AFF69-527B-4D2E-8DCC-5C8DB1ADE270}" type="slidenum">
              <a:rPr lang="tr-TR" smtClean="0"/>
              <a:pPr/>
              <a:t>‹#›</a:t>
            </a:fld>
            <a:endParaRPr lang="tr-TR"/>
          </a:p>
        </p:txBody>
      </p:sp>
    </p:spTree>
    <p:extLst>
      <p:ext uri="{BB962C8B-B14F-4D97-AF65-F5344CB8AC3E}">
        <p14:creationId xmlns:p14="http://schemas.microsoft.com/office/powerpoint/2010/main" val="17374519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8D17CF4E-8E1B-4735-AF87-75E1EDE6DF15}" type="datetimeFigureOut">
              <a:rPr lang="tr-TR" smtClean="0"/>
              <a:pPr/>
              <a:t>4.05.2020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680AFF69-527B-4D2E-8DCC-5C8DB1ADE270}" type="slidenum">
              <a:rPr lang="tr-TR" smtClean="0"/>
              <a:pPr/>
              <a:t>‹#›</a:t>
            </a:fld>
            <a:endParaRPr lang="tr-TR"/>
          </a:p>
        </p:txBody>
      </p:sp>
    </p:spTree>
    <p:extLst>
      <p:ext uri="{BB962C8B-B14F-4D97-AF65-F5344CB8AC3E}">
        <p14:creationId xmlns:p14="http://schemas.microsoft.com/office/powerpoint/2010/main" val="23394057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a:t>Asıl başlık stili için tıklatın</a:t>
            </a: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tıklatın</a:t>
            </a:r>
          </a:p>
        </p:txBody>
      </p:sp>
      <p:sp>
        <p:nvSpPr>
          <p:cNvPr id="5" name="Veri Yer Tutucusu 4"/>
          <p:cNvSpPr>
            <a:spLocks noGrp="1"/>
          </p:cNvSpPr>
          <p:nvPr>
            <p:ph type="dt" sz="half" idx="10"/>
          </p:nvPr>
        </p:nvSpPr>
        <p:spPr/>
        <p:txBody>
          <a:bodyPr/>
          <a:lstStyle/>
          <a:p>
            <a:fld id="{8D17CF4E-8E1B-4735-AF87-75E1EDE6DF15}" type="datetimeFigureOut">
              <a:rPr lang="tr-TR" smtClean="0"/>
              <a:pPr/>
              <a:t>4.05.2020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80AFF69-527B-4D2E-8DCC-5C8DB1ADE270}" type="slidenum">
              <a:rPr lang="tr-TR" smtClean="0"/>
              <a:pPr/>
              <a:t>‹#›</a:t>
            </a:fld>
            <a:endParaRPr lang="tr-TR"/>
          </a:p>
        </p:txBody>
      </p:sp>
    </p:spTree>
    <p:extLst>
      <p:ext uri="{BB962C8B-B14F-4D97-AF65-F5344CB8AC3E}">
        <p14:creationId xmlns:p14="http://schemas.microsoft.com/office/powerpoint/2010/main" val="37594541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a:t>Asıl başlık stili için tıklatın</a:t>
            </a: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tıklatın</a:t>
            </a:r>
          </a:p>
        </p:txBody>
      </p:sp>
      <p:sp>
        <p:nvSpPr>
          <p:cNvPr id="5" name="Veri Yer Tutucusu 4"/>
          <p:cNvSpPr>
            <a:spLocks noGrp="1"/>
          </p:cNvSpPr>
          <p:nvPr>
            <p:ph type="dt" sz="half" idx="10"/>
          </p:nvPr>
        </p:nvSpPr>
        <p:spPr/>
        <p:txBody>
          <a:bodyPr/>
          <a:lstStyle/>
          <a:p>
            <a:fld id="{8D17CF4E-8E1B-4735-AF87-75E1EDE6DF15}" type="datetimeFigureOut">
              <a:rPr lang="tr-TR" smtClean="0"/>
              <a:pPr/>
              <a:t>4.05.2020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80AFF69-527B-4D2E-8DCC-5C8DB1ADE270}" type="slidenum">
              <a:rPr lang="tr-TR" smtClean="0"/>
              <a:pPr/>
              <a:t>‹#›</a:t>
            </a:fld>
            <a:endParaRPr lang="tr-TR"/>
          </a:p>
        </p:txBody>
      </p:sp>
    </p:spTree>
    <p:extLst>
      <p:ext uri="{BB962C8B-B14F-4D97-AF65-F5344CB8AC3E}">
        <p14:creationId xmlns:p14="http://schemas.microsoft.com/office/powerpoint/2010/main" val="7274556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 için tıklatın</a:t>
            </a: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D17CF4E-8E1B-4735-AF87-75E1EDE6DF15}" type="datetimeFigureOut">
              <a:rPr lang="tr-TR" smtClean="0"/>
              <a:pPr/>
              <a:t>4.05.2020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80AFF69-527B-4D2E-8DCC-5C8DB1ADE270}" type="slidenum">
              <a:rPr lang="tr-TR" smtClean="0"/>
              <a:pPr/>
              <a:t>‹#›</a:t>
            </a:fld>
            <a:endParaRPr lang="tr-TR"/>
          </a:p>
        </p:txBody>
      </p:sp>
    </p:spTree>
    <p:extLst>
      <p:ext uri="{BB962C8B-B14F-4D97-AF65-F5344CB8AC3E}">
        <p14:creationId xmlns:p14="http://schemas.microsoft.com/office/powerpoint/2010/main" val="1732881267"/>
      </p:ext>
    </p:extLst>
  </p:cSld>
  <p:clrMap bg1="lt1" tx1="dk1" bg2="lt2" tx2="dk2" accent1="accent1" accent2="accent2" accent3="accent3" accent4="accent4" accent5="accent5" accent6="accent6" hlink="hlink" folHlink="folHlink"/>
  <p:sldLayoutIdLst>
    <p:sldLayoutId id="2147483713" r:id="rId1"/>
    <p:sldLayoutId id="2147483714" r:id="rId2"/>
    <p:sldLayoutId id="2147483715" r:id="rId3"/>
    <p:sldLayoutId id="2147483716" r:id="rId4"/>
    <p:sldLayoutId id="2147483717" r:id="rId5"/>
    <p:sldLayoutId id="2147483718" r:id="rId6"/>
    <p:sldLayoutId id="2147483719" r:id="rId7"/>
    <p:sldLayoutId id="2147483720" r:id="rId8"/>
    <p:sldLayoutId id="2147483721" r:id="rId9"/>
    <p:sldLayoutId id="2147483722" r:id="rId10"/>
    <p:sldLayoutId id="2147483723" r:id="rId11"/>
    <p:sldLayoutId id="2147483724"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12.xml"/><Relationship Id="rId5" Type="http://schemas.microsoft.com/office/2007/relationships/hdphoto" Target="../media/hdphoto2.wdp"/><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Resim 3"/>
          <p:cNvPicPr>
            <a:picLocks noChangeAspect="1"/>
          </p:cNvPicPr>
          <p:nvPr/>
        </p:nvPicPr>
        <p:blipFill>
          <a:blip r:embed="rId2" cstate="print">
            <a:extLst>
              <a:ext uri="{BEBA8EAE-BF5A-486C-A8C5-ECC9F3942E4B}">
                <a14:imgProps xmlns:a14="http://schemas.microsoft.com/office/drawing/2010/main">
                  <a14:imgLayer r:embed="rId3">
                    <a14:imgEffect>
                      <a14:backgroundRemoval t="0" b="99494" l="20563" r="79975">
                        <a14:foregroundMark x1="33306" y1="10918" x2="33306" y2="10918"/>
                        <a14:foregroundMark x1="33306" y1="10918" x2="33306" y2="10918"/>
                        <a14:foregroundMark x1="38726" y1="13666" x2="38726" y2="13666"/>
                        <a14:foregroundMark x1="38726" y1="13666" x2="38726" y2="13666"/>
                        <a14:foregroundMark x1="38726" y1="13666" x2="38726" y2="13666"/>
                        <a14:foregroundMark x1="38726" y1="5423" x2="38726" y2="5423"/>
                        <a14:foregroundMark x1="67646" y1="9544" x2="67646" y2="9544"/>
                        <a14:foregroundMark x1="66570" y1="13160" x2="66570" y2="13160"/>
                        <a14:foregroundMark x1="73066" y1="28633" x2="73066" y2="28633"/>
                        <a14:foregroundMark x1="74514" y1="45481" x2="74514" y2="45481"/>
                        <a14:foregroundMark x1="69466" y1="73174" x2="69466" y2="73174"/>
                        <a14:foregroundMark x1="68018" y1="80477" x2="68018" y2="80477"/>
                        <a14:foregroundMark x1="51014" y1="90022" x2="51014" y2="90022"/>
                        <a14:foregroundMark x1="30037" y1="74548" x2="30037" y2="74548"/>
                        <a14:foregroundMark x1="32189" y1="23210" x2="32189" y2="23210"/>
                        <a14:foregroundMark x1="29293" y1="33189" x2="29293" y2="33189"/>
                        <a14:foregroundMark x1="27141" y1="42733" x2="27141" y2="42733"/>
                        <a14:foregroundMark x1="26769" y1="44541" x2="26769" y2="44541"/>
                        <a14:foregroundMark x1="25693" y1="39118" x2="25693" y2="39118"/>
                        <a14:foregroundMark x1="26769" y1="50036" x2="26769" y2="50036"/>
                        <a14:foregroundMark x1="24948" y1="50036" x2="24948" y2="50036"/>
                        <a14:foregroundMark x1="27844" y1="53651" x2="27844" y2="53651"/>
                        <a14:foregroundMark x1="27844" y1="60014" x2="27844" y2="60014"/>
                        <a14:foregroundMark x1="29293" y1="64064" x2="29293" y2="64064"/>
                        <a14:foregroundMark x1="29665" y1="66811" x2="29665" y2="66811"/>
                        <a14:foregroundMark x1="32189" y1="77296" x2="32189" y2="77296"/>
                        <a14:foregroundMark x1="39801" y1="83225" x2="39801" y2="83225"/>
                        <a14:foregroundMark x1="42325" y1="89588" x2="42325" y2="89588"/>
                        <a14:foregroundMark x1="42325" y1="89588" x2="42325" y2="89588"/>
                        <a14:foregroundMark x1="48118" y1="90022" x2="48118" y2="90022"/>
                        <a14:foregroundMark x1="54986" y1="90889" x2="54986" y2="90889"/>
                        <a14:foregroundMark x1="61523" y1="87274" x2="61523" y2="87274"/>
                        <a14:foregroundMark x1="72362" y1="60882" x2="72362" y2="60882"/>
                        <a14:foregroundMark x1="75631" y1="61822" x2="75631" y2="61822"/>
                        <a14:foregroundMark x1="74514" y1="53218" x2="74514" y2="53218"/>
                        <a14:foregroundMark x1="72735" y1="36804" x2="72735" y2="36804"/>
                        <a14:foregroundMark x1="71618" y1="29573" x2="71618" y2="29573"/>
                        <a14:foregroundMark x1="55358" y1="9978" x2="55358" y2="9978"/>
                        <a14:foregroundMark x1="52462" y1="6797" x2="52462" y2="6797"/>
                        <a14:foregroundMark x1="48118" y1="8171" x2="48118" y2="8171"/>
                        <a14:foregroundMark x1="43070" y1="10484" x2="43070" y2="10484"/>
                        <a14:foregroundMark x1="37609" y1="17715" x2="37609" y2="17715"/>
                        <a14:foregroundMark x1="36161" y1="18655" x2="36161" y2="18655"/>
                        <a14:foregroundMark x1="60778" y1="13160" x2="60778" y2="13160"/>
                        <a14:foregroundMark x1="64750" y1="19089" x2="64750" y2="19089"/>
                        <a14:foregroundMark x1="68763" y1="24078" x2="68763" y2="24078"/>
                        <a14:foregroundMark x1="41249" y1="13160" x2="41249" y2="13160"/>
                        <a14:foregroundMark x1="41249" y1="5929" x2="41249" y2="5929"/>
                        <a14:foregroundMark x1="73438" y1="66377" x2="73438" y2="66377"/>
                        <a14:foregroundMark x1="69839" y1="70427" x2="69839" y2="70427"/>
                        <a14:foregroundMark x1="36533" y1="82285" x2="36533" y2="82285"/>
                        <a14:foregroundMark x1="31485" y1="18655" x2="31485" y2="18655"/>
                        <a14:foregroundMark x1="47042" y1="3181" x2="47042" y2="3181"/>
                        <a14:foregroundMark x1="47042" y1="3615" x2="47042" y2="3615"/>
                        <a14:foregroundMark x1="47042" y1="3615" x2="47042" y2="3615"/>
                        <a14:foregroundMark x1="55358" y1="7737" x2="55358" y2="7737"/>
                        <a14:foregroundMark x1="70542" y1="64570" x2="70542" y2="64570"/>
                        <a14:foregroundMark x1="65867" y1="78670" x2="65867" y2="78670"/>
                        <a14:foregroundMark x1="65867" y1="78670" x2="65867" y2="78670"/>
                        <a14:foregroundMark x1="64750" y1="80911" x2="64750" y2="80911"/>
                        <a14:foregroundMark x1="64046" y1="84093" x2="64046" y2="84093"/>
                        <a14:foregroundMark x1="62598" y1="92263" x2="62598" y2="92263"/>
                        <a14:foregroundMark x1="61150" y1="94577" x2="61150" y2="94577"/>
                        <a14:foregroundMark x1="52089" y1="96819" x2="52089" y2="96819"/>
                        <a14:foregroundMark x1="43070" y1="92769" x2="43070" y2="92769"/>
                        <a14:foregroundMark x1="58254" y1="13160" x2="58254" y2="13160"/>
                        <a14:foregroundMark x1="56434" y1="23210" x2="56434" y2="23210"/>
                        <a14:foregroundMark x1="49566" y1="40926" x2="49566" y2="40926"/>
                        <a14:foregroundMark x1="42325" y1="80477" x2="42325" y2="80477"/>
                        <a14:foregroundMark x1="32933" y1="74114" x2="32933" y2="74114"/>
                        <a14:foregroundMark x1="73811" y1="38178" x2="73811" y2="38178"/>
                        <a14:foregroundMark x1="73811" y1="44107" x2="73811" y2="44107"/>
                        <a14:foregroundMark x1="73811" y1="39118" x2="73811" y2="39118"/>
                        <a14:foregroundMark x1="69839" y1="19089" x2="69839" y2="19089"/>
                        <a14:foregroundMark x1="60074" y1="7303" x2="60074" y2="7303"/>
                        <a14:foregroundMark x1="26396" y1="27260" x2="26396" y2="27260"/>
                        <a14:foregroundMark x1="44849" y1="14100" x2="44849" y2="14100"/>
                        <a14:foregroundMark x1="48862" y1="11352" x2="48862" y2="11352"/>
                        <a14:foregroundMark x1="46669" y1="11786" x2="46669" y2="11786"/>
                        <a14:foregroundMark x1="46669" y1="11786" x2="46669" y2="11786"/>
                        <a14:foregroundMark x1="64750" y1="87274" x2="64750" y2="87274"/>
                        <a14:foregroundMark x1="66570" y1="82285" x2="66570" y2="82285"/>
                        <a14:foregroundMark x1="71990" y1="72307" x2="71990" y2="72307"/>
                        <a14:foregroundMark x1="59702" y1="84093" x2="59702" y2="84093"/>
                        <a14:foregroundMark x1="59702" y1="84093" x2="59702" y2="84093"/>
                        <a14:foregroundMark x1="35085" y1="79103" x2="35085" y2="79103"/>
                        <a14:foregroundMark x1="32933" y1="82719" x2="32933" y2="82719"/>
                        <a14:foregroundMark x1="26769" y1="66377" x2="26769" y2="66377"/>
                        <a14:foregroundMark x1="24948" y1="57701" x2="24948" y2="57701"/>
                        <a14:foregroundMark x1="26065" y1="39552" x2="26065" y2="39552"/>
                        <a14:foregroundMark x1="30037" y1="29573" x2="30037" y2="29573"/>
                        <a14:foregroundMark x1="36533" y1="13666" x2="36533" y2="13666"/>
                        <a14:foregroundMark x1="29293" y1="73608" x2="29293" y2="73608"/>
                        <a14:foregroundMark x1="26769" y1="69125" x2="26769" y2="69125"/>
                        <a14:foregroundMark x1="27513" y1="74982" x2="27513" y2="74982"/>
                        <a14:foregroundMark x1="36905" y1="87274" x2="36905" y2="87274"/>
                        <a14:foregroundMark x1="45594" y1="86406" x2="45594" y2="86406"/>
                        <a14:foregroundMark x1="49938" y1="94071" x2="49938" y2="94071"/>
                        <a14:foregroundMark x1="59330" y1="87274" x2="59330" y2="87274"/>
                        <a14:foregroundMark x1="54613" y1="4989" x2="54613" y2="4989"/>
                        <a14:foregroundMark x1="53537" y1="13160" x2="53537" y2="13160"/>
                        <a14:foregroundMark x1="30741" y1="22704" x2="30741" y2="22704"/>
                        <a14:foregroundMark x1="27141" y1="33189" x2="27141" y2="33189"/>
                        <a14:foregroundMark x1="27844" y1="37744" x2="27844" y2="37744"/>
                        <a14:foregroundMark x1="23873" y1="48662" x2="23873" y2="48662"/>
                        <a14:foregroundMark x1="24948" y1="58641" x2="24948" y2="58641"/>
                        <a14:foregroundMark x1="24948" y1="58641" x2="24948" y2="58641"/>
                        <a14:foregroundMark x1="27513" y1="47289" x2="27513" y2="47289"/>
                        <a14:foregroundMark x1="27513" y1="47289" x2="27513" y2="47289"/>
                        <a14:foregroundMark x1="28217" y1="24512" x2="28217" y2="24512"/>
                        <a14:foregroundMark x1="63674" y1="14100" x2="63674" y2="14100"/>
                        <a14:foregroundMark x1="68391" y1="21837" x2="68391" y2="21837"/>
                        <a14:foregroundMark x1="70914" y1="25018" x2="70914" y2="25018"/>
                        <a14:foregroundMark x1="73811" y1="32249" x2="73811" y2="32249"/>
                        <a14:foregroundMark x1="73811" y1="51844" x2="73811" y2="51844"/>
                        <a14:foregroundMark x1="76334" y1="59074" x2="76334" y2="59074"/>
                        <a14:foregroundMark x1="75962" y1="50470" x2="75962" y2="50470"/>
                        <a14:foregroundMark x1="67646" y1="30947" x2="67646" y2="30947"/>
                        <a14:foregroundMark x1="71287" y1="35430" x2="71287" y2="35430"/>
                      </a14:backgroundRemoval>
                    </a14:imgEffect>
                  </a14:imgLayer>
                </a14:imgProps>
              </a:ext>
              <a:ext uri="{28A0092B-C50C-407E-A947-70E740481C1C}">
                <a14:useLocalDpi xmlns:a14="http://schemas.microsoft.com/office/drawing/2010/main" val="0"/>
              </a:ext>
            </a:extLst>
          </a:blip>
          <a:stretch>
            <a:fillRect/>
          </a:stretch>
        </p:blipFill>
        <p:spPr>
          <a:xfrm>
            <a:off x="-571719" y="182880"/>
            <a:ext cx="3202378" cy="1742608"/>
          </a:xfrm>
          <a:prstGeom prst="rect">
            <a:avLst/>
          </a:prstGeom>
        </p:spPr>
      </p:pic>
      <p:pic>
        <p:nvPicPr>
          <p:cNvPr id="5" name="Resim 4"/>
          <p:cNvPicPr>
            <a:picLocks noChangeAspect="1"/>
          </p:cNvPicPr>
          <p:nvPr/>
        </p:nvPicPr>
        <p:blipFill>
          <a:blip r:embed="rId4" cstate="print">
            <a:extLst>
              <a:ext uri="{BEBA8EAE-BF5A-486C-A8C5-ECC9F3942E4B}">
                <a14:imgProps xmlns:a14="http://schemas.microsoft.com/office/drawing/2010/main">
                  <a14:imgLayer r:embed="rId5">
                    <a14:imgEffect>
                      <a14:backgroundRemoval t="3352" b="94972" l="1897" r="94851"/>
                    </a14:imgEffect>
                  </a14:imgLayer>
                </a14:imgProps>
              </a:ext>
              <a:ext uri="{28A0092B-C50C-407E-A947-70E740481C1C}">
                <a14:useLocalDpi xmlns:a14="http://schemas.microsoft.com/office/drawing/2010/main" val="0"/>
              </a:ext>
            </a:extLst>
          </a:blip>
          <a:stretch>
            <a:fillRect/>
          </a:stretch>
        </p:blipFill>
        <p:spPr>
          <a:xfrm>
            <a:off x="10156874" y="0"/>
            <a:ext cx="2035126" cy="1927275"/>
          </a:xfrm>
          <a:prstGeom prst="rect">
            <a:avLst/>
          </a:prstGeom>
        </p:spPr>
      </p:pic>
      <p:sp>
        <p:nvSpPr>
          <p:cNvPr id="6" name="Akış Çizelgesi: Delikli Teyp 5"/>
          <p:cNvSpPr/>
          <p:nvPr/>
        </p:nvSpPr>
        <p:spPr>
          <a:xfrm>
            <a:off x="2321169" y="587150"/>
            <a:ext cx="7287066" cy="1843087"/>
          </a:xfrm>
          <a:prstGeom prst="flowChartPunchedTape">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4000" b="1" dirty="0">
                <a:solidFill>
                  <a:schemeClr val="tx1"/>
                </a:solidFill>
                <a:latin typeface="Arial Rounded MT Bold" pitchFamily="34" charset="0"/>
              </a:rPr>
              <a:t>ZİHİNSEL ENGELLİ ÇOCUKLAR</a:t>
            </a:r>
          </a:p>
        </p:txBody>
      </p:sp>
      <p:sp>
        <p:nvSpPr>
          <p:cNvPr id="17" name="Dikdörtgen 16"/>
          <p:cNvSpPr/>
          <p:nvPr/>
        </p:nvSpPr>
        <p:spPr>
          <a:xfrm>
            <a:off x="2520442" y="2844857"/>
            <a:ext cx="7047121" cy="1569660"/>
          </a:xfrm>
          <a:prstGeom prst="rect">
            <a:avLst/>
          </a:prstGeom>
          <a:noFill/>
        </p:spPr>
        <p:txBody>
          <a:bodyPr wrap="none" lIns="91440" tIns="45720" rIns="91440" bIns="45720">
            <a:spAutoFit/>
          </a:bodyPr>
          <a:lstStyle/>
          <a:p>
            <a:pPr algn="ctr"/>
            <a:r>
              <a:rPr lang="tr-TR" sz="4800" b="1" dirty="0"/>
              <a:t>Sağlık Bilimleri Fakültesi </a:t>
            </a:r>
          </a:p>
          <a:p>
            <a:pPr algn="ctr"/>
            <a:r>
              <a:rPr lang="tr-TR" sz="4800" b="1" dirty="0"/>
              <a:t>Çocuk Gelişimi Bölümü</a:t>
            </a:r>
          </a:p>
        </p:txBody>
      </p:sp>
    </p:spTree>
    <p:extLst>
      <p:ext uri="{BB962C8B-B14F-4D97-AF65-F5344CB8AC3E}">
        <p14:creationId xmlns:p14="http://schemas.microsoft.com/office/powerpoint/2010/main" val="334679826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ikdörtgen 2"/>
          <p:cNvSpPr/>
          <p:nvPr/>
        </p:nvSpPr>
        <p:spPr>
          <a:xfrm>
            <a:off x="1124262" y="1577548"/>
            <a:ext cx="9938479" cy="830997"/>
          </a:xfrm>
          <a:prstGeom prst="rect">
            <a:avLst/>
          </a:prstGeom>
          <a:noFill/>
        </p:spPr>
        <p:txBody>
          <a:bodyPr wrap="square" lIns="91440" tIns="45720" rIns="91440" bIns="45720">
            <a:spAutoFit/>
          </a:bodyPr>
          <a:lstStyle/>
          <a:p>
            <a:pPr lvl="0" algn="just"/>
            <a:r>
              <a:rPr lang="tr-TR" sz="2400" b="1" dirty="0">
                <a:latin typeface="Arial Rounded MT Bold" pitchFamily="34" charset="0"/>
              </a:rPr>
              <a:t>Biliş</a:t>
            </a:r>
            <a:r>
              <a:rPr lang="tr-TR" sz="2400" dirty="0">
                <a:latin typeface="Arial Rounded MT Bold" pitchFamily="34" charset="0"/>
              </a:rPr>
              <a:t>, bireylerin etrafta olup bitenleri öğrenmesini ve anlamasını sağlayan zihinsel etkinliklerdir.</a:t>
            </a:r>
          </a:p>
        </p:txBody>
      </p:sp>
    </p:spTree>
    <p:extLst>
      <p:ext uri="{BB962C8B-B14F-4D97-AF65-F5344CB8AC3E}">
        <p14:creationId xmlns:p14="http://schemas.microsoft.com/office/powerpoint/2010/main" val="137126436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2D7B7D9-CFA5-0B46-80CF-41ACD194D1D5}"/>
              </a:ext>
            </a:extLst>
          </p:cNvPr>
          <p:cNvSpPr>
            <a:spLocks noGrp="1"/>
          </p:cNvSpPr>
          <p:nvPr>
            <p:ph type="title"/>
          </p:nvPr>
        </p:nvSpPr>
        <p:spPr/>
        <p:txBody>
          <a:bodyPr/>
          <a:lstStyle/>
          <a:p>
            <a:r>
              <a:rPr lang="tr-TR" dirty="0"/>
              <a:t>Kaynakça</a:t>
            </a:r>
          </a:p>
        </p:txBody>
      </p:sp>
      <p:graphicFrame>
        <p:nvGraphicFramePr>
          <p:cNvPr id="3" name="Tablo 2">
            <a:extLst>
              <a:ext uri="{FF2B5EF4-FFF2-40B4-BE49-F238E27FC236}">
                <a16:creationId xmlns:a16="http://schemas.microsoft.com/office/drawing/2014/main" id="{2C762CB0-387E-0540-BC6E-0DC73BFC1D71}"/>
              </a:ext>
            </a:extLst>
          </p:cNvPr>
          <p:cNvGraphicFramePr>
            <a:graphicFrameLocks noGrp="1"/>
          </p:cNvGraphicFramePr>
          <p:nvPr/>
        </p:nvGraphicFramePr>
        <p:xfrm>
          <a:off x="838200" y="3041174"/>
          <a:ext cx="10515600" cy="1920240"/>
        </p:xfrm>
        <a:graphic>
          <a:graphicData uri="http://schemas.openxmlformats.org/drawingml/2006/table">
            <a:tbl>
              <a:tblPr/>
              <a:tblGrid>
                <a:gridCol w="10515600">
                  <a:extLst>
                    <a:ext uri="{9D8B030D-6E8A-4147-A177-3AD203B41FA5}">
                      <a16:colId xmlns:a16="http://schemas.microsoft.com/office/drawing/2014/main" val="854030760"/>
                    </a:ext>
                  </a:extLst>
                </a:gridCol>
              </a:tblGrid>
              <a:tr h="0">
                <a:tc>
                  <a:txBody>
                    <a:bodyPr/>
                    <a:lstStyle/>
                    <a:p>
                      <a:r>
                        <a:rPr lang="tr-TR">
                          <a:effectLst/>
                        </a:rPr>
                        <a:t>Anonim. 2003. Farklı gelişen çocuklar. (Edt. Adnan Kulaksızoğlu). Epsilon Yayıncılık, İstanbul. </a:t>
                      </a:r>
                    </a:p>
                  </a:txBody>
                  <a:tcPr marL="0" marR="0" marT="0" marB="0" anchor="ctr">
                    <a:lnL>
                      <a:noFill/>
                    </a:lnL>
                    <a:lnR>
                      <a:noFill/>
                    </a:lnR>
                    <a:lnT>
                      <a:noFill/>
                    </a:lnT>
                    <a:lnB>
                      <a:noFill/>
                    </a:lnB>
                  </a:tcPr>
                </a:tc>
                <a:extLst>
                  <a:ext uri="{0D108BD9-81ED-4DB2-BD59-A6C34878D82A}">
                    <a16:rowId xmlns:a16="http://schemas.microsoft.com/office/drawing/2014/main" val="581513140"/>
                  </a:ext>
                </a:extLst>
              </a:tr>
              <a:tr h="0">
                <a:tc>
                  <a:txBody>
                    <a:bodyPr/>
                    <a:lstStyle/>
                    <a:p>
                      <a:r>
                        <a:rPr lang="tr-TR">
                          <a:effectLst/>
                        </a:rPr>
                        <a:t>Özsoy, Yahya. Özyürek, M. ve Eripek, S. 2001.Özel Eğitime Giriş. Karatepe Yayınları, Ankara. </a:t>
                      </a:r>
                    </a:p>
                  </a:txBody>
                  <a:tcPr marL="0" marR="0" marT="0" marB="0" anchor="ctr">
                    <a:lnL>
                      <a:noFill/>
                    </a:lnL>
                    <a:lnR>
                      <a:noFill/>
                    </a:lnR>
                    <a:lnT>
                      <a:noFill/>
                    </a:lnT>
                    <a:lnB>
                      <a:noFill/>
                    </a:lnB>
                  </a:tcPr>
                </a:tc>
                <a:extLst>
                  <a:ext uri="{0D108BD9-81ED-4DB2-BD59-A6C34878D82A}">
                    <a16:rowId xmlns:a16="http://schemas.microsoft.com/office/drawing/2014/main" val="408406873"/>
                  </a:ext>
                </a:extLst>
              </a:tr>
              <a:tr h="0">
                <a:tc>
                  <a:txBody>
                    <a:bodyPr/>
                    <a:lstStyle/>
                    <a:p>
                      <a:r>
                        <a:rPr lang="tr-TR">
                          <a:effectLst/>
                        </a:rPr>
                        <a:t>Anonim. 2003. Özel eğitime giriş. (Edt. Ayşegül Ataman). Gündüz Eğitim ve Yayıncılık, Ankara. </a:t>
                      </a:r>
                    </a:p>
                  </a:txBody>
                  <a:tcPr marL="0" marR="0" marT="0" marB="0" anchor="ctr">
                    <a:lnL>
                      <a:noFill/>
                    </a:lnL>
                    <a:lnR>
                      <a:noFill/>
                    </a:lnR>
                    <a:lnT>
                      <a:noFill/>
                    </a:lnT>
                    <a:lnB>
                      <a:noFill/>
                    </a:lnB>
                  </a:tcPr>
                </a:tc>
                <a:extLst>
                  <a:ext uri="{0D108BD9-81ED-4DB2-BD59-A6C34878D82A}">
                    <a16:rowId xmlns:a16="http://schemas.microsoft.com/office/drawing/2014/main" val="2084592128"/>
                  </a:ext>
                </a:extLst>
              </a:tr>
              <a:tr h="0">
                <a:tc>
                  <a:txBody>
                    <a:bodyPr/>
                    <a:lstStyle/>
                    <a:p>
                      <a:r>
                        <a:rPr lang="tr-TR">
                          <a:effectLst/>
                        </a:rPr>
                        <a:t>Ceylan, R. ve N. Aral, “Entegre Eğitim”. Erken Çocukluk Gelişimi ve Eğitim, ed.Y.Fazlıoğlu, 437-462, Kriter Yayınları, İstanbul, 2009 </a:t>
                      </a:r>
                    </a:p>
                  </a:txBody>
                  <a:tcPr marL="0" marR="0" marT="0" marB="0" anchor="ctr">
                    <a:lnL>
                      <a:noFill/>
                    </a:lnL>
                    <a:lnR>
                      <a:noFill/>
                    </a:lnR>
                    <a:lnT>
                      <a:noFill/>
                    </a:lnT>
                    <a:lnB>
                      <a:noFill/>
                    </a:lnB>
                  </a:tcPr>
                </a:tc>
                <a:extLst>
                  <a:ext uri="{0D108BD9-81ED-4DB2-BD59-A6C34878D82A}">
                    <a16:rowId xmlns:a16="http://schemas.microsoft.com/office/drawing/2014/main" val="1022684162"/>
                  </a:ext>
                </a:extLst>
              </a:tr>
              <a:tr h="0">
                <a:tc>
                  <a:txBody>
                    <a:bodyPr/>
                    <a:lstStyle/>
                    <a:p>
                      <a:r>
                        <a:rPr lang="tr-TR">
                          <a:effectLst/>
                        </a:rPr>
                        <a:t>Eripek.2010. Zihinsel Yetersizliği Olan Çocuklar.Maya Akademi Yayıncılık, Ankara </a:t>
                      </a:r>
                    </a:p>
                  </a:txBody>
                  <a:tcPr marL="0" marR="0" marT="0" marB="0" anchor="ctr">
                    <a:lnL>
                      <a:noFill/>
                    </a:lnL>
                    <a:lnR>
                      <a:noFill/>
                    </a:lnR>
                    <a:lnT>
                      <a:noFill/>
                    </a:lnT>
                    <a:lnB>
                      <a:noFill/>
                    </a:lnB>
                  </a:tcPr>
                </a:tc>
                <a:extLst>
                  <a:ext uri="{0D108BD9-81ED-4DB2-BD59-A6C34878D82A}">
                    <a16:rowId xmlns:a16="http://schemas.microsoft.com/office/drawing/2014/main" val="553831987"/>
                  </a:ext>
                </a:extLst>
              </a:tr>
              <a:tr h="0">
                <a:tc>
                  <a:txBody>
                    <a:bodyPr/>
                    <a:lstStyle/>
                    <a:p>
                      <a:r>
                        <a:rPr lang="tr-TR" dirty="0">
                          <a:effectLst/>
                        </a:rPr>
                        <a:t>Yörükoğlu, A. 1997. Çocuk ruh sağlığı. Özgür Yayınları, İstanbul. </a:t>
                      </a:r>
                    </a:p>
                  </a:txBody>
                  <a:tcPr marL="0" marR="0" marT="0" marB="0" anchor="ctr">
                    <a:lnL>
                      <a:noFill/>
                    </a:lnL>
                    <a:lnR>
                      <a:noFill/>
                    </a:lnR>
                    <a:lnT>
                      <a:noFill/>
                    </a:lnT>
                    <a:lnB>
                      <a:noFill/>
                    </a:lnB>
                  </a:tcPr>
                </a:tc>
                <a:extLst>
                  <a:ext uri="{0D108BD9-81ED-4DB2-BD59-A6C34878D82A}">
                    <a16:rowId xmlns:a16="http://schemas.microsoft.com/office/drawing/2014/main" val="2973600387"/>
                  </a:ext>
                </a:extLst>
              </a:tr>
            </a:tbl>
          </a:graphicData>
        </a:graphic>
      </p:graphicFrame>
    </p:spTree>
    <p:extLst>
      <p:ext uri="{BB962C8B-B14F-4D97-AF65-F5344CB8AC3E}">
        <p14:creationId xmlns:p14="http://schemas.microsoft.com/office/powerpoint/2010/main" val="24170628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Oval"/>
          <p:cNvSpPr/>
          <p:nvPr/>
        </p:nvSpPr>
        <p:spPr>
          <a:xfrm>
            <a:off x="3267856" y="1124262"/>
            <a:ext cx="5876144" cy="358265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4400" b="1" dirty="0">
                <a:solidFill>
                  <a:schemeClr val="tx1"/>
                </a:solidFill>
                <a:latin typeface="Arial Rounded MT Bold" pitchFamily="34" charset="0"/>
              </a:rPr>
              <a:t>ZEKANIN TANIMI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Dikdörtgen 5"/>
          <p:cNvSpPr/>
          <p:nvPr/>
        </p:nvSpPr>
        <p:spPr>
          <a:xfrm>
            <a:off x="3475703" y="509884"/>
            <a:ext cx="5240601" cy="923330"/>
          </a:xfrm>
          <a:prstGeom prst="rect">
            <a:avLst/>
          </a:prstGeom>
          <a:noFill/>
        </p:spPr>
        <p:txBody>
          <a:bodyPr wrap="none" lIns="91440" tIns="45720" rIns="91440" bIns="45720">
            <a:spAutoFit/>
          </a:bodyPr>
          <a:lstStyle/>
          <a:p>
            <a:pPr algn="ctr"/>
            <a:r>
              <a:rPr lang="tr-TR" sz="5400" b="1" dirty="0">
                <a:latin typeface="Arial Rounded MT Bold" pitchFamily="34" charset="0"/>
              </a:rPr>
              <a:t>Zekanın Tanımı</a:t>
            </a:r>
          </a:p>
        </p:txBody>
      </p:sp>
      <p:sp>
        <p:nvSpPr>
          <p:cNvPr id="18" name="17 Metin kutusu"/>
          <p:cNvSpPr txBox="1"/>
          <p:nvPr/>
        </p:nvSpPr>
        <p:spPr>
          <a:xfrm>
            <a:off x="1214665" y="1985389"/>
            <a:ext cx="9698174" cy="1938992"/>
          </a:xfrm>
          <a:prstGeom prst="rect">
            <a:avLst/>
          </a:prstGeom>
          <a:noFill/>
        </p:spPr>
        <p:txBody>
          <a:bodyPr wrap="square" rtlCol="0">
            <a:spAutoFit/>
          </a:bodyPr>
          <a:lstStyle/>
          <a:p>
            <a:pPr algn="just"/>
            <a:r>
              <a:rPr lang="tr-TR" sz="2400" dirty="0">
                <a:latin typeface="Arial Rounded MT Bold" pitchFamily="34" charset="0"/>
              </a:rPr>
              <a:t>Zekâ, ruh biliminde anlak, zihnin öğrenme, öğrenilenden yararlanabilme, yeni durumlara uyabilme ve yeni çözüm yolları bulabilme yeteneğidir. Başka bir deyişle anlak, zihnin birçok yeteneğinin uyumlu çalışması sonucu ortaya çıkan bir yetenekler birleşimidir.</a:t>
            </a:r>
          </a:p>
        </p:txBody>
      </p:sp>
    </p:spTree>
    <p:extLst>
      <p:ext uri="{BB962C8B-B14F-4D97-AF65-F5344CB8AC3E}">
        <p14:creationId xmlns:p14="http://schemas.microsoft.com/office/powerpoint/2010/main" val="24104998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25 Dikdörtgen"/>
          <p:cNvSpPr/>
          <p:nvPr/>
        </p:nvSpPr>
        <p:spPr>
          <a:xfrm>
            <a:off x="2656950" y="3431595"/>
            <a:ext cx="7427740" cy="128016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scene3d>
              <a:camera prst="orthographicFront"/>
              <a:lightRig rig="glow" dir="tl">
                <a:rot lat="0" lon="0" rev="5400000"/>
              </a:lightRig>
            </a:scene3d>
            <a:sp3d contourW="12700">
              <a:bevelT w="25400" h="25400"/>
              <a:contourClr>
                <a:schemeClr val="accent6">
                  <a:shade val="73000"/>
                </a:schemeClr>
              </a:contourClr>
            </a:sp3d>
          </a:bodyPr>
          <a:lstStyle/>
          <a:p>
            <a:pPr algn="ctr"/>
            <a:endParaRPr lang="tr-TR" b="1">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endParaRPr>
          </a:p>
        </p:txBody>
      </p:sp>
      <p:sp>
        <p:nvSpPr>
          <p:cNvPr id="20" name="19 Metin kutusu"/>
          <p:cNvSpPr txBox="1"/>
          <p:nvPr/>
        </p:nvSpPr>
        <p:spPr>
          <a:xfrm>
            <a:off x="5458264" y="3854548"/>
            <a:ext cx="1730326" cy="369332"/>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endParaRPr lang="tr-TR" b="1" dirty="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endParaRPr>
          </a:p>
        </p:txBody>
      </p:sp>
      <p:sp>
        <p:nvSpPr>
          <p:cNvPr id="22" name="21 Aşağı Ok"/>
          <p:cNvSpPr/>
          <p:nvPr/>
        </p:nvSpPr>
        <p:spPr>
          <a:xfrm>
            <a:off x="6063176" y="1814732"/>
            <a:ext cx="872198" cy="125202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scene3d>
              <a:camera prst="orthographicFront"/>
              <a:lightRig rig="glow" dir="tl">
                <a:rot lat="0" lon="0" rev="5400000"/>
              </a:lightRig>
            </a:scene3d>
            <a:sp3d contourW="12700">
              <a:bevelT w="25400" h="25400"/>
              <a:contourClr>
                <a:schemeClr val="accent6">
                  <a:shade val="73000"/>
                </a:schemeClr>
              </a:contourClr>
            </a:sp3d>
          </a:bodyPr>
          <a:lstStyle/>
          <a:p>
            <a:pPr algn="ctr"/>
            <a:endParaRPr lang="tr-TR" b="1">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endParaRPr>
          </a:p>
        </p:txBody>
      </p:sp>
      <p:sp>
        <p:nvSpPr>
          <p:cNvPr id="23" name="22 Yukarı Şerit"/>
          <p:cNvSpPr/>
          <p:nvPr/>
        </p:nvSpPr>
        <p:spPr>
          <a:xfrm>
            <a:off x="3502856" y="590842"/>
            <a:ext cx="5739618" cy="844062"/>
          </a:xfrm>
          <a:prstGeom prst="ribbon2">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scene3d>
              <a:camera prst="orthographicFront"/>
              <a:lightRig rig="glow" dir="tl">
                <a:rot lat="0" lon="0" rev="5400000"/>
              </a:lightRig>
            </a:scene3d>
            <a:sp3d contourW="12700">
              <a:bevelT w="25400" h="25400"/>
              <a:contourClr>
                <a:schemeClr val="accent6">
                  <a:shade val="73000"/>
                </a:schemeClr>
              </a:contourClr>
            </a:sp3d>
          </a:bodyPr>
          <a:lstStyle/>
          <a:p>
            <a:pPr algn="ctr"/>
            <a:endParaRPr lang="tr-TR" b="1">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endParaRPr>
          </a:p>
        </p:txBody>
      </p:sp>
      <p:sp>
        <p:nvSpPr>
          <p:cNvPr id="24" name="23 Metin kutusu"/>
          <p:cNvSpPr txBox="1"/>
          <p:nvPr/>
        </p:nvSpPr>
        <p:spPr>
          <a:xfrm>
            <a:off x="5162844" y="675249"/>
            <a:ext cx="2363372" cy="646331"/>
          </a:xfrm>
          <a:prstGeom prst="rect">
            <a:avLst/>
          </a:prstGeom>
          <a:noFill/>
        </p:spPr>
        <p:txBody>
          <a:bodyPr wrap="square" rtlCol="0">
            <a:spAutoFit/>
          </a:bodyPr>
          <a:lstStyle/>
          <a:p>
            <a:pPr algn="ctr"/>
            <a:r>
              <a:rPr lang="tr-TR" sz="3600" b="1" dirty="0">
                <a:latin typeface="Arial Rounded MT Bold" pitchFamily="34" charset="0"/>
              </a:rPr>
              <a:t>ZEKA</a:t>
            </a:r>
          </a:p>
        </p:txBody>
      </p:sp>
      <p:sp>
        <p:nvSpPr>
          <p:cNvPr id="25" name="24 Metin kutusu"/>
          <p:cNvSpPr txBox="1"/>
          <p:nvPr/>
        </p:nvSpPr>
        <p:spPr>
          <a:xfrm>
            <a:off x="2912012" y="3573194"/>
            <a:ext cx="7104185" cy="954107"/>
          </a:xfrm>
          <a:prstGeom prst="rect">
            <a:avLst/>
          </a:prstGeom>
          <a:noFill/>
        </p:spPr>
        <p:txBody>
          <a:bodyPr wrap="square" rtlCol="0">
            <a:spAutoFit/>
          </a:bodyPr>
          <a:lstStyle/>
          <a:p>
            <a:pPr algn="ctr"/>
            <a:r>
              <a:rPr lang="tr-TR" sz="2800" b="1" dirty="0">
                <a:latin typeface="Arial Rounded MT Bold" pitchFamily="34" charset="0"/>
              </a:rPr>
              <a:t>İnsan beyninin karmaşık yeteneğini ortaya koyar.</a:t>
            </a:r>
          </a:p>
        </p:txBody>
      </p:sp>
    </p:spTree>
    <p:extLst>
      <p:ext uri="{BB962C8B-B14F-4D97-AF65-F5344CB8AC3E}">
        <p14:creationId xmlns:p14="http://schemas.microsoft.com/office/powerpoint/2010/main" val="37199808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1163698" y="1609875"/>
            <a:ext cx="9494308" cy="1200329"/>
          </a:xfrm>
          <a:prstGeom prst="rect">
            <a:avLst/>
          </a:prstGeom>
          <a:noFill/>
        </p:spPr>
        <p:txBody>
          <a:bodyPr wrap="square" lIns="91440" tIns="45720" rIns="91440" bIns="45720">
            <a:spAutoFit/>
          </a:bodyPr>
          <a:lstStyle/>
          <a:p>
            <a:pPr algn="just"/>
            <a:r>
              <a:rPr lang="tr-TR" sz="2400" dirty="0">
                <a:latin typeface="Arial Rounded MT Bold" pitchFamily="34" charset="0"/>
              </a:rPr>
              <a:t>Zeka, doğuştan gelen bir özelliktir ve büyük ölçüde kalıtımın etkisiyle belirlenir. Kalıtım, zeka potansiyelinin belirlenmesinde önemli bir role sahiptir.</a:t>
            </a:r>
          </a:p>
        </p:txBody>
      </p:sp>
    </p:spTree>
    <p:extLst>
      <p:ext uri="{BB962C8B-B14F-4D97-AF65-F5344CB8AC3E}">
        <p14:creationId xmlns:p14="http://schemas.microsoft.com/office/powerpoint/2010/main" val="34955392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Dikdörtgen 5"/>
          <p:cNvSpPr/>
          <p:nvPr/>
        </p:nvSpPr>
        <p:spPr>
          <a:xfrm>
            <a:off x="1212360" y="1300603"/>
            <a:ext cx="9655510" cy="1938992"/>
          </a:xfrm>
          <a:prstGeom prst="rect">
            <a:avLst/>
          </a:prstGeom>
          <a:noFill/>
        </p:spPr>
        <p:txBody>
          <a:bodyPr wrap="square" lIns="91440" tIns="45720" rIns="91440" bIns="45720">
            <a:spAutoFit/>
          </a:bodyPr>
          <a:lstStyle/>
          <a:p>
            <a:pPr algn="just">
              <a:buFont typeface="Wingdings" pitchFamily="2" charset="2"/>
              <a:buChar char="Ø"/>
            </a:pPr>
            <a:r>
              <a:rPr lang="tr-TR" sz="2400" dirty="0">
                <a:latin typeface="Arial Rounded MT Bold" pitchFamily="34" charset="0"/>
              </a:rPr>
              <a:t>Çocuğun zeka potansiyeli anne babasının zeka potansiyeline benzerdir ancak zeka sadece genetikle açıklanamaz.</a:t>
            </a:r>
          </a:p>
          <a:p>
            <a:pPr algn="just">
              <a:buFont typeface="Wingdings" pitchFamily="2" charset="2"/>
              <a:buChar char="Ø"/>
            </a:pPr>
            <a:r>
              <a:rPr lang="tr-TR" sz="2400" dirty="0">
                <a:latin typeface="Arial Rounded MT Bold" pitchFamily="34" charset="0"/>
              </a:rPr>
              <a:t>Çocuk, doğuştan getirdiği zihinsel potansiyelini kullanmak ve yeteneklerini geliştirmek için zengin uyarıcılarla donatılmış bir çevreye ihtiyaç duyar</a:t>
            </a:r>
            <a:r>
              <a:rPr lang="tr-TR" sz="2400" dirty="0"/>
              <a:t>.</a:t>
            </a:r>
          </a:p>
        </p:txBody>
      </p:sp>
    </p:spTree>
    <p:extLst>
      <p:ext uri="{BB962C8B-B14F-4D97-AF65-F5344CB8AC3E}">
        <p14:creationId xmlns:p14="http://schemas.microsoft.com/office/powerpoint/2010/main" val="606166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Bulut Belirtme Çizgisi"/>
          <p:cNvSpPr/>
          <p:nvPr/>
        </p:nvSpPr>
        <p:spPr>
          <a:xfrm>
            <a:off x="2767877" y="974361"/>
            <a:ext cx="6625882" cy="3343498"/>
          </a:xfrm>
          <a:prstGeom prst="cloudCallou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2800" b="1" dirty="0">
                <a:solidFill>
                  <a:schemeClr val="tx1"/>
                </a:solidFill>
                <a:latin typeface="Arial Rounded MT Bold" pitchFamily="34" charset="0"/>
              </a:rPr>
              <a:t>Zeka gelişiminin hızlı olduğu erken çocukluk döneminde çevresel uyarıcılar önemlidir!</a:t>
            </a:r>
          </a:p>
        </p:txBody>
      </p:sp>
    </p:spTree>
    <p:extLst>
      <p:ext uri="{BB962C8B-B14F-4D97-AF65-F5344CB8AC3E}">
        <p14:creationId xmlns:p14="http://schemas.microsoft.com/office/powerpoint/2010/main" val="15111813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1241418" y="1463040"/>
            <a:ext cx="9461560" cy="1200329"/>
          </a:xfrm>
          <a:prstGeom prst="rect">
            <a:avLst/>
          </a:prstGeom>
        </p:spPr>
        <p:txBody>
          <a:bodyPr wrap="square">
            <a:spAutoFit/>
          </a:bodyPr>
          <a:lstStyle/>
          <a:p>
            <a:pPr lvl="0" algn="just"/>
            <a:r>
              <a:rPr lang="tr-TR" sz="2400" dirty="0">
                <a:latin typeface="Arial Rounded MT Bold" pitchFamily="34" charset="0"/>
              </a:rPr>
              <a:t>Zeka,öğrenme açısından önemli bir yere sahiptir. Zihin yetersizliği olan çocukların tanılanması ve eğitim ortamlarına yerleştirilmesi açısından temel ölçütlerden biridir.</a:t>
            </a:r>
          </a:p>
        </p:txBody>
      </p:sp>
    </p:spTree>
    <p:extLst>
      <p:ext uri="{BB962C8B-B14F-4D97-AF65-F5344CB8AC3E}">
        <p14:creationId xmlns:p14="http://schemas.microsoft.com/office/powerpoint/2010/main" val="128933250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154244" y="1415296"/>
            <a:ext cx="10328222" cy="1938992"/>
          </a:xfrm>
          <a:prstGeom prst="rect">
            <a:avLst/>
          </a:prstGeom>
        </p:spPr>
        <p:txBody>
          <a:bodyPr wrap="square">
            <a:spAutoFit/>
          </a:bodyPr>
          <a:lstStyle/>
          <a:p>
            <a:pPr lvl="0" algn="just"/>
            <a:r>
              <a:rPr lang="tr-TR" sz="2400" dirty="0">
                <a:latin typeface="Arial Rounded MT Bold" pitchFamily="34" charset="0"/>
              </a:rPr>
              <a:t>Bireyler sahip oldukları zeka düzeyi açısından birbirlerine göre farklılıklar göstermektedirler.Kendi içlerinde ve gruplarında aynı zeka düzeyine sahip çocukların bile birbirlerinden farklı özellikler göstermeleri nedeniyle zihin yetersizliği olan çocuklar en popüler grup kabul edilmektedir.</a:t>
            </a:r>
          </a:p>
        </p:txBody>
      </p:sp>
    </p:spTree>
    <p:extLst>
      <p:ext uri="{BB962C8B-B14F-4D97-AF65-F5344CB8AC3E}">
        <p14:creationId xmlns:p14="http://schemas.microsoft.com/office/powerpoint/2010/main" val="797162132"/>
      </p:ext>
    </p:extLst>
  </p:cSld>
  <p:clrMapOvr>
    <a:masterClrMapping/>
  </p:clrMapOvr>
</p:sld>
</file>

<file path=ppt/theme/theme1.xml><?xml version="1.0" encoding="utf-8"?>
<a:theme xmlns:a="http://schemas.openxmlformats.org/drawingml/2006/main" name="Office Teması">
  <a:themeElements>
    <a:clrScheme name="Özel 5">
      <a:dk1>
        <a:sysClr val="windowText" lastClr="000000"/>
      </a:dk1>
      <a:lt1>
        <a:sysClr val="window" lastClr="FFFFFF"/>
      </a:lt1>
      <a:dk2>
        <a:srgbClr val="000000"/>
      </a:dk2>
      <a:lt2>
        <a:srgbClr val="F8F8F8"/>
      </a:lt2>
      <a:accent1>
        <a:srgbClr val="DDDDDD"/>
      </a:accent1>
      <a:accent2>
        <a:srgbClr val="B2B2B2"/>
      </a:accent2>
      <a:accent3>
        <a:srgbClr val="000000"/>
      </a:accent3>
      <a:accent4>
        <a:srgbClr val="000000"/>
      </a:accent4>
      <a:accent5>
        <a:srgbClr val="000000"/>
      </a:accent5>
      <a:accent6>
        <a:srgbClr val="000000"/>
      </a:accent6>
      <a:hlink>
        <a:srgbClr val="000000"/>
      </a:hlink>
      <a:folHlink>
        <a:srgbClr val="919191"/>
      </a:folHlink>
    </a:clrScheme>
    <a:fontScheme name="Ofis Klasik">
      <a:majorFont>
        <a:latin typeface="Arial"/>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Times New Roman"/>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299</TotalTime>
  <Words>327</Words>
  <Application>Microsoft Macintosh PowerPoint</Application>
  <PresentationFormat>Geniş ekran</PresentationFormat>
  <Paragraphs>23</Paragraphs>
  <Slides>11</Slides>
  <Notes>1</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11</vt:i4>
      </vt:variant>
    </vt:vector>
  </HeadingPairs>
  <TitlesOfParts>
    <vt:vector size="17" baseType="lpstr">
      <vt:lpstr>Arial</vt:lpstr>
      <vt:lpstr>Arial Rounded MT Bold</vt:lpstr>
      <vt:lpstr>Calibri</vt:lpstr>
      <vt:lpstr>Times New Roman</vt:lpstr>
      <vt:lpstr>Wingdings</vt:lpstr>
      <vt:lpstr>Office Teması</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Kaynakça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SeFa ÜnaL</dc:creator>
  <cp:lastModifiedBy>Taşkın TAŞTEPE</cp:lastModifiedBy>
  <cp:revision>45</cp:revision>
  <dcterms:created xsi:type="dcterms:W3CDTF">2017-12-01T18:09:56Z</dcterms:created>
  <dcterms:modified xsi:type="dcterms:W3CDTF">2020-05-04T20:53:13Z</dcterms:modified>
</cp:coreProperties>
</file>