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63" r:id="rId4"/>
    <p:sldId id="264" r:id="rId5"/>
    <p:sldId id="265" r:id="rId6"/>
    <p:sldId id="258" r:id="rId7"/>
    <p:sldId id="259" r:id="rId8"/>
    <p:sldId id="260" r:id="rId9"/>
    <p:sldId id="266" r:id="rId10"/>
    <p:sldId id="268" r:id="rId11"/>
    <p:sldId id="261" r:id="rId12"/>
    <p:sldId id="269" r:id="rId13"/>
    <p:sldId id="270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3/31/2020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CBCA3-58A3-420B-93B9-D41C8DADBBFB}"/>
              </a:ext>
            </a:extLst>
          </p:cNvPr>
          <p:cNvSpPr>
            <a:spLocks noGrp="1"/>
          </p:cNvSpPr>
          <p:nvPr>
            <p:ph idx="1"/>
          </p:nvPr>
        </p:nvSpPr>
        <p:spPr>
          <a:xfrm rot="10800000" flipV="1">
            <a:off x="1371600" y="490330"/>
            <a:ext cx="9601200" cy="5512905"/>
          </a:xfrm>
        </p:spPr>
        <p:txBody>
          <a:bodyPr>
            <a:normAutofit/>
          </a:bodyPr>
          <a:lstStyle/>
          <a:p>
            <a:r>
              <a:rPr lang="ru-RU" dirty="0"/>
              <a:t>4) если неоднородные определения выражены одними качественными прилагательными, то ближе к определяемому существительному ставится то из них, которое обозначает более устойчивый признак, например: огромные чёрные глаза, приятный лёгкий ветерок, интересная новая повесть;</a:t>
            </a:r>
          </a:p>
          <a:p>
            <a:endParaRPr lang="ru-RU" dirty="0"/>
          </a:p>
          <a:p>
            <a:r>
              <a:rPr lang="ru-RU" dirty="0"/>
              <a:t>5) если неоднородные определения выражены одними относительными прилагательными, то, как правило, они располагаются в порядке восходящей смысловой градации (от более узкого понятия к более широкому), например: ежедневные метеорологические сводки, антикварные бронзовые изделия, специализированный книжный магазин.</a:t>
            </a:r>
          </a:p>
          <a:p>
            <a:pPr marL="0" indent="0">
              <a:buNone/>
            </a:pPr>
            <a:r>
              <a:rPr lang="ru-RU" dirty="0"/>
              <a:t>Источник: http://rosental-book.ru/styli_xlii.html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564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F5344-EDDB-44BF-98CD-483E3784F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1696"/>
          </a:xfrm>
        </p:spPr>
        <p:txBody>
          <a:bodyPr/>
          <a:lstStyle/>
          <a:p>
            <a:r>
              <a:rPr lang="ru-RU" dirty="0"/>
              <a:t>Клише: окончание письма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432FA-8843-4458-9E40-74DAE60E6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78226"/>
            <a:ext cx="9601200" cy="4489174"/>
          </a:xfrm>
        </p:spPr>
        <p:txBody>
          <a:bodyPr/>
          <a:lstStyle/>
          <a:p>
            <a:r>
              <a:rPr lang="ru-RU" dirty="0"/>
              <a:t>Итоговые фразы: кажется, все; пора кончать; ну вот и все</a:t>
            </a:r>
          </a:p>
          <a:p>
            <a:r>
              <a:rPr lang="ru-RU" dirty="0"/>
              <a:t>Просьбы ответить: очень прошу Вас ответить на мое письмо; не забывай меня; пиши о себе; дай о себе знать и др.</a:t>
            </a:r>
          </a:p>
          <a:p>
            <a:r>
              <a:rPr lang="ru-RU" dirty="0"/>
              <a:t>Благодарности: позвольте поблагодарить Вас; большое спасибо и др.</a:t>
            </a:r>
          </a:p>
          <a:p>
            <a:r>
              <a:rPr lang="ru-RU" dirty="0"/>
              <a:t>Приветы: разрешите передать привет Вашим коллегам, привет мужу, мой муж передает тебе привет</a:t>
            </a:r>
          </a:p>
          <a:p>
            <a:r>
              <a:rPr lang="ru-RU" dirty="0"/>
              <a:t>Уверения в уважении, дружбе, любви: с уважением всегда Ваш, всегда Ваш; любящая тебя и др.</a:t>
            </a:r>
          </a:p>
          <a:p>
            <a:r>
              <a:rPr lang="ru-RU" dirty="0"/>
              <a:t>Прощание: до свидания, всего хорошего; обнимаю; будьте здоровы; счастливо; пока  и др.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513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6367C-0547-4DDB-A286-C5812D65C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32183"/>
          </a:xfrm>
        </p:spPr>
        <p:txBody>
          <a:bodyPr/>
          <a:lstStyle/>
          <a:p>
            <a:r>
              <a:rPr lang="ru-RU" dirty="0"/>
              <a:t>Средства связи между частями текста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9B199-9EB8-4BF8-9F81-2BB15F791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03513"/>
            <a:ext cx="9601200" cy="4263887"/>
          </a:xfrm>
        </p:spPr>
        <p:txBody>
          <a:bodyPr/>
          <a:lstStyle/>
          <a:p>
            <a:r>
              <a:rPr lang="ru-RU" dirty="0"/>
              <a:t>Для выражения уточнения: например; а именно; только; также; даже; лишь; ведь; особенно и др.</a:t>
            </a:r>
          </a:p>
          <a:p>
            <a:r>
              <a:rPr lang="ru-RU" dirty="0"/>
              <a:t>Для выражения достоверности информации: разумеется; конечно; безусловно; очевидно; действительно; в самом деле; видимо; несомненно и др.</a:t>
            </a:r>
          </a:p>
          <a:p>
            <a:r>
              <a:rPr lang="ru-RU" dirty="0"/>
              <a:t>Для распределения информации по порядку: во-первых; во-вторых; сначала; прежде всего; в первую очередь; одновременно; в то же время; только что; еще раз; впоследствии; в дальнейшем; в последующем; в заключении; далее</a:t>
            </a:r>
          </a:p>
          <a:p>
            <a:r>
              <a:rPr lang="ru-RU" dirty="0"/>
              <a:t>Для выражения связи с предыдущей информацией: как уже указывалось выше; как указано выше; как отмечалось; подобно этому; соответственно этому; последний; предыдущий; вышеуказанный; данный; следующий; </a:t>
            </a:r>
            <a:r>
              <a:rPr lang="ru-RU" dirty="0" err="1"/>
              <a:t>расмотренный</a:t>
            </a:r>
            <a:r>
              <a:rPr lang="ru-RU" dirty="0"/>
              <a:t>, дальнейший и др.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4546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21CF7-5EA7-4AC8-9E2A-D65D354D1D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8930"/>
          </a:xfrm>
        </p:spPr>
        <p:txBody>
          <a:bodyPr/>
          <a:lstStyle/>
          <a:p>
            <a:r>
              <a:rPr lang="ru-RU" dirty="0"/>
              <a:t>План информативного письма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00A91-D8F8-4052-AF03-BAB354238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04730"/>
            <a:ext cx="9601200" cy="4462670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Приветствие</a:t>
            </a:r>
          </a:p>
          <a:p>
            <a:r>
              <a:rPr lang="ru-RU" dirty="0"/>
              <a:t>Ввод Информации</a:t>
            </a:r>
          </a:p>
          <a:p>
            <a:r>
              <a:rPr lang="ru-RU" dirty="0"/>
              <a:t>Изложение пунктов и соединение блоков информации</a:t>
            </a:r>
          </a:p>
          <a:p>
            <a:r>
              <a:rPr lang="ru-RU" dirty="0"/>
              <a:t>Завершение сообщения</a:t>
            </a:r>
          </a:p>
          <a:p>
            <a:r>
              <a:rPr lang="ru-RU" dirty="0"/>
              <a:t>Прощание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431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1F556-884C-4865-BFC1-1233E8A64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83096"/>
            <a:ext cx="9601200" cy="5284304"/>
          </a:xfrm>
        </p:spPr>
        <p:txBody>
          <a:bodyPr/>
          <a:lstStyle/>
          <a:p>
            <a:r>
              <a:rPr lang="ru-RU" dirty="0"/>
              <a:t>Ввод информации:</a:t>
            </a:r>
          </a:p>
          <a:p>
            <a:pPr marL="0" indent="0">
              <a:buNone/>
            </a:pPr>
            <a:r>
              <a:rPr lang="ru-RU" dirty="0"/>
              <a:t>	- В нескольких словах расскажу/напишу/сообщу о делах/себе/событиях …</a:t>
            </a:r>
          </a:p>
          <a:p>
            <a:pPr marL="0" indent="0">
              <a:buNone/>
            </a:pPr>
            <a:r>
              <a:rPr lang="ru-RU" dirty="0"/>
              <a:t>	-Расскажу по порядку. Во – первых….</a:t>
            </a:r>
          </a:p>
          <a:p>
            <a:pPr marL="0" indent="0">
              <a:buNone/>
            </a:pPr>
            <a:r>
              <a:rPr lang="ru-RU" dirty="0"/>
              <a:t>	-Масса/много новостей/событий/происшествий/ нового</a:t>
            </a:r>
          </a:p>
          <a:p>
            <a:pPr marL="0" indent="0">
              <a:buNone/>
            </a:pPr>
            <a:r>
              <a:rPr lang="ru-RU" dirty="0"/>
              <a:t>	-Ничего особенного нет. Вот только/вот правда…</a:t>
            </a:r>
          </a:p>
          <a:p>
            <a:pPr marL="0" indent="0">
              <a:buNone/>
            </a:pPr>
            <a:r>
              <a:rPr lang="ru-RU" dirty="0"/>
              <a:t>	-Теперь о деле…</a:t>
            </a:r>
          </a:p>
          <a:p>
            <a:r>
              <a:rPr lang="ru-RU" dirty="0"/>
              <a:t>Соединение блоков информации:</a:t>
            </a:r>
          </a:p>
          <a:p>
            <a:pPr marL="0" indent="0">
              <a:buNone/>
            </a:pPr>
            <a:r>
              <a:rPr lang="ru-RU" dirty="0"/>
              <a:t>	-Извините/ совсем забыла</a:t>
            </a:r>
          </a:p>
          <a:p>
            <a:pPr marL="0" indent="0">
              <a:buNone/>
            </a:pPr>
            <a:r>
              <a:rPr lang="ru-RU" dirty="0"/>
              <a:t>	-Кстати/между прочим/ несмотря на это…</a:t>
            </a:r>
          </a:p>
          <a:p>
            <a:pPr marL="0" indent="0">
              <a:buNone/>
            </a:pPr>
            <a:r>
              <a:rPr lang="ru-RU" dirty="0"/>
              <a:t>	-Однако/тем не менее/несмотря на это..</a:t>
            </a:r>
          </a:p>
          <a:p>
            <a:pPr marL="0" indent="0">
              <a:buNone/>
            </a:pPr>
            <a:r>
              <a:rPr lang="ru-RU" dirty="0"/>
              <a:t>	-Только надо добавить</a:t>
            </a:r>
          </a:p>
          <a:p>
            <a:pPr marL="0" indent="0">
              <a:buNone/>
            </a:pPr>
            <a:r>
              <a:rPr lang="ru-RU" dirty="0"/>
              <a:t>	-Итак/таким образом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5548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20317-DE24-47BE-8735-2ABE58718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89113"/>
            <a:ext cx="9601200" cy="5178287"/>
          </a:xfrm>
        </p:spPr>
        <p:txBody>
          <a:bodyPr/>
          <a:lstStyle/>
          <a:p>
            <a:r>
              <a:rPr lang="ru-RU" dirty="0"/>
              <a:t>Завершение сообщения:</a:t>
            </a:r>
          </a:p>
          <a:p>
            <a:pPr marL="0" indent="0">
              <a:buNone/>
            </a:pPr>
            <a:r>
              <a:rPr lang="ru-RU" dirty="0"/>
              <a:t>	-На этом заканчиваю/Это все…</a:t>
            </a:r>
          </a:p>
          <a:p>
            <a:pPr marL="0" indent="0">
              <a:buNone/>
            </a:pPr>
            <a:r>
              <a:rPr lang="ru-RU" dirty="0"/>
              <a:t>	-Вот и все</a:t>
            </a:r>
          </a:p>
          <a:p>
            <a:pPr marL="0" indent="0">
              <a:buNone/>
            </a:pPr>
            <a:r>
              <a:rPr lang="ru-RU" dirty="0"/>
              <a:t>	-Вот такие дела/</a:t>
            </a:r>
          </a:p>
          <a:p>
            <a:pPr marL="0" indent="0">
              <a:buNone/>
            </a:pPr>
            <a:r>
              <a:rPr lang="ru-RU" dirty="0"/>
              <a:t>	-Довольно/хватит/ладно/Ну и будет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04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http://rosental-book.ru/styli_xlii.html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F852D-691A-4EC4-B907-6F29290E7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57809"/>
            <a:ext cx="9601200" cy="5509591"/>
          </a:xfrm>
        </p:spPr>
        <p:txBody>
          <a:bodyPr>
            <a:normAutofit/>
          </a:bodyPr>
          <a:lstStyle/>
          <a:p>
            <a:r>
              <a:rPr lang="ru-RU" dirty="0"/>
              <a:t>Для прямого порядка слов в повествовательном предложении характерно следующее расположение членов предложения:</a:t>
            </a:r>
          </a:p>
          <a:p>
            <a:r>
              <a:rPr lang="ru-RU" dirty="0"/>
              <a:t>Подлежащее обычно предшествует сказуемому: Ветер ворвался через открытое окно;</a:t>
            </a:r>
          </a:p>
          <a:p>
            <a:r>
              <a:rPr lang="ru-RU" dirty="0"/>
              <a:t>Дополнение обычно стоит после управляющего слова: Ветер гнал легкие облака;</a:t>
            </a:r>
          </a:p>
          <a:p>
            <a:r>
              <a:rPr lang="ru-RU" dirty="0"/>
              <a:t>Согласованное определение обычно предшествует определяемому слову: Воздух пропитан соленым запахом моря;</a:t>
            </a:r>
          </a:p>
          <a:p>
            <a:r>
              <a:rPr lang="ru-RU" dirty="0"/>
              <a:t>Несогласованное определение обычно ставится после определяемого слова: Воздух пропитан соленым запахом моря; </a:t>
            </a:r>
          </a:p>
          <a:p>
            <a:r>
              <a:rPr lang="ru-RU" dirty="0"/>
              <a:t>Обстоятельства образа действия, меры и степени, времени, места обычно предшествуют глаголу-сказуемому: Однажды гроза грянула над лесом; По степи, влево от нас, поплыли тени облаков, пропитанные голубым сиянием луны;</a:t>
            </a:r>
          </a:p>
          <a:p>
            <a:r>
              <a:rPr lang="ru-RU" dirty="0"/>
              <a:t>Обстоятельства причины, цели, условия и уступки достаточно свободно размещаются  в предложении:  Он был рожден  для славы.  Духовной жаждою томим, в пустыне мрачной я влачился.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99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9A64B-9711-436E-A31D-324DC38F7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384313"/>
            <a:ext cx="9601200" cy="5483087"/>
          </a:xfrm>
        </p:spPr>
        <p:txBody>
          <a:bodyPr/>
          <a:lstStyle/>
          <a:p>
            <a:r>
              <a:rPr lang="ru-RU" dirty="0"/>
              <a:t>В ряде случаев порядок слов помогает избежать двусмысленности предложения. </a:t>
            </a:r>
          </a:p>
          <a:p>
            <a:r>
              <a:rPr lang="ru-RU" dirty="0"/>
              <a:t>Например, порядком слов различаются подлежащее и прямое дополнение в тех случаях, когда именительный и винительный падеж существительных совпадают друг с другом по форме: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	-Мать обрадовала дочь. – Дочь обрадовала мать.</a:t>
            </a:r>
          </a:p>
          <a:p>
            <a:pPr marL="0" indent="0">
              <a:buNone/>
            </a:pPr>
            <a:r>
              <a:rPr lang="ru-RU" dirty="0"/>
              <a:t>	-Добро побеждает зло. – Зло побеждает добро.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99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B27BB-DB2A-4283-8C08-4EFDAFAF4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56591"/>
            <a:ext cx="9601200" cy="5310809"/>
          </a:xfrm>
        </p:spPr>
        <p:txBody>
          <a:bodyPr/>
          <a:lstStyle/>
          <a:p>
            <a:r>
              <a:rPr lang="ru-RU" dirty="0"/>
              <a:t>Нарушение порядка слов нередко приводит к созданию ложных смысловых связей, что делает предложение нелепым.</a:t>
            </a:r>
          </a:p>
          <a:p>
            <a:pPr marL="0" indent="0">
              <a:buNone/>
            </a:pPr>
            <a:r>
              <a:rPr lang="ru-RU" dirty="0"/>
              <a:t>	-Продаются коляски для младенцев синего цвета.</a:t>
            </a:r>
          </a:p>
          <a:p>
            <a:pPr marL="0" indent="0">
              <a:buNone/>
            </a:pPr>
            <a:r>
              <a:rPr lang="ru-RU" dirty="0"/>
              <a:t>	-Отдам щенка в добрые руки с хорошей родословной.</a:t>
            </a:r>
          </a:p>
          <a:p>
            <a:pPr marL="0" indent="0">
              <a:buNone/>
            </a:pPr>
            <a:r>
              <a:rPr lang="ru-RU" dirty="0"/>
              <a:t>	-Ваш сын не сдал деньги на завтраки классному руководителю.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!Но речь, состоящая из предложений только с прямым порядком слов может стать однообразной и невыразительной, поэтому в качестве стилистического приема с целью логического выделения одного из членов предложения используется обратный порядок слов – ИНВЕРСИЯ.</a:t>
            </a:r>
          </a:p>
          <a:p>
            <a:pPr marL="0" indent="0">
              <a:buNone/>
            </a:pPr>
            <a:r>
              <a:rPr lang="ru-RU" dirty="0"/>
              <a:t>Инверсия – расположение членов предложения с нарушением обычного их порядка.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231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D4E72-BFF3-4DB9-9376-F400CF5D8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30087"/>
            <a:ext cx="9601200" cy="5337313"/>
          </a:xfrm>
        </p:spPr>
        <p:txBody>
          <a:bodyPr/>
          <a:lstStyle/>
          <a:p>
            <a:r>
              <a:rPr lang="ru-RU" dirty="0"/>
              <a:t>Чтобы подчеркнуть действие или признак, обозначаемый сказуемым, оно ставится перед подлежащим.</a:t>
            </a:r>
          </a:p>
          <a:p>
            <a:pPr marL="0" indent="0">
              <a:buNone/>
            </a:pPr>
            <a:r>
              <a:rPr lang="ru-RU" dirty="0"/>
              <a:t>	-Получил письмо и я.</a:t>
            </a:r>
          </a:p>
          <a:p>
            <a:r>
              <a:rPr lang="ru-RU" dirty="0"/>
              <a:t>Дополнение, обычно стоящее после глагола-сказуемого, логически выделяется в положении перед сказуемым. </a:t>
            </a:r>
          </a:p>
          <a:p>
            <a:pPr marL="0" indent="0">
              <a:buNone/>
            </a:pPr>
            <a:r>
              <a:rPr lang="ru-RU" dirty="0"/>
              <a:t>	-Ты языки учи и о будущем думай.</a:t>
            </a:r>
          </a:p>
          <a:p>
            <a:r>
              <a:rPr lang="ru-RU" dirty="0"/>
              <a:t>Смысловая нагрузка согласованных определений, стоящих после определяемых существительных, также значительно усиливается.</a:t>
            </a:r>
          </a:p>
          <a:p>
            <a:pPr marL="0" indent="0">
              <a:buNone/>
            </a:pPr>
            <a:r>
              <a:rPr lang="ru-RU" dirty="0"/>
              <a:t>	-Вот с моря подул ветерок, теплый и ласковый.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814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EB73A-845A-45D8-85F2-447BC7BD1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36104"/>
            <a:ext cx="9601200" cy="523129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одном и том же предложении одни и те же члены предложения могут выстраиваться по-разному в зависимости от того, какой смысл (коммуникативную цель) желает донести говорящий.</a:t>
            </a:r>
          </a:p>
          <a:p>
            <a:endParaRPr lang="ru-RU" dirty="0"/>
          </a:p>
          <a:p>
            <a:r>
              <a:rPr lang="ru-RU" dirty="0"/>
              <a:t>В предложении </a:t>
            </a:r>
            <a:r>
              <a:rPr lang="ru-RU" b="1" i="1" dirty="0"/>
              <a:t>Ахмет поехал в Москву </a:t>
            </a:r>
            <a:r>
              <a:rPr lang="ru-RU" dirty="0"/>
              <a:t>говорящий сообщает нечто о действиях Ахмета, а именно — что он поехал в Москву. Это предложение отвечает на вопрос: Что сделал Ахмет? Ответ: Поехал в Москву.</a:t>
            </a:r>
          </a:p>
          <a:p>
            <a:endParaRPr lang="ru-RU" dirty="0"/>
          </a:p>
          <a:p>
            <a:r>
              <a:rPr lang="ru-RU" dirty="0"/>
              <a:t>Предложение </a:t>
            </a:r>
            <a:r>
              <a:rPr lang="ru-RU" b="1" i="1" dirty="0"/>
              <a:t>В Москву поехал Ахмет </a:t>
            </a:r>
            <a:r>
              <a:rPr lang="ru-RU" dirty="0"/>
              <a:t>уже приобретает другой смысл. Здесь сообщается о том, кто поехал в Москву. Предполагается, что слушателям известно о поездке в Москву, но неизвестно, кто именно поехал. Предложение отвечает на вопрос: Кто поехал в Москву? Ответ: Ахмет.</a:t>
            </a:r>
          </a:p>
          <a:p>
            <a:endParaRPr lang="ru-RU" dirty="0"/>
          </a:p>
          <a:p>
            <a:r>
              <a:rPr lang="ru-RU" dirty="0"/>
              <a:t>Предложение </a:t>
            </a:r>
            <a:r>
              <a:rPr lang="ru-RU" b="1" i="1" dirty="0"/>
              <a:t>Поехал Ахмет в Москву </a:t>
            </a:r>
            <a:r>
              <a:rPr lang="ru-RU" dirty="0"/>
              <a:t>имеет целью сообщить, куда поехал Ахмет. Слушатели могут быть осведомлены о поездке Ахмета, но им неизвестно, куда именно он поехал. Предложение отвечает на вопрос: Куда поехал Ахмет? Ответ: В Москву.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859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E2E64-458A-42B2-BD2B-F813D24544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09600"/>
            <a:ext cx="9601200" cy="5257800"/>
          </a:xfrm>
        </p:spPr>
        <p:txBody>
          <a:bodyPr/>
          <a:lstStyle/>
          <a:p>
            <a:r>
              <a:rPr lang="ru-RU" dirty="0"/>
              <a:t>В каждом из трех приведенных вариантов предложение отчетливо делится на две части.</a:t>
            </a:r>
          </a:p>
          <a:p>
            <a:endParaRPr lang="ru-RU" dirty="0"/>
          </a:p>
          <a:p>
            <a:r>
              <a:rPr lang="ru-RU" dirty="0"/>
              <a:t>Тема или первая часть представляет собой исходный пункт высказывания. Исходный пункт высказывания часто (но не всегда) может быть известен слушателям или может угадываться, предопределяться ситуацией или контекстом.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Рема или вторая часть сообщает нечто о первой части и представляет собой главную коммуникативную цель высказывания. Чаще всего вторая часть содержит новое, неизвестное слушателю.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150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4025-3C3E-4546-A9CC-523504B58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15617"/>
            <a:ext cx="9601200" cy="5151783"/>
          </a:xfrm>
        </p:spPr>
        <p:txBody>
          <a:bodyPr/>
          <a:lstStyle/>
          <a:p>
            <a:r>
              <a:rPr lang="ru-RU" dirty="0"/>
              <a:t>Так, в первом варианте Ахмет поехал в Москву первая, исходная часть — Ахмет, а вторая, главная часть — поехал в Москву.</a:t>
            </a:r>
          </a:p>
          <a:p>
            <a:endParaRPr lang="ru-RU" dirty="0"/>
          </a:p>
          <a:p>
            <a:r>
              <a:rPr lang="ru-RU" dirty="0"/>
              <a:t>Во втором варианте В Москву поехал Ахмет исходная часть — В Москву поехал, а главная часть — Ахмет.</a:t>
            </a:r>
          </a:p>
          <a:p>
            <a:endParaRPr lang="ru-RU" dirty="0"/>
          </a:p>
          <a:p>
            <a:r>
              <a:rPr lang="ru-RU" dirty="0"/>
              <a:t>В третьем варианте Поехал Ахмет в Москву исходная часть — Поехал Ахмет (возможен и такой порядок слов, как в первом варианте: Ахмет поехал), а главная часть — в Москву.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195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690A6-7E9E-491A-88EC-C66435372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ru-RU" dirty="0"/>
              <a:t>Порядок определений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FB1FB-6932-4EDF-94DA-028B69CD7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444487"/>
            <a:ext cx="9601200" cy="5155096"/>
          </a:xfrm>
        </p:spPr>
        <p:txBody>
          <a:bodyPr>
            <a:normAutofit/>
          </a:bodyPr>
          <a:lstStyle/>
          <a:p>
            <a:r>
              <a:rPr lang="ru-RU" dirty="0"/>
              <a:t>1) определения, выраженные местоимениями, ставятся впереди определений, выраженных другими частями речи, например: </a:t>
            </a:r>
            <a:r>
              <a:rPr lang="ru-RU" i="1" dirty="0"/>
              <a:t>в этот торжественный день, наши дальнейшие планы, все замеченные опечатки, каждый четвёртый вторник</a:t>
            </a:r>
            <a:r>
              <a:rPr lang="ru-RU" dirty="0"/>
              <a:t>. Постановка определений-местоимений после определений-прилагательных является инверсией, например: </a:t>
            </a:r>
            <a:r>
              <a:rPr lang="ru-RU" i="1" dirty="0"/>
              <a:t>В утренний этот серебристо-опаловый час спал весь дом</a:t>
            </a:r>
            <a:r>
              <a:rPr lang="ru-RU" dirty="0"/>
              <a:t> (Федин); </a:t>
            </a:r>
            <a:r>
              <a:rPr lang="ru-RU" i="1" dirty="0"/>
              <a:t>Танкист боролся с медленной своей и долгой болью</a:t>
            </a:r>
            <a:r>
              <a:rPr lang="ru-RU" dirty="0"/>
              <a:t> (Л. Соболев);</a:t>
            </a:r>
          </a:p>
          <a:p>
            <a:r>
              <a:rPr lang="ru-RU" dirty="0"/>
              <a:t>2) определительные местоимения ( сам, самый, все, весь, всякий, каждый, иной, любой, другой ) предшествуют другим местоимениям, например: </a:t>
            </a:r>
            <a:r>
              <a:rPr lang="ru-RU" i="1" dirty="0"/>
              <a:t>все эти поправки, каждое ваше замечание</a:t>
            </a:r>
            <a:r>
              <a:rPr lang="ru-RU" dirty="0"/>
              <a:t>. Но местоимение </a:t>
            </a:r>
            <a:r>
              <a:rPr lang="ru-RU" i="1" dirty="0"/>
              <a:t>самый</a:t>
            </a:r>
            <a:r>
              <a:rPr lang="ru-RU" dirty="0"/>
              <a:t> ставится после указательного местоимения, например: </a:t>
            </a:r>
            <a:r>
              <a:rPr lang="ru-RU" i="1" dirty="0"/>
              <a:t>эти же самые возможности, тот же самый случай</a:t>
            </a:r>
            <a:r>
              <a:rPr lang="ru-RU" dirty="0"/>
              <a:t>;</a:t>
            </a:r>
          </a:p>
          <a:p>
            <a:r>
              <a:rPr lang="ru-RU" dirty="0"/>
              <a:t>3) определения, выраженные качественными прилагательными, ставятся впереди определений, выраженных относительными прилагательными, например: </a:t>
            </a:r>
            <a:r>
              <a:rPr lang="ru-RU" i="1" dirty="0"/>
              <a:t>новый исторический роман, тёплое шерстяное бельё, светлый кожаный переплёт, поздняя осенняя пора</a:t>
            </a:r>
            <a:r>
              <a:rPr lang="ru-RU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8434907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180</TotalTime>
  <Words>1420</Words>
  <Application>Microsoft Office PowerPoint</Application>
  <PresentationFormat>Widescreen</PresentationFormat>
  <Paragraphs>95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Franklin Gothic Book</vt:lpstr>
      <vt:lpstr>Crop</vt:lpstr>
      <vt:lpstr>Сочинение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Порядок определений</vt:lpstr>
      <vt:lpstr>PowerPoint Presentation</vt:lpstr>
      <vt:lpstr>Клише: окончание письма</vt:lpstr>
      <vt:lpstr>Средства связи между частями текста</vt:lpstr>
      <vt:lpstr>План информативного письма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20</cp:revision>
  <dcterms:created xsi:type="dcterms:W3CDTF">2020-03-24T19:20:49Z</dcterms:created>
  <dcterms:modified xsi:type="dcterms:W3CDTF">2020-03-31T18:03:12Z</dcterms:modified>
</cp:coreProperties>
</file>