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23"/>
  </p:notesMasterIdLst>
  <p:handoutMasterIdLst>
    <p:handoutMasterId r:id="rId24"/>
  </p:handoutMasterIdLst>
  <p:sldIdLst>
    <p:sldId id="607" r:id="rId4"/>
    <p:sldId id="622" r:id="rId5"/>
    <p:sldId id="620" r:id="rId6"/>
    <p:sldId id="621" r:id="rId7"/>
    <p:sldId id="623" r:id="rId8"/>
    <p:sldId id="647" r:id="rId9"/>
    <p:sldId id="648" r:id="rId10"/>
    <p:sldId id="649" r:id="rId11"/>
    <p:sldId id="650" r:id="rId12"/>
    <p:sldId id="652" r:id="rId13"/>
    <p:sldId id="651" r:id="rId14"/>
    <p:sldId id="661" r:id="rId15"/>
    <p:sldId id="667" r:id="rId16"/>
    <p:sldId id="631" r:id="rId17"/>
    <p:sldId id="632" r:id="rId18"/>
    <p:sldId id="659" r:id="rId19"/>
    <p:sldId id="660" r:id="rId20"/>
    <p:sldId id="673" r:id="rId21"/>
    <p:sldId id="674"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0" autoAdjust="0"/>
    <p:restoredTop sz="94660"/>
  </p:normalViewPr>
  <p:slideViewPr>
    <p:cSldViewPr snapToGrid="0">
      <p:cViewPr varScale="1">
        <p:scale>
          <a:sx n="82" d="100"/>
          <a:sy n="82" d="100"/>
        </p:scale>
        <p:origin x="1644"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13.02.2020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2/13/2020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2/13/2020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2/13/2020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2/13/2020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82857" y="402772"/>
            <a:ext cx="7557471" cy="523246"/>
          </a:xfrm>
        </p:spPr>
        <p:txBody>
          <a:bodyPr>
            <a:normAutofit/>
          </a:bodyPr>
          <a:lstStyle>
            <a:lvl1pPr algn="ctr">
              <a:defRPr lang="tr-TR" sz="24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1990642"/>
            <a:ext cx="7543800" cy="1993530"/>
          </a:xfrm>
        </p:spPr>
        <p:txBody>
          <a:bodyPr>
            <a:normAutofit/>
          </a:bodyPr>
          <a:lstStyle>
            <a:lvl1pPr marL="274320" indent="-274320">
              <a:buClrTx/>
              <a:buFont typeface="Wingdings" panose="05000000000000000000" pitchFamily="2" charset="2"/>
              <a:buChar char="Ø"/>
              <a:defRPr sz="2000">
                <a:solidFill>
                  <a:schemeClr val="tx1"/>
                </a:solidFill>
              </a:defRPr>
            </a:lvl1pPr>
            <a:lvl2pPr marL="594360" indent="-274320">
              <a:buClrTx/>
              <a:buFont typeface="Wingdings" panose="05000000000000000000" pitchFamily="2" charset="2"/>
              <a:buChar char="Ø"/>
              <a:defRPr sz="2000">
                <a:solidFill>
                  <a:schemeClr val="tx1"/>
                </a:solidFill>
              </a:defRPr>
            </a:lvl2pPr>
            <a:lvl3pPr marL="868680" indent="-228600">
              <a:buClrTx/>
              <a:buFont typeface="Wingdings" panose="05000000000000000000" pitchFamily="2" charset="2"/>
              <a:buChar char="Ø"/>
              <a:defRPr sz="2000">
                <a:solidFill>
                  <a:schemeClr val="tx1"/>
                </a:solidFill>
              </a:defRPr>
            </a:lvl3pPr>
            <a:lvl4pPr marL="1143000" indent="-228600">
              <a:buClrTx/>
              <a:buFont typeface="Wingdings" panose="05000000000000000000" pitchFamily="2" charset="2"/>
              <a:buChar char="Ø"/>
              <a:defRPr sz="2000">
                <a:solidFill>
                  <a:schemeClr val="tx1"/>
                </a:solidFill>
              </a:defRPr>
            </a:lvl4pPr>
            <a:lvl5pPr marL="1371600" indent="-228600">
              <a:buClrTx/>
              <a:buFont typeface="Wingdings" panose="05000000000000000000" pitchFamily="2" charset="2"/>
              <a:buChar char="Ø"/>
              <a:defRPr sz="2000">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Tree>
    <p:extLst>
      <p:ext uri="{BB962C8B-B14F-4D97-AF65-F5344CB8AC3E}">
        <p14:creationId xmlns:p14="http://schemas.microsoft.com/office/powerpoint/2010/main" val="18321148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2/13/2020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2/13/2020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2/13/2020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2/13/2020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783447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613590627"/>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v"/>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v"/>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v"/>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v"/>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v"/>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207476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2/13/2020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2/13/2020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2/13/2020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2/13/2020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2/13/2020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43685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480191" y="1316494"/>
            <a:ext cx="10061072" cy="2074414"/>
          </a:xfrm>
          <a:prstGeom prst="rect">
            <a:avLst/>
          </a:prstGeom>
        </p:spPr>
        <p:txBody>
          <a:bodyPr wrap="square">
            <a:spAutoFit/>
          </a:bodyPr>
          <a:lstStyle/>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4. HAFTA</a:t>
            </a: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Yatırım Ekonomisi ve Yatırımın Geri Dönüşü</a:t>
            </a:r>
          </a:p>
        </p:txBody>
      </p:sp>
    </p:spTree>
    <p:extLst>
      <p:ext uri="{BB962C8B-B14F-4D97-AF65-F5344CB8AC3E}">
        <p14:creationId xmlns:p14="http://schemas.microsoft.com/office/powerpoint/2010/main" val="3684491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58009" y="631372"/>
            <a:ext cx="10076628" cy="903514"/>
          </a:xfrm>
        </p:spPr>
        <p:txBody>
          <a:bodyPr/>
          <a:lstStyle/>
          <a:p>
            <a:r>
              <a:rPr lang="tr-TR" dirty="0"/>
              <a:t>Mali Yatırımlar</a:t>
            </a:r>
          </a:p>
        </p:txBody>
      </p:sp>
      <p:sp>
        <p:nvSpPr>
          <p:cNvPr id="7" name="İçerik Yer Tutucusu 6"/>
          <p:cNvSpPr>
            <a:spLocks noGrp="1"/>
          </p:cNvSpPr>
          <p:nvPr>
            <p:ph idx="1"/>
          </p:nvPr>
        </p:nvSpPr>
        <p:spPr>
          <a:xfrm>
            <a:off x="359979" y="1534886"/>
            <a:ext cx="8424042" cy="3435281"/>
          </a:xfrm>
        </p:spPr>
        <p:txBody>
          <a:bodyPr anchor="t">
            <a:normAutofit/>
          </a:bodyPr>
          <a:lstStyle/>
          <a:p>
            <a:pPr marL="0" indent="0" algn="just">
              <a:buNone/>
            </a:pPr>
            <a:r>
              <a:rPr lang="tr-TR" sz="2400" b="1" dirty="0"/>
              <a:t>Eurobond</a:t>
            </a:r>
            <a:endParaRPr lang="tr-TR" dirty="0"/>
          </a:p>
          <a:p>
            <a:pPr algn="just"/>
            <a:r>
              <a:rPr lang="tr-TR" dirty="0"/>
              <a:t>Avrovil olarak da geçen Eurobond, şirket ya da devletlerin, diğer ülkelerden kaynak elde edebilmek amacı ile yabancı para birimleri üzerinden uluslararası piyasalarda satışa koydukları, çoğunlukla uzun vadeli olan borçlanma araçlarıdır.</a:t>
            </a:r>
          </a:p>
          <a:p>
            <a:pPr marL="0" indent="0" algn="just">
              <a:buNone/>
            </a:pPr>
            <a:r>
              <a:rPr lang="tr-TR" sz="2400" b="1" dirty="0"/>
              <a:t>Forex</a:t>
            </a:r>
            <a:endParaRPr lang="tr-TR" dirty="0"/>
          </a:p>
          <a:p>
            <a:pPr algn="just"/>
            <a:r>
              <a:rPr lang="tr-TR" dirty="0"/>
              <a:t>“</a:t>
            </a:r>
            <a:r>
              <a:rPr lang="tr-TR" i="1" dirty="0"/>
              <a:t>Foreign Exchange</a:t>
            </a:r>
            <a:r>
              <a:rPr lang="tr-TR" dirty="0"/>
              <a:t>” ifadesinin kısaltması olan Forex, döviz takas etmek anlamına gelmektedir.</a:t>
            </a:r>
          </a:p>
          <a:p>
            <a:pPr marL="0" indent="0" algn="just">
              <a:buNone/>
            </a:pPr>
            <a:endParaRPr lang="tr-TR" dirty="0"/>
          </a:p>
        </p:txBody>
      </p:sp>
    </p:spTree>
    <p:extLst>
      <p:ext uri="{BB962C8B-B14F-4D97-AF65-F5344CB8AC3E}">
        <p14:creationId xmlns:p14="http://schemas.microsoft.com/office/powerpoint/2010/main" val="611282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19909" y="631372"/>
            <a:ext cx="10076628" cy="903514"/>
          </a:xfrm>
        </p:spPr>
        <p:txBody>
          <a:bodyPr/>
          <a:lstStyle/>
          <a:p>
            <a:r>
              <a:rPr lang="tr-TR" dirty="0"/>
              <a:t>Mali Yatırımlar</a:t>
            </a:r>
          </a:p>
        </p:txBody>
      </p:sp>
      <p:sp>
        <p:nvSpPr>
          <p:cNvPr id="7" name="İçerik Yer Tutucusu 6"/>
          <p:cNvSpPr>
            <a:spLocks noGrp="1"/>
          </p:cNvSpPr>
          <p:nvPr>
            <p:ph idx="1"/>
          </p:nvPr>
        </p:nvSpPr>
        <p:spPr>
          <a:xfrm>
            <a:off x="428625" y="1378927"/>
            <a:ext cx="8286750" cy="3435281"/>
          </a:xfrm>
        </p:spPr>
        <p:txBody>
          <a:bodyPr anchor="t">
            <a:normAutofit/>
          </a:bodyPr>
          <a:lstStyle/>
          <a:p>
            <a:pPr marL="0" indent="0" algn="just">
              <a:buNone/>
            </a:pPr>
            <a:r>
              <a:rPr lang="tr-TR" sz="2400" b="1" dirty="0" smtClean="0"/>
              <a:t>Gayrimenkul Yatırımları</a:t>
            </a:r>
            <a:r>
              <a:rPr lang="tr-TR" sz="2400" b="1" dirty="0"/>
              <a:t>:</a:t>
            </a:r>
          </a:p>
          <a:p>
            <a:pPr algn="just"/>
            <a:r>
              <a:rPr lang="tr-TR" dirty="0"/>
              <a:t>Türkiye’nin pek çok noktasında gayrimenkul fiyatları genellikle sürekli olarak artar. </a:t>
            </a:r>
            <a:endParaRPr lang="tr-TR" dirty="0" smtClean="0"/>
          </a:p>
          <a:p>
            <a:pPr algn="just"/>
            <a:r>
              <a:rPr lang="tr-TR" dirty="0" smtClean="0"/>
              <a:t>Bu </a:t>
            </a:r>
            <a:r>
              <a:rPr lang="tr-TR" dirty="0"/>
              <a:t>da emlak yatırımlarını gözde yatırım araçlarından birisi haline getirir. </a:t>
            </a:r>
            <a:endParaRPr lang="tr-TR" dirty="0" smtClean="0"/>
          </a:p>
          <a:p>
            <a:pPr algn="just"/>
            <a:r>
              <a:rPr lang="tr-TR" dirty="0"/>
              <a:t>G</a:t>
            </a:r>
            <a:r>
              <a:rPr lang="tr-TR" dirty="0" smtClean="0"/>
              <a:t>ayrimenkulün </a:t>
            </a:r>
            <a:r>
              <a:rPr lang="tr-TR" dirty="0"/>
              <a:t>değer kazanmasının yanında kira gelirleri de dikkate alınmalıdır.</a:t>
            </a:r>
          </a:p>
        </p:txBody>
      </p:sp>
    </p:spTree>
    <p:extLst>
      <p:ext uri="{BB962C8B-B14F-4D97-AF65-F5344CB8AC3E}">
        <p14:creationId xmlns:p14="http://schemas.microsoft.com/office/powerpoint/2010/main" val="3420084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19909" y="593272"/>
            <a:ext cx="10076628" cy="903514"/>
          </a:xfrm>
        </p:spPr>
        <p:txBody>
          <a:bodyPr/>
          <a:lstStyle/>
          <a:p>
            <a:r>
              <a:rPr lang="tr-TR" dirty="0" smtClean="0"/>
              <a:t>Gayrimenkul Yatırımları</a:t>
            </a:r>
            <a:endParaRPr lang="tr-TR" dirty="0"/>
          </a:p>
        </p:txBody>
      </p:sp>
      <p:sp>
        <p:nvSpPr>
          <p:cNvPr id="7" name="İçerik Yer Tutucusu 6"/>
          <p:cNvSpPr>
            <a:spLocks noGrp="1"/>
          </p:cNvSpPr>
          <p:nvPr>
            <p:ph idx="1"/>
          </p:nvPr>
        </p:nvSpPr>
        <p:spPr>
          <a:xfrm>
            <a:off x="319909" y="1496786"/>
            <a:ext cx="8576442" cy="3435281"/>
          </a:xfrm>
        </p:spPr>
        <p:txBody>
          <a:bodyPr anchor="t">
            <a:normAutofit lnSpcReduction="10000"/>
          </a:bodyPr>
          <a:lstStyle/>
          <a:p>
            <a:pPr algn="just" fontAlgn="base">
              <a:lnSpc>
                <a:spcPct val="100000"/>
              </a:lnSpc>
              <a:spcBef>
                <a:spcPts val="600"/>
              </a:spcBef>
              <a:spcAft>
                <a:spcPts val="600"/>
              </a:spcAft>
            </a:pPr>
            <a:r>
              <a:rPr lang="tr-TR" dirty="0"/>
              <a:t>Gayrimenkulleri genel olarak 3 gruba ayırabiliriz</a:t>
            </a:r>
            <a:r>
              <a:rPr lang="tr-TR" dirty="0" smtClean="0"/>
              <a:t>.</a:t>
            </a:r>
          </a:p>
          <a:p>
            <a:pPr algn="just" fontAlgn="base">
              <a:lnSpc>
                <a:spcPct val="100000"/>
              </a:lnSpc>
              <a:spcBef>
                <a:spcPts val="600"/>
              </a:spcBef>
              <a:spcAft>
                <a:spcPts val="600"/>
              </a:spcAft>
            </a:pPr>
            <a:r>
              <a:rPr lang="tr-TR" b="1" dirty="0"/>
              <a:t> Konut, Ticari ve Arsa-Arazi</a:t>
            </a:r>
            <a:endParaRPr lang="tr-TR" dirty="0"/>
          </a:p>
          <a:p>
            <a:pPr algn="just" fontAlgn="base">
              <a:lnSpc>
                <a:spcPct val="100000"/>
              </a:lnSpc>
              <a:spcBef>
                <a:spcPts val="600"/>
              </a:spcBef>
              <a:spcAft>
                <a:spcPts val="600"/>
              </a:spcAft>
            </a:pPr>
            <a:r>
              <a:rPr lang="tr-TR" b="1" dirty="0"/>
              <a:t>Konut; </a:t>
            </a:r>
            <a:r>
              <a:rPr lang="tr-TR" dirty="0"/>
              <a:t>kısaca insanların barındığı yer diyebiliriz. Daire, rezidence, müstakil ev, villa vb. yapı grupları konut kategorisindedir.</a:t>
            </a:r>
          </a:p>
          <a:p>
            <a:pPr algn="just" fontAlgn="base">
              <a:lnSpc>
                <a:spcPct val="100000"/>
              </a:lnSpc>
              <a:spcBef>
                <a:spcPts val="600"/>
              </a:spcBef>
              <a:spcAft>
                <a:spcPts val="600"/>
              </a:spcAft>
            </a:pPr>
            <a:r>
              <a:rPr lang="tr-TR" b="1" dirty="0"/>
              <a:t>Ticari; </a:t>
            </a:r>
            <a:r>
              <a:rPr lang="tr-TR" dirty="0"/>
              <a:t>İçerisinde belli bir faaliyetin olduğu, ticari amaçlı kullanılan taşınmazlardır. Dükkan, ofis, mağaza, fabrika, akaryakıt istasyonu, depo, otel, pansiyon vb. yapı grupları ticari gayrimenkul kategorisine girer.</a:t>
            </a:r>
          </a:p>
          <a:p>
            <a:pPr algn="just" fontAlgn="base">
              <a:lnSpc>
                <a:spcPct val="100000"/>
              </a:lnSpc>
              <a:spcBef>
                <a:spcPts val="600"/>
              </a:spcBef>
              <a:spcAft>
                <a:spcPts val="600"/>
              </a:spcAft>
            </a:pPr>
            <a:r>
              <a:rPr lang="tr-TR" b="1" dirty="0"/>
              <a:t>Arazi; </a:t>
            </a:r>
            <a:r>
              <a:rPr lang="tr-TR" dirty="0"/>
              <a:t>En basit anlamıyla üzerinde yapı bulunmayan toprak parçasına deniyor. Arsa, tarla, bağ-bahçe vb. alanlar arazi kategorisine girmektedir.</a:t>
            </a:r>
          </a:p>
        </p:txBody>
      </p:sp>
    </p:spTree>
    <p:extLst>
      <p:ext uri="{BB962C8B-B14F-4D97-AF65-F5344CB8AC3E}">
        <p14:creationId xmlns:p14="http://schemas.microsoft.com/office/powerpoint/2010/main" val="1724224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81809" y="332433"/>
            <a:ext cx="10076628" cy="903514"/>
          </a:xfrm>
        </p:spPr>
        <p:txBody>
          <a:bodyPr>
            <a:normAutofit/>
          </a:bodyPr>
          <a:lstStyle/>
          <a:p>
            <a:r>
              <a:rPr lang="tr-TR" dirty="0" smtClean="0"/>
              <a:t>Gayrimenkul Yatırım Ortaklıkları İçin Halka Açılma Sonrasında Başlıca Ne Tür Yükümlülükleri Doğar?</a:t>
            </a:r>
            <a:endParaRPr lang="en-US" dirty="0"/>
          </a:p>
        </p:txBody>
      </p:sp>
      <p:sp>
        <p:nvSpPr>
          <p:cNvPr id="7" name="İçerik Yer Tutucusu 6"/>
          <p:cNvSpPr>
            <a:spLocks noGrp="1"/>
          </p:cNvSpPr>
          <p:nvPr>
            <p:ph idx="1"/>
          </p:nvPr>
        </p:nvSpPr>
        <p:spPr>
          <a:xfrm>
            <a:off x="281809" y="1254159"/>
            <a:ext cx="8580837" cy="4349681"/>
          </a:xfrm>
        </p:spPr>
        <p:txBody>
          <a:bodyPr anchor="t">
            <a:noAutofit/>
          </a:bodyPr>
          <a:lstStyle/>
          <a:p>
            <a:pPr algn="just"/>
            <a:r>
              <a:rPr lang="tr-TR" dirty="0" smtClean="0"/>
              <a:t>Üç </a:t>
            </a:r>
            <a:r>
              <a:rPr lang="tr-TR" dirty="0"/>
              <a:t>aylık rapor asgari olarak, Yönetim Kurulu faaliyet raporunu, ortaklığın ilgili döneme ait portföy tablosunu, portföyde yer alan varlıklara ilişkin bilgileri, varsa projelere ilişkin bilgileri, ortaklığın üç aylık bilanço ve gelir tablolarını içeren </a:t>
            </a:r>
            <a:r>
              <a:rPr lang="tr-TR" dirty="0" smtClean="0"/>
              <a:t>rapordur.</a:t>
            </a:r>
          </a:p>
          <a:p>
            <a:pPr algn="just"/>
            <a:r>
              <a:rPr lang="tr-TR" dirty="0" smtClean="0"/>
              <a:t>Gayrimenkul </a:t>
            </a:r>
            <a:r>
              <a:rPr lang="tr-TR" dirty="0"/>
              <a:t>yatırım ortaklıkları, ayrıca, Sermaye Piyasası Kurulu'nun muhasebe standartlarına ilişkin düzenlemeleri çerçevesinde </a:t>
            </a:r>
            <a:r>
              <a:rPr lang="tr-TR" b="1" i="1" dirty="0"/>
              <a:t>finansal tablolarını hazırlayıp kamuya ilan etmek, altı aylık ve yıllık finansal tablolarını bağımsız denetimden geçirmek </a:t>
            </a:r>
            <a:r>
              <a:rPr lang="tr-TR" dirty="0"/>
              <a:t>ve </a:t>
            </a:r>
            <a:r>
              <a:rPr lang="tr-TR" b="1" i="1" dirty="0"/>
              <a:t>Kurul'un kamuya aydınlatmaya ilişkin düzenlemelerine uygun hareket etmek</a:t>
            </a:r>
            <a:r>
              <a:rPr lang="tr-TR" dirty="0"/>
              <a:t> zorundadırlar</a:t>
            </a:r>
            <a:r>
              <a:rPr lang="tr-TR" dirty="0" smtClean="0"/>
              <a:t>.</a:t>
            </a:r>
            <a:endParaRPr lang="tr-TR" dirty="0"/>
          </a:p>
        </p:txBody>
      </p:sp>
    </p:spTree>
    <p:extLst>
      <p:ext uri="{BB962C8B-B14F-4D97-AF65-F5344CB8AC3E}">
        <p14:creationId xmlns:p14="http://schemas.microsoft.com/office/powerpoint/2010/main" val="2235018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81809" y="648957"/>
            <a:ext cx="10076628" cy="903514"/>
          </a:xfrm>
        </p:spPr>
        <p:txBody>
          <a:bodyPr/>
          <a:lstStyle/>
          <a:p>
            <a:r>
              <a:rPr lang="tr-TR" dirty="0" smtClean="0"/>
              <a:t>Gayrimenkul Yatırım Fonu</a:t>
            </a:r>
            <a:endParaRPr lang="en-US" dirty="0"/>
          </a:p>
        </p:txBody>
      </p:sp>
      <p:sp>
        <p:nvSpPr>
          <p:cNvPr id="7" name="İçerik Yer Tutucusu 6"/>
          <p:cNvSpPr>
            <a:spLocks noGrp="1"/>
          </p:cNvSpPr>
          <p:nvPr>
            <p:ph idx="1"/>
          </p:nvPr>
        </p:nvSpPr>
        <p:spPr>
          <a:xfrm>
            <a:off x="357554" y="1552471"/>
            <a:ext cx="8428892" cy="3435281"/>
          </a:xfrm>
        </p:spPr>
        <p:txBody>
          <a:bodyPr anchor="t">
            <a:normAutofit/>
          </a:bodyPr>
          <a:lstStyle/>
          <a:p>
            <a:r>
              <a:rPr lang="tr-TR" dirty="0"/>
              <a:t>Gayrimenkul Yatırım Fonu, nitelikli yatırımcılardan katılma payları karşılığında toplanan paralarla, pay sahipleri hesabına inançlı mülkiyet esaslarına göre Sermaye Piyasası Kurulu (Kurul) tarafından belirlenmiş varlık ve işlemlerden oluşan portföyü işletmek amacıyla portföy yönetim şirketleri ve gayrimenkul portföy yönetim şirketleri tarafından süreli veya süresiz olarak kurulan ve tüzel kişiliği bulunmayan </a:t>
            </a:r>
            <a:r>
              <a:rPr lang="tr-TR" dirty="0" smtClean="0"/>
              <a:t>malvarlığıdır(Anonim 2019).</a:t>
            </a:r>
            <a:r>
              <a:rPr lang="tr-TR" dirty="0"/>
              <a:t/>
            </a:r>
            <a:br>
              <a:rPr lang="tr-TR" dirty="0"/>
            </a:br>
            <a:endParaRPr lang="tr-TR" dirty="0"/>
          </a:p>
        </p:txBody>
      </p:sp>
      <p:pic>
        <p:nvPicPr>
          <p:cNvPr id="2" name="Resim 1"/>
          <p:cNvPicPr>
            <a:picLocks noChangeAspect="1"/>
          </p:cNvPicPr>
          <p:nvPr/>
        </p:nvPicPr>
        <p:blipFill>
          <a:blip r:embed="rId2"/>
          <a:stretch>
            <a:fillRect/>
          </a:stretch>
        </p:blipFill>
        <p:spPr>
          <a:xfrm>
            <a:off x="2813540" y="3545378"/>
            <a:ext cx="3975588" cy="2230436"/>
          </a:xfrm>
          <a:prstGeom prst="rect">
            <a:avLst/>
          </a:prstGeom>
        </p:spPr>
      </p:pic>
    </p:spTree>
    <p:extLst>
      <p:ext uri="{BB962C8B-B14F-4D97-AF65-F5344CB8AC3E}">
        <p14:creationId xmlns:p14="http://schemas.microsoft.com/office/powerpoint/2010/main" val="504133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8701" y="602064"/>
            <a:ext cx="10076628" cy="903514"/>
          </a:xfrm>
        </p:spPr>
        <p:txBody>
          <a:bodyPr/>
          <a:lstStyle/>
          <a:p>
            <a:r>
              <a:rPr lang="tr-TR" dirty="0" smtClean="0"/>
              <a:t>Gayrimenkul Yatırım Fonlarına İlişkin Yasal Çerçeve</a:t>
            </a:r>
            <a:endParaRPr lang="en-US" dirty="0"/>
          </a:p>
        </p:txBody>
      </p:sp>
      <p:sp>
        <p:nvSpPr>
          <p:cNvPr id="7" name="İçerik Yer Tutucusu 6"/>
          <p:cNvSpPr>
            <a:spLocks noGrp="1"/>
          </p:cNvSpPr>
          <p:nvPr>
            <p:ph idx="1"/>
          </p:nvPr>
        </p:nvSpPr>
        <p:spPr>
          <a:xfrm>
            <a:off x="357781" y="1711359"/>
            <a:ext cx="8428438" cy="3435281"/>
          </a:xfrm>
        </p:spPr>
        <p:txBody>
          <a:bodyPr anchor="t">
            <a:normAutofit/>
          </a:bodyPr>
          <a:lstStyle/>
          <a:p>
            <a:pPr algn="just"/>
            <a:r>
              <a:rPr lang="tr-TR" dirty="0" smtClean="0"/>
              <a:t> Gayrimenkul </a:t>
            </a:r>
            <a:r>
              <a:rPr lang="tr-TR" dirty="0"/>
              <a:t>yatırım fonları, 6362 sayılı Sermaye Piyasası Kanunu’nun (Kanun) 54’üncü maddesi kapsamında </a:t>
            </a:r>
            <a:r>
              <a:rPr lang="tr-TR" b="1" dirty="0">
                <a:effectLst>
                  <a:outerShdw blurRad="38100" dist="38100" dir="2700000" algn="tl">
                    <a:srgbClr val="000000">
                      <a:alpha val="43137"/>
                    </a:srgbClr>
                  </a:outerShdw>
                </a:effectLst>
              </a:rPr>
              <a:t>III-52.3 sayılı Gayrimenkul Yatırım Fonlarına İlişkin Esaslar Tebliğ</a:t>
            </a:r>
            <a:r>
              <a:rPr lang="tr-TR" dirty="0"/>
              <a:t>i (Tebliğ) </a:t>
            </a:r>
            <a:r>
              <a:rPr lang="tr-TR" dirty="0" smtClean="0"/>
              <a:t>ile düzenlenmiştir</a:t>
            </a:r>
            <a:r>
              <a:rPr lang="tr-TR" dirty="0"/>
              <a:t>.</a:t>
            </a:r>
            <a:br>
              <a:rPr lang="tr-TR" dirty="0"/>
            </a:br>
            <a:endParaRPr lang="tr-TR" dirty="0"/>
          </a:p>
        </p:txBody>
      </p:sp>
      <p:pic>
        <p:nvPicPr>
          <p:cNvPr id="2" name="Resim 1"/>
          <p:cNvPicPr>
            <a:picLocks noChangeAspect="1"/>
          </p:cNvPicPr>
          <p:nvPr/>
        </p:nvPicPr>
        <p:blipFill rotWithShape="1">
          <a:blip r:embed="rId2">
            <a:extLst>
              <a:ext uri="{BEBA8EAE-BF5A-486C-A8C5-ECC9F3942E4B}">
                <a14:imgProps xmlns:a14="http://schemas.microsoft.com/office/drawing/2010/main">
                  <a14:imgLayer r:embed="rId3">
                    <a14:imgEffect>
                      <a14:backgroundRemoval t="32500" b="97656" l="0" r="100000">
                        <a14:foregroundMark x1="15000" y1="41719" x2="18906" y2="36875"/>
                      </a14:backgroundRemoval>
                    </a14:imgEffect>
                  </a14:imgLayer>
                </a14:imgProps>
              </a:ext>
            </a:extLst>
          </a:blip>
          <a:srcRect t="33846"/>
          <a:stretch/>
        </p:blipFill>
        <p:spPr>
          <a:xfrm>
            <a:off x="3524011" y="3094891"/>
            <a:ext cx="2095977" cy="1386569"/>
          </a:xfrm>
          <a:prstGeom prst="rect">
            <a:avLst/>
          </a:prstGeom>
        </p:spPr>
      </p:pic>
    </p:spTree>
    <p:extLst>
      <p:ext uri="{BB962C8B-B14F-4D97-AF65-F5344CB8AC3E}">
        <p14:creationId xmlns:p14="http://schemas.microsoft.com/office/powerpoint/2010/main" val="504133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93532" y="625510"/>
            <a:ext cx="10076628" cy="903514"/>
          </a:xfrm>
        </p:spPr>
        <p:txBody>
          <a:bodyPr/>
          <a:lstStyle/>
          <a:p>
            <a:r>
              <a:rPr lang="tr-TR" dirty="0"/>
              <a:t>Yatırım Getirisi</a:t>
            </a:r>
            <a:endParaRPr lang="en-US" dirty="0"/>
          </a:p>
        </p:txBody>
      </p:sp>
      <p:sp>
        <p:nvSpPr>
          <p:cNvPr id="7" name="İçerik Yer Tutucusu 6"/>
          <p:cNvSpPr>
            <a:spLocks noGrp="1"/>
          </p:cNvSpPr>
          <p:nvPr>
            <p:ph idx="1"/>
          </p:nvPr>
        </p:nvSpPr>
        <p:spPr>
          <a:xfrm>
            <a:off x="293532" y="1418492"/>
            <a:ext cx="8557391" cy="3435281"/>
          </a:xfrm>
        </p:spPr>
        <p:txBody>
          <a:bodyPr anchor="t">
            <a:normAutofit/>
          </a:bodyPr>
          <a:lstStyle/>
          <a:p>
            <a:pPr algn="just"/>
            <a:r>
              <a:rPr lang="tr-TR" dirty="0"/>
              <a:t>Örneğin bir şirket açısından ROI, ortaklar tarafından yatırılan sermayenin kar üretmek için ne kadar verimli kullanıldığını gösteren bir ölçüttür</a:t>
            </a:r>
          </a:p>
          <a:p>
            <a:pPr algn="just"/>
            <a:r>
              <a:rPr lang="tr-TR" dirty="0"/>
              <a:t>ROI, bir firmanın sahip olduğu kaynakları etkin kullanıp kullanmadığını belirten karlılığın bir ölçüsüdür. Örneğin bir firmanın uzun dönem ROI'si firmanın sermaye maliyetinden düşükse bu firmanın varlıklarını likite çevirip bankaya yatırıması daha mantıklıdır.</a:t>
            </a:r>
          </a:p>
        </p:txBody>
      </p:sp>
    </p:spTree>
    <p:extLst>
      <p:ext uri="{BB962C8B-B14F-4D97-AF65-F5344CB8AC3E}">
        <p14:creationId xmlns:p14="http://schemas.microsoft.com/office/powerpoint/2010/main" val="100515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05255" y="672402"/>
            <a:ext cx="10076628" cy="903514"/>
          </a:xfrm>
        </p:spPr>
        <p:txBody>
          <a:bodyPr/>
          <a:lstStyle/>
          <a:p>
            <a:pPr fontAlgn="base"/>
            <a:r>
              <a:rPr lang="tr-TR" dirty="0"/>
              <a:t>Yatırım Getirisi Karşılaştırma</a:t>
            </a:r>
          </a:p>
        </p:txBody>
      </p:sp>
      <p:sp>
        <p:nvSpPr>
          <p:cNvPr id="7" name="İçerik Yer Tutucusu 6"/>
          <p:cNvSpPr>
            <a:spLocks noGrp="1"/>
          </p:cNvSpPr>
          <p:nvPr>
            <p:ph idx="1"/>
          </p:nvPr>
        </p:nvSpPr>
        <p:spPr>
          <a:xfrm>
            <a:off x="305255" y="1303773"/>
            <a:ext cx="8545668" cy="4006781"/>
          </a:xfrm>
        </p:spPr>
        <p:txBody>
          <a:bodyPr anchor="t">
            <a:noAutofit/>
          </a:bodyPr>
          <a:lstStyle/>
          <a:p>
            <a:pPr algn="just" fontAlgn="base"/>
            <a:r>
              <a:rPr lang="tr-TR" dirty="0"/>
              <a:t>Yatırım getirisini hesaplamak ve yorumlamak çok kolaydır. Bu nedenle de formül çok çeşitli yatırımlara uygulanabilir ve bir yatırımcının en iyi fırsatları karşılaştırmalar yaparak görmesini sağlayabilir.</a:t>
            </a:r>
          </a:p>
          <a:p>
            <a:pPr algn="just" fontAlgn="base"/>
            <a:r>
              <a:rPr lang="tr-TR" dirty="0"/>
              <a:t>Örneğin, bir yatırımcının 2016’da Ekonomistco’s Pizza isimli şirketten 2,000 lira değerinde hisse senedi satın aldığını ve 2017 yılında bu hisse senetlerini toplam 2,800 liraya sattığını varsayalım. Bu yatırımcının Ekonomistco’s Pizza’dan elde ettiği yatırım getirisi 800 / 2,000 yani %40 olacaktır.</a:t>
            </a:r>
          </a:p>
          <a:p>
            <a:pPr algn="just" fontAlgn="base"/>
            <a:r>
              <a:rPr lang="tr-TR" dirty="0"/>
              <a:t>Aynı yatırımcı, aynı tarihlerde Moon Oil isimli şirkete de 1000 lira yatırmış ve bir yıl sonra hisselerini 1.100 liraya satmıştır. Yatırımcının bu şirketten yatırım getirisi 100 / 1,000 yani %10 olacaktır</a:t>
            </a:r>
            <a:r>
              <a:rPr lang="tr-TR" dirty="0" smtClean="0"/>
              <a:t>.</a:t>
            </a:r>
            <a:endParaRPr lang="tr-TR" dirty="0"/>
          </a:p>
        </p:txBody>
      </p:sp>
    </p:spTree>
    <p:extLst>
      <p:ext uri="{BB962C8B-B14F-4D97-AF65-F5344CB8AC3E}">
        <p14:creationId xmlns:p14="http://schemas.microsoft.com/office/powerpoint/2010/main" val="3027187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05255" y="672402"/>
            <a:ext cx="10076628" cy="903514"/>
          </a:xfrm>
        </p:spPr>
        <p:txBody>
          <a:bodyPr/>
          <a:lstStyle/>
          <a:p>
            <a:pPr fontAlgn="base"/>
            <a:r>
              <a:rPr lang="tr-TR" dirty="0"/>
              <a:t>Yatırım Getirisi Karşılaştırma</a:t>
            </a:r>
          </a:p>
        </p:txBody>
      </p:sp>
      <p:sp>
        <p:nvSpPr>
          <p:cNvPr id="7" name="İçerik Yer Tutucusu 6"/>
          <p:cNvSpPr>
            <a:spLocks noGrp="1"/>
          </p:cNvSpPr>
          <p:nvPr>
            <p:ph idx="1"/>
          </p:nvPr>
        </p:nvSpPr>
        <p:spPr>
          <a:xfrm>
            <a:off x="305255" y="1303773"/>
            <a:ext cx="8545668" cy="4006781"/>
          </a:xfrm>
        </p:spPr>
        <p:txBody>
          <a:bodyPr anchor="t">
            <a:noAutofit/>
          </a:bodyPr>
          <a:lstStyle/>
          <a:p>
            <a:pPr algn="just" fontAlgn="base"/>
            <a:r>
              <a:rPr lang="tr-TR" dirty="0" smtClean="0"/>
              <a:t>Yatırımcı </a:t>
            </a:r>
            <a:r>
              <a:rPr lang="tr-TR" dirty="0"/>
              <a:t>YG’yi kullanarak, bu iki yatırımın kârlılığını kolayca karşılaştırabilir. Bu örnekte yatırımcının %40 oranındaki Ekonomistco’s Pizza getirisi, Moon Oil şirketinin %10’luk getirisinden fazla olduğu için, Ekonomistco’s Pizza yatırımının daha mantıklı bir tercih olduğu anlaşılmaktadır.</a:t>
            </a:r>
          </a:p>
          <a:p>
            <a:pPr algn="just" fontAlgn="base"/>
            <a:r>
              <a:rPr lang="tr-TR" dirty="0"/>
              <a:t>Aynı hesaplama, bir şirket tarafından yapılan belirli bir yatırımın getirisini hesaplamak için de kullanılabilir. Ancak bu tür bir hesaplamalarda daha fazla girdi olacağından, hesaplamalar bir bakıma daha karmaşık olabilmektedir.</a:t>
            </a:r>
          </a:p>
        </p:txBody>
      </p:sp>
    </p:spTree>
    <p:extLst>
      <p:ext uri="{BB962C8B-B14F-4D97-AF65-F5344CB8AC3E}">
        <p14:creationId xmlns:p14="http://schemas.microsoft.com/office/powerpoint/2010/main" val="4185797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05255" y="672402"/>
            <a:ext cx="10076628" cy="903514"/>
          </a:xfrm>
        </p:spPr>
        <p:txBody>
          <a:bodyPr/>
          <a:lstStyle/>
          <a:p>
            <a:pPr fontAlgn="base"/>
            <a:r>
              <a:rPr lang="tr-TR" dirty="0" smtClean="0"/>
              <a:t>Kaynaklar</a:t>
            </a:r>
            <a:endParaRPr lang="tr-TR" dirty="0"/>
          </a:p>
        </p:txBody>
      </p:sp>
      <p:sp>
        <p:nvSpPr>
          <p:cNvPr id="7" name="İçerik Yer Tutucusu 6"/>
          <p:cNvSpPr>
            <a:spLocks noGrp="1"/>
          </p:cNvSpPr>
          <p:nvPr>
            <p:ph idx="1"/>
          </p:nvPr>
        </p:nvSpPr>
        <p:spPr>
          <a:xfrm>
            <a:off x="305255" y="1303773"/>
            <a:ext cx="8545668" cy="4006781"/>
          </a:xfrm>
        </p:spPr>
        <p:txBody>
          <a:bodyPr anchor="t">
            <a:noAutofit/>
          </a:bodyPr>
          <a:lstStyle/>
          <a:p>
            <a:pPr algn="just"/>
            <a:r>
              <a:rPr lang="tr-TR" dirty="0" smtClean="0"/>
              <a:t>Anonim 2019. Web Sitesi: https</a:t>
            </a:r>
            <a:r>
              <a:rPr lang="tr-TR" dirty="0"/>
              <a:t>://</a:t>
            </a:r>
            <a:r>
              <a:rPr lang="tr-TR" dirty="0" smtClean="0"/>
              <a:t>www.spk.gov.tr/Sayfa/AltSayfa/1212 Erişim Tarihi: 12.02.2019</a:t>
            </a:r>
          </a:p>
          <a:p>
            <a:pPr algn="just"/>
            <a:endParaRPr lang="tr-TR" dirty="0"/>
          </a:p>
        </p:txBody>
      </p:sp>
    </p:spTree>
    <p:extLst>
      <p:ext uri="{BB962C8B-B14F-4D97-AF65-F5344CB8AC3E}">
        <p14:creationId xmlns:p14="http://schemas.microsoft.com/office/powerpoint/2010/main" val="3958976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42900" y="631372"/>
            <a:ext cx="10076628" cy="903514"/>
          </a:xfrm>
        </p:spPr>
        <p:txBody>
          <a:bodyPr/>
          <a:lstStyle/>
          <a:p>
            <a:r>
              <a:rPr lang="tr-TR" dirty="0"/>
              <a:t>Yatırım </a:t>
            </a:r>
            <a:r>
              <a:rPr lang="tr-TR" dirty="0" smtClean="0"/>
              <a:t>Ekonomisi</a:t>
            </a:r>
            <a:endParaRPr lang="en-US" dirty="0"/>
          </a:p>
        </p:txBody>
      </p:sp>
      <p:sp>
        <p:nvSpPr>
          <p:cNvPr id="7" name="İçerik Yer Tutucusu 6"/>
          <p:cNvSpPr>
            <a:spLocks noGrp="1"/>
          </p:cNvSpPr>
          <p:nvPr>
            <p:ph idx="1"/>
          </p:nvPr>
        </p:nvSpPr>
        <p:spPr>
          <a:xfrm>
            <a:off x="342900" y="1283677"/>
            <a:ext cx="8496300" cy="3435281"/>
          </a:xfrm>
        </p:spPr>
        <p:txBody>
          <a:bodyPr anchor="t">
            <a:normAutofit/>
          </a:bodyPr>
          <a:lstStyle/>
          <a:p>
            <a:pPr algn="just">
              <a:lnSpc>
                <a:spcPct val="100000"/>
              </a:lnSpc>
              <a:spcBef>
                <a:spcPts val="600"/>
              </a:spcBef>
              <a:spcAft>
                <a:spcPts val="600"/>
              </a:spcAft>
            </a:pPr>
            <a:r>
              <a:rPr lang="tr-TR" b="1" dirty="0" smtClean="0"/>
              <a:t>Yatırım Nedir?</a:t>
            </a:r>
          </a:p>
          <a:p>
            <a:pPr algn="just" fontAlgn="base">
              <a:lnSpc>
                <a:spcPct val="100000"/>
              </a:lnSpc>
              <a:spcBef>
                <a:spcPts val="600"/>
              </a:spcBef>
              <a:spcAft>
                <a:spcPts val="600"/>
              </a:spcAft>
            </a:pPr>
            <a:r>
              <a:rPr lang="tr-TR" dirty="0"/>
              <a:t>Gelirinizin tamamını tüketmeyerek gelirinizden tasarruf edebiliyorsanız biz buna yatırım diyoruz. Gelirlerinizden arta kalan kısımla yaptığınız her tasarruf </a:t>
            </a:r>
            <a:r>
              <a:rPr lang="tr-TR" b="1" dirty="0"/>
              <a:t>yatırım</a:t>
            </a:r>
            <a:r>
              <a:rPr lang="tr-TR" dirty="0"/>
              <a:t> demektir.</a:t>
            </a:r>
          </a:p>
          <a:p>
            <a:pPr algn="just" fontAlgn="base">
              <a:lnSpc>
                <a:spcPct val="100000"/>
              </a:lnSpc>
              <a:spcBef>
                <a:spcPts val="600"/>
              </a:spcBef>
              <a:spcAft>
                <a:spcPts val="600"/>
              </a:spcAft>
            </a:pPr>
            <a:r>
              <a:rPr lang="tr-TR" dirty="0"/>
              <a:t>Daha basitçe bir yaklaşımla </a:t>
            </a:r>
            <a:r>
              <a:rPr lang="tr-TR" b="1" dirty="0"/>
              <a:t>tasarruf = yatırım</a:t>
            </a:r>
            <a:r>
              <a:rPr lang="tr-TR" dirty="0"/>
              <a:t> çıkarımını yapabiliriz. Hisse senedi alım satımı, döviz ticareti, yatırım fonları alımı ve emlak alımı gibi birçok şekilde yatırım yapmak mümkündür. Yatırımların gerçekleştirilebilmesi için tasarrufunuzun olması yeterlidir.</a:t>
            </a:r>
          </a:p>
        </p:txBody>
      </p:sp>
    </p:spTree>
    <p:extLst>
      <p:ext uri="{BB962C8B-B14F-4D97-AF65-F5344CB8AC3E}">
        <p14:creationId xmlns:p14="http://schemas.microsoft.com/office/powerpoint/2010/main" val="3852781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81809" y="593272"/>
            <a:ext cx="10076628" cy="903514"/>
          </a:xfrm>
        </p:spPr>
        <p:txBody>
          <a:bodyPr/>
          <a:lstStyle/>
          <a:p>
            <a:r>
              <a:rPr lang="tr-TR" dirty="0"/>
              <a:t>Yatırım </a:t>
            </a:r>
            <a:r>
              <a:rPr lang="tr-TR" dirty="0" smtClean="0"/>
              <a:t>Ekonomisi</a:t>
            </a:r>
            <a:endParaRPr lang="en-US" dirty="0"/>
          </a:p>
        </p:txBody>
      </p:sp>
      <p:sp>
        <p:nvSpPr>
          <p:cNvPr id="7" name="İçerik Yer Tutucusu 6"/>
          <p:cNvSpPr>
            <a:spLocks noGrp="1"/>
          </p:cNvSpPr>
          <p:nvPr>
            <p:ph idx="1"/>
          </p:nvPr>
        </p:nvSpPr>
        <p:spPr>
          <a:xfrm>
            <a:off x="438150" y="1302727"/>
            <a:ext cx="8362950" cy="3435281"/>
          </a:xfrm>
        </p:spPr>
        <p:txBody>
          <a:bodyPr anchor="t">
            <a:normAutofit/>
          </a:bodyPr>
          <a:lstStyle/>
          <a:p>
            <a:pPr algn="just">
              <a:lnSpc>
                <a:spcPct val="100000"/>
              </a:lnSpc>
              <a:spcBef>
                <a:spcPts val="600"/>
              </a:spcBef>
              <a:spcAft>
                <a:spcPts val="600"/>
              </a:spcAft>
            </a:pPr>
            <a:r>
              <a:rPr lang="tr-TR" b="1" dirty="0" smtClean="0"/>
              <a:t>Yatırım Nedir?</a:t>
            </a:r>
          </a:p>
          <a:p>
            <a:pPr algn="just">
              <a:lnSpc>
                <a:spcPct val="100000"/>
              </a:lnSpc>
              <a:spcBef>
                <a:spcPts val="600"/>
              </a:spcBef>
              <a:spcAft>
                <a:spcPts val="600"/>
              </a:spcAft>
            </a:pPr>
            <a:r>
              <a:rPr lang="tr-TR" dirty="0" smtClean="0"/>
              <a:t>Genellikle </a:t>
            </a:r>
            <a:r>
              <a:rPr lang="tr-TR" dirty="0"/>
              <a:t>yatırım kelimesi belli bir birikimin gelir sağlaması amacıyla kullanılması anlamına da gelmektedir</a:t>
            </a:r>
            <a:r>
              <a:rPr lang="tr-TR" dirty="0" smtClean="0"/>
              <a:t>.</a:t>
            </a:r>
          </a:p>
          <a:p>
            <a:pPr algn="just">
              <a:lnSpc>
                <a:spcPct val="100000"/>
              </a:lnSpc>
              <a:spcBef>
                <a:spcPts val="600"/>
              </a:spcBef>
              <a:spcAft>
                <a:spcPts val="600"/>
              </a:spcAft>
            </a:pPr>
            <a:r>
              <a:rPr lang="tr-TR" dirty="0" smtClean="0"/>
              <a:t>Bilindiği </a:t>
            </a:r>
            <a:r>
              <a:rPr lang="tr-TR" dirty="0"/>
              <a:t>üzere günlük hayatta çeşitli aktiviteler ve işler yaparak paralar kazanan, birikim yapan bireyler; hayatının geri kalan zamanında da gelir elde etmek için birikimini kullanmaktadır. </a:t>
            </a:r>
            <a:endParaRPr lang="tr-TR" dirty="0" smtClean="0"/>
          </a:p>
          <a:p>
            <a:pPr algn="just">
              <a:lnSpc>
                <a:spcPct val="100000"/>
              </a:lnSpc>
              <a:spcBef>
                <a:spcPts val="600"/>
              </a:spcBef>
              <a:spcAft>
                <a:spcPts val="600"/>
              </a:spcAft>
            </a:pPr>
            <a:r>
              <a:rPr lang="tr-TR" dirty="0" smtClean="0"/>
              <a:t>Ayrıca </a:t>
            </a:r>
            <a:r>
              <a:rPr lang="tr-TR" dirty="0"/>
              <a:t>birikimi kullanmak için başta gayrimenkul olmak üzere araç alımı, altın, borsa gibi birbirinden farklı sektörler bulunmaktadır.</a:t>
            </a:r>
            <a:endParaRPr lang="en-US" dirty="0"/>
          </a:p>
        </p:txBody>
      </p:sp>
    </p:spTree>
    <p:extLst>
      <p:ext uri="{BB962C8B-B14F-4D97-AF65-F5344CB8AC3E}">
        <p14:creationId xmlns:p14="http://schemas.microsoft.com/office/powerpoint/2010/main" val="2532690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62759" y="593272"/>
            <a:ext cx="10076628" cy="903514"/>
          </a:xfrm>
        </p:spPr>
        <p:txBody>
          <a:bodyPr/>
          <a:lstStyle/>
          <a:p>
            <a:r>
              <a:rPr lang="tr-TR" dirty="0"/>
              <a:t>Yatırım </a:t>
            </a:r>
            <a:r>
              <a:rPr lang="tr-TR" dirty="0" smtClean="0"/>
              <a:t>Ekonomisi</a:t>
            </a:r>
            <a:endParaRPr lang="en-US" dirty="0"/>
          </a:p>
        </p:txBody>
      </p:sp>
      <p:sp>
        <p:nvSpPr>
          <p:cNvPr id="7" name="İçerik Yer Tutucusu 6"/>
          <p:cNvSpPr>
            <a:spLocks noGrp="1"/>
          </p:cNvSpPr>
          <p:nvPr>
            <p:ph idx="1"/>
          </p:nvPr>
        </p:nvSpPr>
        <p:spPr>
          <a:xfrm>
            <a:off x="361950" y="1264627"/>
            <a:ext cx="8420100" cy="3435281"/>
          </a:xfrm>
        </p:spPr>
        <p:txBody>
          <a:bodyPr anchor="t">
            <a:normAutofit/>
          </a:bodyPr>
          <a:lstStyle/>
          <a:p>
            <a:pPr algn="just">
              <a:lnSpc>
                <a:spcPct val="100000"/>
              </a:lnSpc>
              <a:spcBef>
                <a:spcPts val="600"/>
              </a:spcBef>
              <a:spcAft>
                <a:spcPts val="600"/>
              </a:spcAft>
            </a:pPr>
            <a:r>
              <a:rPr lang="tr-TR" b="1" dirty="0" smtClean="0"/>
              <a:t>En Karlı Yatırım?</a:t>
            </a:r>
          </a:p>
          <a:p>
            <a:pPr algn="just">
              <a:lnSpc>
                <a:spcPct val="100000"/>
              </a:lnSpc>
              <a:spcBef>
                <a:spcPts val="600"/>
              </a:spcBef>
              <a:spcAft>
                <a:spcPts val="600"/>
              </a:spcAft>
            </a:pPr>
            <a:r>
              <a:rPr lang="tr-TR" dirty="0"/>
              <a:t>Değerini kaybetmeyen yatırımlar denilince akıllara ilk olarak gayrimenkuller ve arsalar gelmektedir. </a:t>
            </a:r>
            <a:endParaRPr lang="tr-TR" dirty="0" smtClean="0"/>
          </a:p>
          <a:p>
            <a:pPr algn="just">
              <a:lnSpc>
                <a:spcPct val="100000"/>
              </a:lnSpc>
              <a:spcBef>
                <a:spcPts val="600"/>
              </a:spcBef>
              <a:spcAft>
                <a:spcPts val="600"/>
              </a:spcAft>
            </a:pPr>
            <a:r>
              <a:rPr lang="tr-TR" dirty="0" smtClean="0"/>
              <a:t>Artan </a:t>
            </a:r>
            <a:r>
              <a:rPr lang="tr-TR" dirty="0"/>
              <a:t>nüfus ve gelişen şehircilik sayesinde artık hiç değeri olmayan bir bölgede bile birkaç sene içerisinde kâr edilebilmektedir. </a:t>
            </a:r>
            <a:endParaRPr lang="tr-TR" dirty="0" smtClean="0"/>
          </a:p>
          <a:p>
            <a:pPr algn="just">
              <a:lnSpc>
                <a:spcPct val="100000"/>
              </a:lnSpc>
              <a:spcBef>
                <a:spcPts val="600"/>
              </a:spcBef>
              <a:spcAft>
                <a:spcPts val="600"/>
              </a:spcAft>
            </a:pPr>
            <a:r>
              <a:rPr lang="tr-TR" dirty="0" smtClean="0"/>
              <a:t>Bu </a:t>
            </a:r>
            <a:r>
              <a:rPr lang="tr-TR" dirty="0"/>
              <a:t>sebeple emlak piyasası en az riske sahip olan ve uzun vadede ciddi kâr getiren yatırımlar arasında gösterilir</a:t>
            </a:r>
            <a:r>
              <a:rPr lang="tr-TR" dirty="0" smtClean="0"/>
              <a:t>.</a:t>
            </a:r>
            <a:endParaRPr lang="tr-TR" b="1" dirty="0" smtClean="0"/>
          </a:p>
        </p:txBody>
      </p:sp>
    </p:spTree>
    <p:extLst>
      <p:ext uri="{BB962C8B-B14F-4D97-AF65-F5344CB8AC3E}">
        <p14:creationId xmlns:p14="http://schemas.microsoft.com/office/powerpoint/2010/main" val="2219364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58009" y="593272"/>
            <a:ext cx="10076628" cy="903514"/>
          </a:xfrm>
        </p:spPr>
        <p:txBody>
          <a:bodyPr/>
          <a:lstStyle/>
          <a:p>
            <a:r>
              <a:rPr lang="tr-TR" dirty="0"/>
              <a:t>Yatırım </a:t>
            </a:r>
            <a:r>
              <a:rPr lang="tr-TR" dirty="0" smtClean="0"/>
              <a:t>Türleri</a:t>
            </a:r>
            <a:endParaRPr lang="en-US" dirty="0"/>
          </a:p>
        </p:txBody>
      </p:sp>
      <p:sp>
        <p:nvSpPr>
          <p:cNvPr id="7" name="İçerik Yer Tutucusu 6"/>
          <p:cNvSpPr>
            <a:spLocks noGrp="1"/>
          </p:cNvSpPr>
          <p:nvPr>
            <p:ph idx="1"/>
          </p:nvPr>
        </p:nvSpPr>
        <p:spPr>
          <a:xfrm>
            <a:off x="358009" y="1496786"/>
            <a:ext cx="8462142" cy="3435281"/>
          </a:xfrm>
        </p:spPr>
        <p:txBody>
          <a:bodyPr anchor="t">
            <a:normAutofit/>
          </a:bodyPr>
          <a:lstStyle/>
          <a:p>
            <a:pPr algn="just">
              <a:lnSpc>
                <a:spcPct val="100000"/>
              </a:lnSpc>
              <a:spcBef>
                <a:spcPts val="600"/>
              </a:spcBef>
              <a:spcAft>
                <a:spcPts val="600"/>
              </a:spcAft>
            </a:pPr>
            <a:r>
              <a:rPr lang="tr-TR" dirty="0"/>
              <a:t>Yatırım ve yatırım çeşitlerini açıklamaya başlamadan önce, ilk başta tasarruf kavramına kısaca değinmek gereklidir. </a:t>
            </a:r>
            <a:endParaRPr lang="tr-TR" dirty="0" smtClean="0"/>
          </a:p>
          <a:p>
            <a:pPr algn="just">
              <a:lnSpc>
                <a:spcPct val="100000"/>
              </a:lnSpc>
              <a:spcBef>
                <a:spcPts val="600"/>
              </a:spcBef>
              <a:spcAft>
                <a:spcPts val="600"/>
              </a:spcAft>
            </a:pPr>
            <a:r>
              <a:rPr lang="tr-TR" dirty="0" smtClean="0"/>
              <a:t>Tasarruf</a:t>
            </a:r>
            <a:r>
              <a:rPr lang="tr-TR" dirty="0"/>
              <a:t>, insanların belli başlı temel ihtiyaçlarını karşıladıktan sonra ellerinde kalan parayı saklamaları olarak tanımlanabilir. </a:t>
            </a:r>
            <a:endParaRPr lang="tr-TR" dirty="0" smtClean="0"/>
          </a:p>
          <a:p>
            <a:pPr algn="just">
              <a:lnSpc>
                <a:spcPct val="100000"/>
              </a:lnSpc>
              <a:spcBef>
                <a:spcPts val="600"/>
              </a:spcBef>
              <a:spcAft>
                <a:spcPts val="600"/>
              </a:spcAft>
            </a:pPr>
            <a:r>
              <a:rPr lang="tr-TR" dirty="0" smtClean="0"/>
              <a:t>Yatırım </a:t>
            </a:r>
            <a:r>
              <a:rPr lang="tr-TR" dirty="0"/>
              <a:t>kavramı ise, tasarruf edilen belli bir miktar parayı, çeşitli araçlardan faydalanarak büyütmek </a:t>
            </a:r>
            <a:r>
              <a:rPr lang="tr-TR" dirty="0" smtClean="0"/>
              <a:t>ya </a:t>
            </a:r>
            <a:r>
              <a:rPr lang="tr-TR" dirty="0"/>
              <a:t>da en azından muhafaza etmek- anlamına gelir.</a:t>
            </a:r>
            <a:endParaRPr lang="tr-TR" b="1" dirty="0" smtClean="0"/>
          </a:p>
        </p:txBody>
      </p:sp>
    </p:spTree>
    <p:extLst>
      <p:ext uri="{BB962C8B-B14F-4D97-AF65-F5344CB8AC3E}">
        <p14:creationId xmlns:p14="http://schemas.microsoft.com/office/powerpoint/2010/main" val="102320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00859" y="593272"/>
            <a:ext cx="10076628" cy="903514"/>
          </a:xfrm>
        </p:spPr>
        <p:txBody>
          <a:bodyPr/>
          <a:lstStyle/>
          <a:p>
            <a:r>
              <a:rPr lang="tr-TR" dirty="0"/>
              <a:t>Yatırım </a:t>
            </a:r>
            <a:r>
              <a:rPr lang="tr-TR" dirty="0" smtClean="0"/>
              <a:t>Çeşitleri - </a:t>
            </a:r>
            <a:r>
              <a:rPr lang="tr-TR" dirty="0"/>
              <a:t>Mali Yatırımlar</a:t>
            </a:r>
            <a:br>
              <a:rPr lang="tr-TR" dirty="0"/>
            </a:br>
            <a:endParaRPr lang="en-US" dirty="0"/>
          </a:p>
        </p:txBody>
      </p:sp>
      <p:sp>
        <p:nvSpPr>
          <p:cNvPr id="7" name="İçerik Yer Tutucusu 6"/>
          <p:cNvSpPr>
            <a:spLocks noGrp="1"/>
          </p:cNvSpPr>
          <p:nvPr>
            <p:ph idx="1"/>
          </p:nvPr>
        </p:nvSpPr>
        <p:spPr>
          <a:xfrm>
            <a:off x="381000" y="1496786"/>
            <a:ext cx="8382000" cy="3435281"/>
          </a:xfrm>
        </p:spPr>
        <p:txBody>
          <a:bodyPr anchor="t">
            <a:normAutofit/>
          </a:bodyPr>
          <a:lstStyle/>
          <a:p>
            <a:pPr algn="just">
              <a:lnSpc>
                <a:spcPct val="100000"/>
              </a:lnSpc>
              <a:spcBef>
                <a:spcPts val="600"/>
              </a:spcBef>
              <a:spcAft>
                <a:spcPts val="600"/>
              </a:spcAft>
            </a:pPr>
            <a:r>
              <a:rPr lang="tr-TR" dirty="0" smtClean="0"/>
              <a:t> Bu </a:t>
            </a:r>
            <a:r>
              <a:rPr lang="tr-TR" dirty="0"/>
              <a:t>yatırımlar finansal yatırım olarak da bilinirler. Bu yatırımlarda, yatırımcı, doğrudan bir ürün satın alıp satmak ya da üretim tesisi kurmak yerine, halihazırda var olan bir katma değere ortak olabilir veya kısmen satın alabilir. </a:t>
            </a:r>
          </a:p>
        </p:txBody>
      </p:sp>
    </p:spTree>
    <p:extLst>
      <p:ext uri="{BB962C8B-B14F-4D97-AF65-F5344CB8AC3E}">
        <p14:creationId xmlns:p14="http://schemas.microsoft.com/office/powerpoint/2010/main" val="1331435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00859" y="631372"/>
            <a:ext cx="10076628" cy="903514"/>
          </a:xfrm>
        </p:spPr>
        <p:txBody>
          <a:bodyPr/>
          <a:lstStyle/>
          <a:p>
            <a:r>
              <a:rPr lang="tr-TR" dirty="0"/>
              <a:t>Mali </a:t>
            </a:r>
            <a:r>
              <a:rPr lang="tr-TR" dirty="0" smtClean="0"/>
              <a:t>Yatırımlar - </a:t>
            </a:r>
            <a:r>
              <a:rPr lang="tr-TR" dirty="0"/>
              <a:t>Hisse Senedi</a:t>
            </a:r>
          </a:p>
        </p:txBody>
      </p:sp>
      <p:sp>
        <p:nvSpPr>
          <p:cNvPr id="7" name="İçerik Yer Tutucusu 6"/>
          <p:cNvSpPr>
            <a:spLocks noGrp="1"/>
          </p:cNvSpPr>
          <p:nvPr>
            <p:ph idx="1"/>
          </p:nvPr>
        </p:nvSpPr>
        <p:spPr>
          <a:xfrm>
            <a:off x="419100" y="1378927"/>
            <a:ext cx="8305800" cy="3435281"/>
          </a:xfrm>
        </p:spPr>
        <p:txBody>
          <a:bodyPr anchor="t">
            <a:normAutofit/>
          </a:bodyPr>
          <a:lstStyle/>
          <a:p>
            <a:pPr marL="0" indent="0" algn="just">
              <a:lnSpc>
                <a:spcPct val="100000"/>
              </a:lnSpc>
              <a:buNone/>
            </a:pPr>
            <a:endParaRPr lang="tr-TR" b="1" dirty="0" smtClean="0"/>
          </a:p>
          <a:p>
            <a:pPr algn="just">
              <a:lnSpc>
                <a:spcPct val="100000"/>
              </a:lnSpc>
            </a:pPr>
            <a:r>
              <a:rPr lang="tr-TR" dirty="0" smtClean="0"/>
              <a:t>Halka arz edilmiş, diğer bir ifadeyle borsaya açılmış şirketlerin hisse senetlerini satın alarak onlara ortak olunan yatırım türüdür. Hisse senetleri, yatırımcısına iki şekilde para kazandırır: hisse senedinin değer kazanması sonrası yapılan satış ve temettü dağıtımı. Temettü, ortak olunan şirketin karından, hisse senedi sahiplerine dağıtılan paydır. Nakit şeklinde olabileceği gibi hisse senedi olarak da verilebilir.</a:t>
            </a:r>
            <a:endParaRPr lang="tr-TR" dirty="0"/>
          </a:p>
        </p:txBody>
      </p:sp>
    </p:spTree>
    <p:extLst>
      <p:ext uri="{BB962C8B-B14F-4D97-AF65-F5344CB8AC3E}">
        <p14:creationId xmlns:p14="http://schemas.microsoft.com/office/powerpoint/2010/main" val="3753637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19909" y="612322"/>
            <a:ext cx="10076628" cy="903514"/>
          </a:xfrm>
        </p:spPr>
        <p:txBody>
          <a:bodyPr/>
          <a:lstStyle/>
          <a:p>
            <a:r>
              <a:rPr lang="tr-TR" dirty="0"/>
              <a:t>Mali </a:t>
            </a:r>
            <a:r>
              <a:rPr lang="tr-TR" dirty="0" smtClean="0"/>
              <a:t>Yatırımlar - </a:t>
            </a:r>
            <a:r>
              <a:rPr lang="tr-TR" dirty="0"/>
              <a:t>Tahvil</a:t>
            </a:r>
          </a:p>
        </p:txBody>
      </p:sp>
      <p:sp>
        <p:nvSpPr>
          <p:cNvPr id="7" name="İçerik Yer Tutucusu 6"/>
          <p:cNvSpPr>
            <a:spLocks noGrp="1"/>
          </p:cNvSpPr>
          <p:nvPr>
            <p:ph idx="1"/>
          </p:nvPr>
        </p:nvSpPr>
        <p:spPr>
          <a:xfrm>
            <a:off x="447675" y="1264627"/>
            <a:ext cx="8248650" cy="3435281"/>
          </a:xfrm>
        </p:spPr>
        <p:txBody>
          <a:bodyPr anchor="t">
            <a:normAutofit/>
          </a:bodyPr>
          <a:lstStyle/>
          <a:p>
            <a:pPr marL="0" indent="0" algn="just">
              <a:lnSpc>
                <a:spcPct val="100000"/>
              </a:lnSpc>
              <a:buNone/>
            </a:pPr>
            <a:endParaRPr lang="tr-TR" dirty="0"/>
          </a:p>
          <a:p>
            <a:pPr algn="just">
              <a:lnSpc>
                <a:spcPct val="100000"/>
              </a:lnSpc>
            </a:pPr>
            <a:r>
              <a:rPr lang="tr-TR" dirty="0"/>
              <a:t>Devletler ve büyük şirketler, acil nakit ihtiyaçlarını karşılayabilmek için yatırımcılardan para toplarlar ve bunun karşılığında da tahvil satarlar. Tahvil, verilen borcun belirlenen tarihte ve belirlenen faizle geri ödeneceğini gösteren belgedir. Yatırımcılar yurt içi tahvil alabilecekleri gibi başka ülkelerden de tahvil satın alabilirler</a:t>
            </a:r>
            <a:r>
              <a:rPr lang="tr-TR" dirty="0" smtClean="0"/>
              <a:t>.</a:t>
            </a:r>
            <a:endParaRPr lang="tr-TR" dirty="0"/>
          </a:p>
        </p:txBody>
      </p:sp>
    </p:spTree>
    <p:extLst>
      <p:ext uri="{BB962C8B-B14F-4D97-AF65-F5344CB8AC3E}">
        <p14:creationId xmlns:p14="http://schemas.microsoft.com/office/powerpoint/2010/main" val="3787152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58009" y="631372"/>
            <a:ext cx="10076628" cy="903514"/>
          </a:xfrm>
        </p:spPr>
        <p:txBody>
          <a:bodyPr/>
          <a:lstStyle/>
          <a:p>
            <a:r>
              <a:rPr lang="tr-TR" dirty="0"/>
              <a:t>Mali Yatırımlar</a:t>
            </a:r>
          </a:p>
        </p:txBody>
      </p:sp>
      <p:sp>
        <p:nvSpPr>
          <p:cNvPr id="7" name="İçerik Yer Tutucusu 6"/>
          <p:cNvSpPr>
            <a:spLocks noGrp="1"/>
          </p:cNvSpPr>
          <p:nvPr>
            <p:ph idx="1"/>
          </p:nvPr>
        </p:nvSpPr>
        <p:spPr>
          <a:xfrm>
            <a:off x="358009" y="1534886"/>
            <a:ext cx="8538342" cy="3435281"/>
          </a:xfrm>
        </p:spPr>
        <p:txBody>
          <a:bodyPr anchor="t">
            <a:normAutofit/>
          </a:bodyPr>
          <a:lstStyle/>
          <a:p>
            <a:pPr marL="0" indent="0" algn="just">
              <a:lnSpc>
                <a:spcPct val="100000"/>
              </a:lnSpc>
              <a:buNone/>
            </a:pPr>
            <a:r>
              <a:rPr lang="tr-TR" sz="2400" b="1" dirty="0"/>
              <a:t>Banka Yatırımları:</a:t>
            </a:r>
          </a:p>
          <a:p>
            <a:pPr algn="just">
              <a:lnSpc>
                <a:spcPct val="100000"/>
              </a:lnSpc>
            </a:pPr>
            <a:r>
              <a:rPr lang="tr-TR" dirty="0"/>
              <a:t>Bankalar, vadeli mevduat hesaplarına yatırılan paralara faiz geliri verirler. Bu faizin miktarı bankaya, dönemlik enflasyon oranına ve vadeye göre değişkenlik gösterir.</a:t>
            </a:r>
          </a:p>
          <a:p>
            <a:pPr marL="0" indent="0" algn="just">
              <a:lnSpc>
                <a:spcPct val="100000"/>
              </a:lnSpc>
              <a:buNone/>
            </a:pPr>
            <a:r>
              <a:rPr lang="tr-TR" sz="2400" b="1" dirty="0"/>
              <a:t>Döviz Satın Almak:</a:t>
            </a:r>
          </a:p>
          <a:p>
            <a:pPr algn="just">
              <a:lnSpc>
                <a:spcPct val="100000"/>
              </a:lnSpc>
            </a:pPr>
            <a:r>
              <a:rPr lang="tr-TR" dirty="0"/>
              <a:t>Serbest kur politikasının uygulandığı ülkelerde döviz alıp satmak da bir yatırım aracıdır. Bu işlemler döviz bürolarından yapılabileceği gibi internet bankacılığı üzerinden de anlık olarak halledilebilir.</a:t>
            </a:r>
          </a:p>
          <a:p>
            <a:pPr marL="0" indent="0" algn="just">
              <a:lnSpc>
                <a:spcPct val="100000"/>
              </a:lnSpc>
              <a:buNone/>
            </a:pPr>
            <a:endParaRPr lang="tr-TR" dirty="0"/>
          </a:p>
        </p:txBody>
      </p:sp>
    </p:spTree>
    <p:extLst>
      <p:ext uri="{BB962C8B-B14F-4D97-AF65-F5344CB8AC3E}">
        <p14:creationId xmlns:p14="http://schemas.microsoft.com/office/powerpoint/2010/main" val="5563333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15535</TotalTime>
  <Words>1132</Words>
  <Application>Microsoft Office PowerPoint</Application>
  <PresentationFormat>Ekran Gösterisi (4:3)</PresentationFormat>
  <Paragraphs>70</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19</vt:i4>
      </vt:variant>
    </vt:vector>
  </HeadingPairs>
  <TitlesOfParts>
    <vt:vector size="26" baseType="lpstr">
      <vt:lpstr>ＭＳ Ｐゴシック</vt:lpstr>
      <vt:lpstr>Arial</vt:lpstr>
      <vt:lpstr>Calibri</vt:lpstr>
      <vt:lpstr>Wingdings</vt:lpstr>
      <vt:lpstr>ekonomi</vt:lpstr>
      <vt:lpstr>1_Rics</vt:lpstr>
      <vt:lpstr>h.t.</vt:lpstr>
      <vt:lpstr>PowerPoint Sunusu</vt:lpstr>
      <vt:lpstr>Yatırım Ekonomisi</vt:lpstr>
      <vt:lpstr>Yatırım Ekonomisi</vt:lpstr>
      <vt:lpstr>Yatırım Ekonomisi</vt:lpstr>
      <vt:lpstr>Yatırım Türleri</vt:lpstr>
      <vt:lpstr>Yatırım Çeşitleri - Mali Yatırımlar </vt:lpstr>
      <vt:lpstr>Mali Yatırımlar - Hisse Senedi</vt:lpstr>
      <vt:lpstr>Mali Yatırımlar - Tahvil</vt:lpstr>
      <vt:lpstr>Mali Yatırımlar</vt:lpstr>
      <vt:lpstr>Mali Yatırımlar</vt:lpstr>
      <vt:lpstr>Mali Yatırımlar</vt:lpstr>
      <vt:lpstr>Gayrimenkul Yatırımları</vt:lpstr>
      <vt:lpstr>Gayrimenkul Yatırım Ortaklıkları İçin Halka Açılma Sonrasında Başlıca Ne Tür Yükümlülükleri Doğar?</vt:lpstr>
      <vt:lpstr>Gayrimenkul Yatırım Fonu</vt:lpstr>
      <vt:lpstr>Gayrimenkul Yatırım Fonlarına İlişkin Yasal Çerçeve</vt:lpstr>
      <vt:lpstr>Yatırım Getirisi</vt:lpstr>
      <vt:lpstr>Yatırım Getirisi Karşılaştırma</vt:lpstr>
      <vt:lpstr>Yatırım Getirisi Karşılaştırma</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829</cp:revision>
  <cp:lastPrinted>2016-10-24T07:53:35Z</cp:lastPrinted>
  <dcterms:created xsi:type="dcterms:W3CDTF">2016-09-18T09:35:24Z</dcterms:created>
  <dcterms:modified xsi:type="dcterms:W3CDTF">2020-02-13T11:55:45Z</dcterms:modified>
</cp:coreProperties>
</file>