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C24EEB-743B-F2A8-BF98-30C432DBE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5A15184-711F-AE70-224D-A7A23BD87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CF079A-98CD-8272-889B-13F3AD37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DA4-3C0C-4A08-ABC4-C3259440F9F9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B137E7-951E-C756-BFF6-60C875EE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8B0CA7-B5BD-CCEA-D77A-135E1239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CA83-F285-43BA-A7E0-8A2894659F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60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4486B9-3941-5F7F-7751-4FEC2614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FE36947-F235-AB2D-0177-41AF572FE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06B2D4-C95C-2505-060C-FAD1E207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DA4-3C0C-4A08-ABC4-C3259440F9F9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4B3B00-B9E1-7829-4AE0-D89795DE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6A90E94-19C1-0519-D59C-15A3386A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CA83-F285-43BA-A7E0-8A2894659F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643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E22FDBC-3E8F-765F-368C-CA53E7A12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9B55D8B-1711-0D07-12E7-B4765CC64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6A56AA-D62B-66BE-B8F3-EDCC1E14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DA4-3C0C-4A08-ABC4-C3259440F9F9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7C4C75-9F0F-4996-E10E-F67DB63F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6A66A7-32D7-76D9-AF7D-76B8BA97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CA83-F285-43BA-A7E0-8A2894659F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1585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9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3E092E-910B-5838-253D-6811F7C3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FAF3B8-AD53-56EB-0324-C24215A6F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003834F-2CA1-3C7F-7B38-01F88C4E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DA4-3C0C-4A08-ABC4-C3259440F9F9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034C35-82F4-3737-14B2-A90DB6C29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E255B34-0780-59C2-FD1F-1690E255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CA83-F285-43BA-A7E0-8A2894659F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24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7B433B-4B8B-5161-5902-513F42FE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1BE7565-56BA-50CA-4343-58AA44D78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7C1036-6952-4DBF-3533-951348D9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DA4-3C0C-4A08-ABC4-C3259440F9F9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F76288-7FEC-5ADF-B92F-8B98C766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093ABA-FDCE-E93D-A945-AA781456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CA83-F285-43BA-A7E0-8A2894659F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975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AD3A91-2144-3497-292D-2E99977C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989250-6222-7974-DE29-154C9F0DF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3E9D94E-B3BB-171C-1723-2FB897B40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9A73B53-14F5-2C25-A423-5773B933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DA4-3C0C-4A08-ABC4-C3259440F9F9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98C2E62-94B1-34D3-BB04-634CD77F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679B42F-003D-B4FD-D277-0F0BCA35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CA83-F285-43BA-A7E0-8A2894659F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726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F4F332-56A2-492D-B60D-848F83EC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97CD049-1C2E-E420-40B8-BD8D43689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FDD2B32-92BA-FF2F-4FA7-502EC523F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1D54E12-DE44-1996-0D96-28DBDEE46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4713A1E-5B6D-3389-FF5B-39188D35C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6FC5BCE-1392-047D-40AE-EBDFF4E8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DA4-3C0C-4A08-ABC4-C3259440F9F9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DE70AD0-BA82-0687-1129-26ED303D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F0688FA-81C8-D5EA-A297-9880CF04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CA83-F285-43BA-A7E0-8A2894659F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98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B6A4EA-7E17-2EAB-C25E-1BFF37F8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93ABC27-AD95-1269-3244-58DDF45C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DA4-3C0C-4A08-ABC4-C3259440F9F9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90BC673-A22A-5DB4-F43D-228037B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8629C68-6E77-65AA-B026-68FDB69D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CA83-F285-43BA-A7E0-8A2894659F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581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0CA16B0-F7E9-DDAC-3B15-3F5260C7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DA4-3C0C-4A08-ABC4-C3259440F9F9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9BF897A-07CB-FBC1-8C4E-20CFD6D7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BE2A9A7-453A-0526-B578-E4CF9F4B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CA83-F285-43BA-A7E0-8A2894659F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27DD19-6855-83AC-6FA5-AFF43B5B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3D08DF-E74B-70C4-34BE-D002B647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D1D4292-A454-04E2-7454-0374210F1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D728C8F-67BF-7247-D64D-54E4BF70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DA4-3C0C-4A08-ABC4-C3259440F9F9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8B800F9-E778-414A-222E-E1F75551E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6775B21-F824-1464-D73D-E08ACD58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CA83-F285-43BA-A7E0-8A2894659F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164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F09E7C-4D9E-541D-648B-FA71A118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AC25C6C-D6C5-8CF0-3697-F9C7B509D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E793B3D-88C3-D724-A78B-176B1CE12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1182E7F-DDDB-4751-C5CE-F699CCEC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DA4-3C0C-4A08-ABC4-C3259440F9F9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9DAD51F-B275-EB6A-BD0A-A5C726742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654B8D2-B535-5A95-C4A4-270FDB1D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CA83-F285-43BA-A7E0-8A2894659F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508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F6E1E96-774E-2C4C-7578-4413C468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AB2F342-17FE-8A8C-893E-2B63D525E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FBA7CC-5021-4C12-B23E-BB30582DC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A4DA4-3C0C-4A08-ABC4-C3259440F9F9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171FD9-B93A-D79F-7856-0DA138966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D4C1C4-5AE0-53C4-9450-9A83B6CF8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ECA83-F285-43BA-A7E0-8A2894659F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705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751018-4BF6-8625-D34E-6A90689E59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2DCB0F8-2644-DE39-AD6D-12579232F2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432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2613" y="1858480"/>
            <a:ext cx="5287664" cy="38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4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4830" y="1285808"/>
            <a:ext cx="6859629" cy="388923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304074" marR="381721" indent="-293214">
              <a:spcBef>
                <a:spcPts val="81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1710" spc="-4" dirty="0">
                <a:solidFill>
                  <a:prstClr val="black"/>
                </a:solidFill>
                <a:cs typeface="Calibri"/>
              </a:rPr>
              <a:t>İç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pazarın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oluşumu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açısından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en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az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Beyaz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Kitap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kadar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önem</a:t>
            </a:r>
            <a:r>
              <a:rPr sz="171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taşıyan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bir </a:t>
            </a:r>
            <a:r>
              <a:rPr sz="1710" spc="-37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başka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belge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de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b="1" spc="-9" dirty="0">
                <a:solidFill>
                  <a:prstClr val="black"/>
                </a:solidFill>
                <a:cs typeface="Calibri"/>
              </a:rPr>
              <a:t>Avrupa</a:t>
            </a:r>
            <a:r>
              <a:rPr sz="1710" b="1" dirty="0">
                <a:solidFill>
                  <a:prstClr val="black"/>
                </a:solidFill>
                <a:cs typeface="Calibri"/>
              </a:rPr>
              <a:t> </a:t>
            </a:r>
            <a:r>
              <a:rPr sz="1710" b="1" spc="-51" dirty="0">
                <a:solidFill>
                  <a:prstClr val="black"/>
                </a:solidFill>
                <a:cs typeface="Calibri"/>
              </a:rPr>
              <a:t>Tek</a:t>
            </a:r>
            <a:r>
              <a:rPr sz="1710" b="1" dirty="0">
                <a:solidFill>
                  <a:prstClr val="black"/>
                </a:solidFill>
                <a:cs typeface="Calibri"/>
              </a:rPr>
              <a:t> </a:t>
            </a:r>
            <a:r>
              <a:rPr sz="1710" b="1" spc="-4" dirty="0">
                <a:solidFill>
                  <a:prstClr val="black"/>
                </a:solidFill>
                <a:cs typeface="Calibri"/>
              </a:rPr>
              <a:t>Senedi</a:t>
            </a:r>
            <a:r>
              <a:rPr sz="1710" b="1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b="1" spc="-34" dirty="0">
                <a:solidFill>
                  <a:prstClr val="black"/>
                </a:solidFill>
                <a:cs typeface="Calibri"/>
              </a:rPr>
              <a:t>(ATS)</a:t>
            </a:r>
            <a:r>
              <a:rPr sz="1710" b="1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51" dirty="0">
                <a:solidFill>
                  <a:prstClr val="black"/>
                </a:solidFill>
                <a:cs typeface="Calibri"/>
              </a:rPr>
              <a:t>dir.</a:t>
            </a:r>
            <a:endParaRPr sz="1710" dirty="0">
              <a:solidFill>
                <a:prstClr val="black"/>
              </a:solidFill>
              <a:cs typeface="Calibri"/>
            </a:endParaRPr>
          </a:p>
          <a:p>
            <a:pPr marL="303531" indent="-293214">
              <a:spcBef>
                <a:spcPts val="410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710" spc="-4" dirty="0">
                <a:solidFill>
                  <a:prstClr val="black"/>
                </a:solidFill>
                <a:cs typeface="Calibri"/>
              </a:rPr>
              <a:t>1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30" dirty="0">
                <a:solidFill>
                  <a:prstClr val="black"/>
                </a:solidFill>
                <a:cs typeface="Calibri"/>
              </a:rPr>
              <a:t>Temmuz</a:t>
            </a:r>
            <a:r>
              <a:rPr sz="171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1987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tarihinde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Avrupa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56" dirty="0">
                <a:solidFill>
                  <a:prstClr val="black"/>
                </a:solidFill>
                <a:cs typeface="Calibri"/>
              </a:rPr>
              <a:t>Tek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Senedi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yürürlüğe</a:t>
            </a:r>
            <a:r>
              <a:rPr sz="171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girdi.</a:t>
            </a:r>
            <a:endParaRPr sz="1710"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4"/>
              </a:spcBef>
              <a:buFont typeface="Arial MT"/>
              <a:buChar char="•"/>
            </a:pPr>
            <a:endParaRPr sz="2352" dirty="0">
              <a:solidFill>
                <a:prstClr val="black"/>
              </a:solidFill>
              <a:cs typeface="Calibri"/>
            </a:endParaRPr>
          </a:p>
          <a:p>
            <a:pPr marL="303531" marR="202534" indent="-293214"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710" spc="-4" dirty="0">
                <a:solidFill>
                  <a:prstClr val="black"/>
                </a:solidFill>
                <a:cs typeface="Calibri"/>
              </a:rPr>
              <a:t>Genel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olarak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özetlersek,</a:t>
            </a:r>
            <a:r>
              <a:rPr sz="171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51" dirty="0">
                <a:solidFill>
                  <a:prstClr val="black"/>
                </a:solidFill>
                <a:cs typeface="Calibri"/>
              </a:rPr>
              <a:t>ATS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ile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altı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yeni</a:t>
            </a:r>
            <a:r>
              <a:rPr sz="171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alanda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yeni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hedeflere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ulaşılması </a:t>
            </a:r>
            <a:r>
              <a:rPr sz="1710" spc="-37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7" dirty="0">
                <a:solidFill>
                  <a:prstClr val="black"/>
                </a:solidFill>
                <a:cs typeface="Calibri"/>
              </a:rPr>
              <a:t>amaçlanmıştır.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Bunlar;</a:t>
            </a:r>
            <a:endParaRPr sz="1710" dirty="0">
              <a:solidFill>
                <a:prstClr val="black"/>
              </a:solidFill>
              <a:cs typeface="Calibri"/>
            </a:endParaRPr>
          </a:p>
          <a:p>
            <a:pPr marL="10860" marR="4344">
              <a:spcBef>
                <a:spcPts val="410"/>
              </a:spcBef>
              <a:buFontTx/>
              <a:buChar char="-"/>
              <a:tabLst>
                <a:tab pos="126516" algn="l"/>
              </a:tabLst>
            </a:pPr>
            <a:r>
              <a:rPr sz="1710" spc="-9" dirty="0">
                <a:solidFill>
                  <a:prstClr val="black"/>
                </a:solidFill>
                <a:cs typeface="Calibri"/>
              </a:rPr>
              <a:t>Sınırların</a:t>
            </a:r>
            <a:r>
              <a:rPr sz="171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serbest</a:t>
            </a:r>
            <a:r>
              <a:rPr sz="171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bir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pazar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içerisinde</a:t>
            </a:r>
            <a:r>
              <a:rPr sz="171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kaldırılarak</a:t>
            </a:r>
            <a:r>
              <a:rPr sz="171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mal,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dirty="0">
                <a:solidFill>
                  <a:prstClr val="black"/>
                </a:solidFill>
                <a:cs typeface="Calibri"/>
              </a:rPr>
              <a:t>hizmet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sermaye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gibi </a:t>
            </a:r>
            <a:r>
              <a:rPr sz="1710" spc="-37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üç alanda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serbest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dolaşımın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sağlanması,</a:t>
            </a:r>
            <a:endParaRPr sz="1710" dirty="0">
              <a:solidFill>
                <a:prstClr val="black"/>
              </a:solidFill>
              <a:cs typeface="Calibri"/>
            </a:endParaRPr>
          </a:p>
          <a:p>
            <a:pPr marL="125973" indent="-115657">
              <a:spcBef>
                <a:spcPts val="410"/>
              </a:spcBef>
              <a:buFontTx/>
              <a:buChar char="-"/>
              <a:tabLst>
                <a:tab pos="126516" algn="l"/>
              </a:tabLst>
            </a:pPr>
            <a:r>
              <a:rPr sz="1710" spc="-13" dirty="0">
                <a:solidFill>
                  <a:prstClr val="black"/>
                </a:solidFill>
                <a:cs typeface="Calibri"/>
              </a:rPr>
              <a:t>Ekonomik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71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sosyal</a:t>
            </a:r>
            <a:r>
              <a:rPr sz="171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bütünleşmenin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gerçekleştirilmesi,</a:t>
            </a:r>
            <a:endParaRPr sz="1710" dirty="0">
              <a:solidFill>
                <a:prstClr val="black"/>
              </a:solidFill>
              <a:cs typeface="Calibri"/>
            </a:endParaRPr>
          </a:p>
          <a:p>
            <a:pPr marL="125973" indent="-115657">
              <a:spcBef>
                <a:spcPts val="410"/>
              </a:spcBef>
              <a:buFontTx/>
              <a:buChar char="-"/>
              <a:tabLst>
                <a:tab pos="126516" algn="l"/>
              </a:tabLst>
            </a:pPr>
            <a:r>
              <a:rPr sz="1710" spc="-4" dirty="0">
                <a:solidFill>
                  <a:prstClr val="black"/>
                </a:solidFill>
                <a:cs typeface="Calibri"/>
              </a:rPr>
              <a:t>İşçilerin</a:t>
            </a:r>
            <a:r>
              <a:rPr sz="171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sağlık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güvenlik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şartlarının</a:t>
            </a:r>
            <a:r>
              <a:rPr sz="171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 err="1">
                <a:solidFill>
                  <a:prstClr val="black"/>
                </a:solidFill>
                <a:cs typeface="Calibri"/>
              </a:rPr>
              <a:t>iyileştirilmesi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,</a:t>
            </a:r>
            <a:endParaRPr lang="tr-TR" sz="1710" dirty="0">
              <a:solidFill>
                <a:prstClr val="black"/>
              </a:solidFill>
              <a:cs typeface="Calibri"/>
            </a:endParaRPr>
          </a:p>
          <a:p>
            <a:pPr marL="125973" indent="-115657">
              <a:spcBef>
                <a:spcPts val="410"/>
              </a:spcBef>
              <a:buFontTx/>
              <a:buChar char="-"/>
              <a:tabLst>
                <a:tab pos="126516" algn="l"/>
              </a:tabLst>
            </a:pPr>
            <a:r>
              <a:rPr sz="1710" spc="-9" dirty="0" err="1">
                <a:solidFill>
                  <a:prstClr val="black"/>
                </a:solidFill>
                <a:cs typeface="Calibri"/>
              </a:rPr>
              <a:t>Çevrenin</a:t>
            </a:r>
            <a:r>
              <a:rPr sz="1710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 err="1">
                <a:solidFill>
                  <a:prstClr val="black"/>
                </a:solidFill>
                <a:cs typeface="Calibri"/>
              </a:rPr>
              <a:t>korunması</a:t>
            </a:r>
            <a:r>
              <a:rPr lang="tr-TR" sz="1710" spc="-9" dirty="0">
                <a:solidFill>
                  <a:prstClr val="black"/>
                </a:solidFill>
                <a:cs typeface="Calibri"/>
              </a:rPr>
              <a:t>,</a:t>
            </a:r>
            <a:endParaRPr sz="1710" dirty="0">
              <a:solidFill>
                <a:prstClr val="black"/>
              </a:solidFill>
              <a:cs typeface="Calibri"/>
            </a:endParaRPr>
          </a:p>
          <a:p>
            <a:pPr marL="125973" indent="-115657">
              <a:spcBef>
                <a:spcPts val="410"/>
              </a:spcBef>
              <a:buFontTx/>
              <a:buChar char="-"/>
              <a:tabLst>
                <a:tab pos="126516" algn="l"/>
              </a:tabLst>
            </a:pPr>
            <a:r>
              <a:rPr sz="1710" spc="-13" dirty="0">
                <a:solidFill>
                  <a:prstClr val="black"/>
                </a:solidFill>
                <a:cs typeface="Calibri"/>
              </a:rPr>
              <a:t>Araştırma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teknolojik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gelişmelerin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hızlandırılması,</a:t>
            </a:r>
            <a:endParaRPr sz="1710" dirty="0">
              <a:solidFill>
                <a:prstClr val="black"/>
              </a:solidFill>
              <a:cs typeface="Calibri"/>
            </a:endParaRPr>
          </a:p>
          <a:p>
            <a:pPr marL="125973" indent="-115657">
              <a:spcBef>
                <a:spcPts val="410"/>
              </a:spcBef>
              <a:buFontTx/>
              <a:buChar char="-"/>
              <a:tabLst>
                <a:tab pos="126516" algn="l"/>
              </a:tabLst>
            </a:pPr>
            <a:r>
              <a:rPr sz="1710" spc="-13" dirty="0">
                <a:solidFill>
                  <a:prstClr val="black"/>
                </a:solidFill>
                <a:cs typeface="Calibri"/>
              </a:rPr>
              <a:t>Ekonomik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parasal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birliğin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7" dirty="0">
                <a:solidFill>
                  <a:prstClr val="black"/>
                </a:solidFill>
                <a:cs typeface="Calibri"/>
              </a:rPr>
              <a:t>sağlanmasıdır.</a:t>
            </a:r>
            <a:endParaRPr sz="171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33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4143" y="489961"/>
            <a:ext cx="5804594" cy="1229761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860">
              <a:spcBef>
                <a:spcPts val="86"/>
              </a:spcBef>
            </a:pPr>
            <a:r>
              <a:rPr spc="-9" dirty="0"/>
              <a:t>BRÜKSEL</a:t>
            </a:r>
            <a:r>
              <a:rPr spc="-38" dirty="0"/>
              <a:t> </a:t>
            </a:r>
            <a:r>
              <a:rPr spc="-17" dirty="0"/>
              <a:t>(FÜZYON)</a:t>
            </a:r>
            <a:r>
              <a:rPr spc="-26" dirty="0"/>
              <a:t> </a:t>
            </a:r>
            <a:r>
              <a:rPr spc="-4" dirty="0"/>
              <a:t>ANTLAŞMASI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44852" y="1873542"/>
            <a:ext cx="1221191" cy="32675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4074" indent="-293214">
              <a:spcBef>
                <a:spcPts val="86"/>
              </a:spcBef>
              <a:buFont typeface="Arial MT"/>
              <a:buChar char="•"/>
              <a:tabLst>
                <a:tab pos="303531" algn="l"/>
                <a:tab pos="304074" algn="l"/>
                <a:tab pos="618464" algn="l"/>
              </a:tabLst>
            </a:pPr>
            <a:r>
              <a:rPr sz="2052" dirty="0">
                <a:solidFill>
                  <a:prstClr val="black"/>
                </a:solidFill>
                <a:cs typeface="Calibri"/>
              </a:rPr>
              <a:t>8	N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isan</a:t>
            </a:r>
            <a:endParaRPr sz="2052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6286" y="1873542"/>
            <a:ext cx="5519523" cy="32675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  <a:tabLst>
                <a:tab pos="721089" algn="l"/>
                <a:tab pos="1862994" algn="l"/>
                <a:tab pos="3135759" algn="l"/>
                <a:tab pos="3564720" algn="l"/>
                <a:tab pos="4152233" algn="l"/>
              </a:tabLst>
            </a:pPr>
            <a:r>
              <a:rPr sz="2052" spc="-4" dirty="0">
                <a:solidFill>
                  <a:prstClr val="black"/>
                </a:solidFill>
                <a:cs typeface="Calibri"/>
              </a:rPr>
              <a:t>1965	tarihinde	</a:t>
            </a:r>
            <a:r>
              <a:rPr sz="2052" spc="-21" dirty="0">
                <a:solidFill>
                  <a:prstClr val="black"/>
                </a:solidFill>
                <a:cs typeface="Calibri"/>
              </a:rPr>
              <a:t>Brüksel’de	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üç	</a:t>
            </a:r>
            <a:r>
              <a:rPr sz="2052" dirty="0">
                <a:solidFill>
                  <a:prstClr val="black"/>
                </a:solidFill>
                <a:cs typeface="Calibri"/>
              </a:rPr>
              <a:t>AET	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kurumlarının</a:t>
            </a:r>
            <a:endParaRPr sz="2052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44852" y="2186307"/>
            <a:ext cx="6903611" cy="228562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4074" marR="5973" algn="just">
              <a:spcBef>
                <a:spcPts val="86"/>
              </a:spcBef>
            </a:pPr>
            <a:r>
              <a:rPr sz="2052" spc="-9" dirty="0">
                <a:solidFill>
                  <a:prstClr val="black"/>
                </a:solidFill>
                <a:cs typeface="Calibri"/>
              </a:rPr>
              <a:t>birleştirilmesine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ilişkin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bir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antlaşma</a:t>
            </a:r>
            <a:r>
              <a:rPr sz="2052" spc="44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26" dirty="0">
                <a:solidFill>
                  <a:prstClr val="black"/>
                </a:solidFill>
                <a:cs typeface="Calibri"/>
              </a:rPr>
              <a:t>imzalanmıştır.</a:t>
            </a:r>
            <a:r>
              <a:rPr sz="2052" spc="41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Bu 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antlaşma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sonucunda,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60" dirty="0">
                <a:solidFill>
                  <a:prstClr val="black"/>
                </a:solidFill>
                <a:cs typeface="Calibri"/>
              </a:rPr>
              <a:t>AKÇT,</a:t>
            </a:r>
            <a:r>
              <a:rPr sz="2052" spc="-56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AET</a:t>
            </a:r>
            <a:r>
              <a:rPr sz="2052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34" dirty="0">
                <a:solidFill>
                  <a:prstClr val="black"/>
                </a:solidFill>
                <a:cs typeface="Calibri"/>
              </a:rPr>
              <a:t>EURATOM</a:t>
            </a:r>
            <a:r>
              <a:rPr sz="2052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birleştirilerek </a:t>
            </a:r>
            <a:r>
              <a:rPr sz="2052" spc="-453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halihazırda kullanılan tek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bir AET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Konseyi, </a:t>
            </a:r>
            <a:r>
              <a:rPr sz="2052" dirty="0">
                <a:solidFill>
                  <a:prstClr val="black"/>
                </a:solidFill>
                <a:cs typeface="Calibri"/>
              </a:rPr>
              <a:t>AET 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Komisyonu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ve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AET</a:t>
            </a:r>
            <a:r>
              <a:rPr sz="2052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 err="1">
                <a:solidFill>
                  <a:prstClr val="black"/>
                </a:solidFill>
                <a:cs typeface="Calibri"/>
              </a:rPr>
              <a:t>Parlamentosu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 </a:t>
            </a:r>
            <a:r>
              <a:rPr lang="tr-TR" sz="2052" spc="-4" dirty="0">
                <a:solidFill>
                  <a:prstClr val="black"/>
                </a:solidFill>
                <a:cs typeface="Calibri"/>
              </a:rPr>
              <a:t>oluşturulmuştur</a:t>
            </a:r>
            <a:r>
              <a:rPr sz="2052" spc="-26" dirty="0">
                <a:solidFill>
                  <a:prstClr val="black"/>
                </a:solidFill>
                <a:cs typeface="Calibri"/>
              </a:rPr>
              <a:t>.</a:t>
            </a:r>
            <a:endParaRPr sz="2052" dirty="0">
              <a:solidFill>
                <a:prstClr val="black"/>
              </a:solidFill>
              <a:cs typeface="Calibri"/>
            </a:endParaRPr>
          </a:p>
          <a:p>
            <a:pPr marL="304074" marR="4344" indent="-293214" algn="just">
              <a:spcBef>
                <a:spcPts val="492"/>
              </a:spcBef>
              <a:buFont typeface="Arial MT"/>
              <a:buChar char="•"/>
              <a:tabLst>
                <a:tab pos="304074" algn="l"/>
              </a:tabLst>
            </a:pPr>
            <a:r>
              <a:rPr sz="2052" spc="-4" dirty="0">
                <a:solidFill>
                  <a:prstClr val="black"/>
                </a:solidFill>
                <a:cs typeface="Calibri"/>
              </a:rPr>
              <a:t>Bu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antlaşma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ile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ayrıca,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Daimi 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Temsilciler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Komitesi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(COREPER-I,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COREPER-II)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26" dirty="0">
                <a:solidFill>
                  <a:prstClr val="black"/>
                </a:solidFill>
                <a:cs typeface="Calibri"/>
              </a:rPr>
              <a:t>kurulmuştur.</a:t>
            </a:r>
            <a:r>
              <a:rPr sz="2052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Bu</a:t>
            </a:r>
            <a:r>
              <a:rPr sz="2052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kurum,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AET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Konseyinin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çalışmalarına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son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şeklinin</a:t>
            </a:r>
            <a:r>
              <a:rPr sz="2052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verilmesi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görevini</a:t>
            </a:r>
            <a:r>
              <a:rPr sz="2052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21" dirty="0">
                <a:solidFill>
                  <a:prstClr val="black"/>
                </a:solidFill>
                <a:cs typeface="Calibri"/>
              </a:rPr>
              <a:t>sürdürmektedir.</a:t>
            </a:r>
            <a:endParaRPr sz="2052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653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4852" y="1873542"/>
            <a:ext cx="6900896" cy="127413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3531" marR="4344" indent="-293214" algn="just">
              <a:spcBef>
                <a:spcPts val="86"/>
              </a:spcBef>
              <a:buFont typeface="Arial MT"/>
              <a:buChar char="•"/>
              <a:tabLst>
                <a:tab pos="304074" algn="l"/>
              </a:tabLst>
            </a:pPr>
            <a:r>
              <a:rPr sz="2052" spc="-9" dirty="0">
                <a:solidFill>
                  <a:prstClr val="black"/>
                </a:solidFill>
                <a:cs typeface="Calibri"/>
              </a:rPr>
              <a:t>Avrupa </a:t>
            </a:r>
            <a:r>
              <a:rPr sz="2052" spc="-21" dirty="0">
                <a:solidFill>
                  <a:prstClr val="black"/>
                </a:solidFill>
                <a:cs typeface="Calibri"/>
              </a:rPr>
              <a:t>Toplulukları, </a:t>
            </a:r>
            <a:r>
              <a:rPr sz="2052" dirty="0">
                <a:solidFill>
                  <a:prstClr val="black"/>
                </a:solidFill>
                <a:cs typeface="Calibri"/>
              </a:rPr>
              <a:t>1 </a:t>
            </a:r>
            <a:r>
              <a:rPr sz="2052" spc="-34" dirty="0">
                <a:solidFill>
                  <a:prstClr val="black"/>
                </a:solidFill>
                <a:cs typeface="Calibri"/>
              </a:rPr>
              <a:t>Temmuz </a:t>
            </a:r>
            <a:r>
              <a:rPr sz="2052" spc="-26" dirty="0">
                <a:solidFill>
                  <a:prstClr val="black"/>
                </a:solidFill>
                <a:cs typeface="Calibri"/>
              </a:rPr>
              <a:t>1968’de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Roma Antlaşması’nda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önceden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öngörülen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takvimden </a:t>
            </a:r>
            <a:r>
              <a:rPr sz="2052" dirty="0">
                <a:solidFill>
                  <a:prstClr val="black"/>
                </a:solidFill>
                <a:cs typeface="Calibri"/>
              </a:rPr>
              <a:t>18 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ay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önce </a:t>
            </a:r>
            <a:r>
              <a:rPr sz="2052" dirty="0">
                <a:solidFill>
                  <a:prstClr val="black"/>
                </a:solidFill>
                <a:cs typeface="Calibri"/>
              </a:rPr>
              <a:t>gümrük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vergilerini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üye ülkeleri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arasında kaldırmış,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üçüncü 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ülkelere karşı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da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ortak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gümrük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 tarifesini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(OGT)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uygulamaya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34" dirty="0">
                <a:solidFill>
                  <a:prstClr val="black"/>
                </a:solidFill>
                <a:cs typeface="Calibri"/>
              </a:rPr>
              <a:t>koymuştur.</a:t>
            </a:r>
            <a:endParaRPr sz="205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28893" y="3187151"/>
            <a:ext cx="2316408" cy="32675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  <a:tabLst>
                <a:tab pos="776474" algn="l"/>
                <a:tab pos="1437834" algn="l"/>
              </a:tabLst>
            </a:pPr>
            <a:r>
              <a:rPr sz="2052" spc="-4" dirty="0">
                <a:solidFill>
                  <a:prstClr val="black"/>
                </a:solidFill>
                <a:cs typeface="Calibri"/>
              </a:rPr>
              <a:t>d</a:t>
            </a:r>
            <a:r>
              <a:rPr sz="2052" dirty="0">
                <a:solidFill>
                  <a:prstClr val="black"/>
                </a:solidFill>
                <a:cs typeface="Calibri"/>
              </a:rPr>
              <a:t>aha	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hızl</a:t>
            </a:r>
            <a:r>
              <a:rPr sz="2052" dirty="0">
                <a:solidFill>
                  <a:prstClr val="black"/>
                </a:solidFill>
                <a:cs typeface="Calibri"/>
              </a:rPr>
              <a:t>ı	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ilerleme</a:t>
            </a:r>
            <a:endParaRPr sz="2052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4852" y="3187152"/>
            <a:ext cx="1578480" cy="64254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4074" marR="4344" indent="-293214">
              <a:spcBef>
                <a:spcPts val="86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2052" spc="-4" dirty="0">
                <a:solidFill>
                  <a:prstClr val="black"/>
                </a:solidFill>
                <a:cs typeface="Calibri"/>
              </a:rPr>
              <a:t>Başlangıçta 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sağlanır</a:t>
            </a:r>
            <a:r>
              <a:rPr sz="2052" spc="-68" dirty="0">
                <a:solidFill>
                  <a:prstClr val="black"/>
                </a:solidFill>
                <a:cs typeface="Calibri"/>
              </a:rPr>
              <a:t>k</a:t>
            </a:r>
            <a:r>
              <a:rPr sz="2052" dirty="0">
                <a:solidFill>
                  <a:prstClr val="black"/>
                </a:solidFill>
                <a:cs typeface="Calibri"/>
              </a:rPr>
              <a:t>e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n,</a:t>
            </a:r>
            <a:endParaRPr sz="2052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1778" y="3187152"/>
            <a:ext cx="2637316" cy="64254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206879" marR="4344" indent="-196562">
              <a:spcBef>
                <a:spcPts val="86"/>
              </a:spcBef>
              <a:tabLst>
                <a:tab pos="1286340" algn="l"/>
                <a:tab pos="1324349" algn="l"/>
              </a:tabLst>
            </a:pPr>
            <a:r>
              <a:rPr sz="2052" spc="-4" dirty="0">
                <a:solidFill>
                  <a:prstClr val="black"/>
                </a:solidFill>
                <a:cs typeface="Calibri"/>
              </a:rPr>
              <a:t>b</a:t>
            </a:r>
            <a:r>
              <a:rPr sz="2052" dirty="0">
                <a:solidFill>
                  <a:prstClr val="black"/>
                </a:solidFill>
                <a:cs typeface="Calibri"/>
              </a:rPr>
              <a:t>elirlenen		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p</a:t>
            </a:r>
            <a:r>
              <a:rPr sz="2052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052" dirty="0">
                <a:solidFill>
                  <a:prstClr val="black"/>
                </a:solidFill>
                <a:cs typeface="Calibri"/>
              </a:rPr>
              <a:t>g</a:t>
            </a:r>
            <a:r>
              <a:rPr sz="2052" spc="-43" dirty="0">
                <a:solidFill>
                  <a:prstClr val="black"/>
                </a:solidFill>
                <a:cs typeface="Calibri"/>
              </a:rPr>
              <a:t>r</a:t>
            </a:r>
            <a:r>
              <a:rPr sz="2052" dirty="0">
                <a:solidFill>
                  <a:prstClr val="black"/>
                </a:solidFill>
                <a:cs typeface="Calibri"/>
              </a:rPr>
              <a:t>amdan  1970’li	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yıllarda</a:t>
            </a:r>
            <a:endParaRPr sz="2052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6694" y="3499914"/>
            <a:ext cx="2761119" cy="32675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  <a:tabLst>
                <a:tab pos="1132131" algn="l"/>
              </a:tabLst>
            </a:pPr>
            <a:r>
              <a:rPr sz="2052" spc="-9" dirty="0">
                <a:solidFill>
                  <a:prstClr val="black"/>
                </a:solidFill>
                <a:cs typeface="Calibri"/>
              </a:rPr>
              <a:t>Avrupa	</a:t>
            </a:r>
            <a:r>
              <a:rPr sz="2052" spc="-21" dirty="0">
                <a:solidFill>
                  <a:prstClr val="black"/>
                </a:solidFill>
                <a:cs typeface="Calibri"/>
              </a:rPr>
              <a:t>Toplulukları’nın</a:t>
            </a:r>
            <a:endParaRPr sz="2052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8069" y="3812679"/>
            <a:ext cx="5016711" cy="32675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2052" spc="-9" dirty="0">
                <a:solidFill>
                  <a:prstClr val="black"/>
                </a:solidFill>
                <a:cs typeface="Calibri"/>
              </a:rPr>
              <a:t>ekonomilerinde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belirgin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yavaşlamalar</a:t>
            </a:r>
            <a:r>
              <a:rPr sz="2052" spc="-30" dirty="0">
                <a:solidFill>
                  <a:prstClr val="black"/>
                </a:solidFill>
                <a:cs typeface="Calibri"/>
              </a:rPr>
              <a:t> olmuştur.</a:t>
            </a:r>
            <a:endParaRPr sz="2052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4851" y="4187995"/>
            <a:ext cx="843268" cy="32675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4074" indent="-293214">
              <a:spcBef>
                <a:spcPts val="86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2052" spc="-4" dirty="0">
                <a:solidFill>
                  <a:prstClr val="black"/>
                </a:solidFill>
                <a:cs typeface="Calibri"/>
              </a:rPr>
              <a:t>1973</a:t>
            </a:r>
            <a:endParaRPr sz="2052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8127" y="4187995"/>
            <a:ext cx="5858350" cy="32675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  <a:tabLst>
                <a:tab pos="1106611" algn="l"/>
                <a:tab pos="1966161" algn="l"/>
                <a:tab pos="2685621" algn="l"/>
                <a:tab pos="3647254" algn="l"/>
                <a:tab pos="4623547" algn="l"/>
              </a:tabLst>
            </a:pPr>
            <a:r>
              <a:rPr sz="2052" dirty="0">
                <a:solidFill>
                  <a:prstClr val="black"/>
                </a:solidFill>
                <a:cs typeface="Calibri"/>
              </a:rPr>
              <a:t>yılındaki	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petrol	</a:t>
            </a:r>
            <a:r>
              <a:rPr sz="2052" dirty="0">
                <a:solidFill>
                  <a:prstClr val="black"/>
                </a:solidFill>
                <a:cs typeface="Calibri"/>
              </a:rPr>
              <a:t>krizi,	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sıkıntılı	Avrupa	</a:t>
            </a:r>
            <a:r>
              <a:rPr sz="2052" spc="-21" dirty="0">
                <a:solidFill>
                  <a:prstClr val="black"/>
                </a:solidFill>
                <a:cs typeface="Calibri"/>
              </a:rPr>
              <a:t>Toplulukları</a:t>
            </a:r>
            <a:endParaRPr sz="2052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8068" y="4500760"/>
            <a:ext cx="6608223" cy="127413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algn="just">
              <a:spcBef>
                <a:spcPts val="86"/>
              </a:spcBef>
            </a:pPr>
            <a:r>
              <a:rPr sz="2052" spc="-13" dirty="0">
                <a:solidFill>
                  <a:prstClr val="black"/>
                </a:solidFill>
                <a:cs typeface="Calibri"/>
              </a:rPr>
              <a:t>ekonomisinin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daha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da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geriye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gitmesine</a:t>
            </a:r>
            <a:r>
              <a:rPr sz="2052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ve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üye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ülkelerin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birbirlerinden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yaptıkları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ithalatlarını;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endüstrilerini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korumak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amacıyla önleme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yoluna </a:t>
            </a:r>
            <a:r>
              <a:rPr sz="2052" dirty="0">
                <a:solidFill>
                  <a:prstClr val="black"/>
                </a:solidFill>
                <a:cs typeface="Calibri"/>
              </a:rPr>
              <a:t>gitmeleri,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kurdukları </a:t>
            </a:r>
            <a:r>
              <a:rPr sz="2052" dirty="0">
                <a:solidFill>
                  <a:prstClr val="black"/>
                </a:solidFill>
                <a:cs typeface="Calibri"/>
              </a:rPr>
              <a:t>gümrük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birliğini 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olumsuz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21" dirty="0">
                <a:solidFill>
                  <a:prstClr val="black"/>
                </a:solidFill>
                <a:cs typeface="Calibri"/>
              </a:rPr>
              <a:t>etkilemiştir.</a:t>
            </a:r>
            <a:endParaRPr sz="2052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38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4828" y="1008882"/>
            <a:ext cx="6903068" cy="4249595"/>
          </a:xfrm>
          <a:prstGeom prst="rect">
            <a:avLst/>
          </a:prstGeom>
        </p:spPr>
        <p:txBody>
          <a:bodyPr vert="horz" wrap="square" lIns="0" tIns="42896" rIns="0" bIns="0" rtlCol="0">
            <a:spAutoFit/>
          </a:bodyPr>
          <a:lstStyle/>
          <a:p>
            <a:pPr marL="304074" marR="5973" indent="-293757" algn="just">
              <a:lnSpc>
                <a:spcPts val="2035"/>
              </a:lnSpc>
              <a:spcBef>
                <a:spcPts val="338"/>
              </a:spcBef>
              <a:buFont typeface="Arial MT"/>
              <a:buChar char="•"/>
              <a:tabLst>
                <a:tab pos="304617" algn="l"/>
              </a:tabLst>
            </a:pPr>
            <a:r>
              <a:rPr sz="1881" spc="-9" dirty="0">
                <a:solidFill>
                  <a:prstClr val="black"/>
                </a:solidFill>
                <a:cs typeface="Calibri"/>
              </a:rPr>
              <a:t>Avrupa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Toplulukları’nın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 ekonomik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sıkıntılarını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gidermede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yetersiz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kalan Roma Antlaşması’nın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günün şart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ve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ihtiyaçlarını 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karşılayacak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şekilde uyumlandırılması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ve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uygulanması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zorunluluğu 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ortaya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çıkmış, 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bu durum ise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Avrupa </a:t>
            </a:r>
            <a:r>
              <a:rPr sz="1881" spc="-60" dirty="0">
                <a:solidFill>
                  <a:prstClr val="black"/>
                </a:solidFill>
                <a:cs typeface="Calibri"/>
              </a:rPr>
              <a:t>Tek 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Pazarı’nın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ana amacını 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oluşturmuştur.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Bu 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kapsamda, hukuki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bir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belge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olan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Avrupa </a:t>
            </a:r>
            <a:r>
              <a:rPr sz="1881" spc="-60" dirty="0">
                <a:solidFill>
                  <a:prstClr val="black"/>
                </a:solidFill>
                <a:cs typeface="Calibri"/>
              </a:rPr>
              <a:t>Tek</a:t>
            </a:r>
            <a:r>
              <a:rPr sz="1881" spc="-56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Senedi </a:t>
            </a:r>
            <a:r>
              <a:rPr sz="1881" spc="-38" dirty="0">
                <a:solidFill>
                  <a:prstClr val="black"/>
                </a:solidFill>
                <a:cs typeface="Calibri"/>
              </a:rPr>
              <a:t>(ATS)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ile ilgili 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faaliyetler;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çözümün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bir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aşaması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olarak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takip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eden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 err="1">
                <a:solidFill>
                  <a:prstClr val="black"/>
                </a:solidFill>
                <a:cs typeface="Calibri"/>
              </a:rPr>
              <a:t>aşamada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lang="tr-TR" sz="1881" spc="-21" dirty="0">
                <a:solidFill>
                  <a:prstClr val="black"/>
                </a:solidFill>
                <a:cs typeface="Calibri"/>
              </a:rPr>
              <a:t>açıklanmıştır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.</a:t>
            </a:r>
            <a:endParaRPr sz="1881" dirty="0">
              <a:solidFill>
                <a:prstClr val="black"/>
              </a:solidFill>
              <a:cs typeface="Calibri"/>
            </a:endParaRPr>
          </a:p>
          <a:p>
            <a:pPr marL="304074" marR="4344" indent="-293214" algn="just">
              <a:lnSpc>
                <a:spcPts val="2035"/>
              </a:lnSpc>
              <a:spcBef>
                <a:spcPts val="428"/>
              </a:spcBef>
              <a:buFont typeface="Arial MT"/>
              <a:buChar char="•"/>
              <a:tabLst>
                <a:tab pos="358372" algn="l"/>
              </a:tabLst>
            </a:pPr>
            <a:r>
              <a:rPr sz="1539" dirty="0">
                <a:solidFill>
                  <a:prstClr val="black"/>
                </a:solidFill>
              </a:rPr>
              <a:t>	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14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Şubat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1984’de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Avrupa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Parlamentosu;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30" dirty="0">
                <a:solidFill>
                  <a:prstClr val="black"/>
                </a:solidFill>
                <a:cs typeface="Calibri"/>
              </a:rPr>
              <a:t>“AB’nin</a:t>
            </a:r>
            <a:r>
              <a:rPr sz="1881" spc="-26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Kurulmasına </a:t>
            </a:r>
            <a:r>
              <a:rPr sz="1881" spc="-41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26" dirty="0">
                <a:solidFill>
                  <a:prstClr val="black"/>
                </a:solidFill>
                <a:cs typeface="Calibri"/>
              </a:rPr>
              <a:t>Yönelik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Antlaşma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26" dirty="0">
                <a:solidFill>
                  <a:prstClr val="black"/>
                </a:solidFill>
                <a:cs typeface="Calibri"/>
              </a:rPr>
              <a:t>Taslağı”nı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34" dirty="0">
                <a:solidFill>
                  <a:prstClr val="black"/>
                </a:solidFill>
                <a:cs typeface="Calibri"/>
              </a:rPr>
              <a:t>onaylar.</a:t>
            </a:r>
            <a:r>
              <a:rPr sz="1881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Spinelli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İnisiyatifi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 err="1">
                <a:solidFill>
                  <a:prstClr val="black"/>
                </a:solidFill>
                <a:cs typeface="Calibri"/>
              </a:rPr>
              <a:t>diye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 err="1">
                <a:solidFill>
                  <a:prstClr val="black"/>
                </a:solidFill>
                <a:cs typeface="Calibri"/>
              </a:rPr>
              <a:t>adlandırılan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1881" dirty="0">
                <a:solidFill>
                  <a:prstClr val="black"/>
                </a:solidFill>
                <a:cs typeface="Calibri"/>
              </a:rPr>
              <a:t>bu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taslak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30" dirty="0">
                <a:solidFill>
                  <a:prstClr val="black"/>
                </a:solidFill>
                <a:cs typeface="Calibri"/>
              </a:rPr>
              <a:t>“Avrupa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Anayasası”nın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temeli</a:t>
            </a:r>
            <a:r>
              <a:rPr sz="1881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olarak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30" dirty="0">
                <a:solidFill>
                  <a:prstClr val="black"/>
                </a:solidFill>
                <a:cs typeface="Calibri"/>
              </a:rPr>
              <a:t>görülür.</a:t>
            </a:r>
            <a:endParaRPr sz="1881" dirty="0">
              <a:solidFill>
                <a:prstClr val="black"/>
              </a:solidFill>
              <a:cs typeface="Calibri"/>
            </a:endParaRPr>
          </a:p>
          <a:p>
            <a:pPr marL="304074" marR="5430" indent="-293757" algn="just">
              <a:lnSpc>
                <a:spcPts val="2035"/>
              </a:lnSpc>
              <a:spcBef>
                <a:spcPts val="440"/>
              </a:spcBef>
              <a:buFont typeface="Arial MT"/>
              <a:buChar char="•"/>
              <a:tabLst>
                <a:tab pos="304617" algn="l"/>
              </a:tabLst>
            </a:pPr>
            <a:r>
              <a:rPr sz="1881" spc="-9" dirty="0">
                <a:solidFill>
                  <a:prstClr val="black"/>
                </a:solidFill>
                <a:cs typeface="Calibri"/>
              </a:rPr>
              <a:t>Akabinde </a:t>
            </a:r>
            <a:r>
              <a:rPr sz="1881" dirty="0">
                <a:solidFill>
                  <a:prstClr val="black"/>
                </a:solidFill>
                <a:cs typeface="Calibri"/>
              </a:rPr>
              <a:t>4 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ay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sonra, </a:t>
            </a:r>
            <a:r>
              <a:rPr sz="1881" dirty="0">
                <a:solidFill>
                  <a:prstClr val="black"/>
                </a:solidFill>
                <a:cs typeface="Calibri"/>
              </a:rPr>
              <a:t>7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Haziran 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1984’de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Konsey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ve üye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devletlerin 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hükümet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temsilcileri;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kişilere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uygulanan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sınır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kontrollerinin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azaltılmasına ilişkin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bir 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ilke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kararını kabul </a:t>
            </a:r>
            <a:r>
              <a:rPr sz="1881" spc="-30" dirty="0">
                <a:solidFill>
                  <a:prstClr val="black"/>
                </a:solidFill>
                <a:cs typeface="Calibri"/>
              </a:rPr>
              <a:t>ederler.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Devamında, sınır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kontrollerinin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aşamalı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olarak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kaldırılmasına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ilişkin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Antlaşma; </a:t>
            </a:r>
            <a:r>
              <a:rPr sz="1881" spc="-41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Saarbrücken’de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(Almanya), Fransa ve Almanya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arasında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13 </a:t>
            </a:r>
            <a:r>
              <a:rPr sz="1881" spc="-34" dirty="0">
                <a:solidFill>
                  <a:prstClr val="black"/>
                </a:solidFill>
                <a:cs typeface="Calibri"/>
              </a:rPr>
              <a:t>Temmuz </a:t>
            </a:r>
            <a:r>
              <a:rPr sz="1881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1984’de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26" dirty="0">
                <a:solidFill>
                  <a:prstClr val="black"/>
                </a:solidFill>
                <a:cs typeface="Calibri"/>
              </a:rPr>
              <a:t>imzalanır.</a:t>
            </a:r>
            <a:endParaRPr sz="1881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7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4852" y="1097497"/>
            <a:ext cx="6902525" cy="481196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4074" marR="4344" indent="-293214" algn="just">
              <a:spcBef>
                <a:spcPts val="86"/>
              </a:spcBef>
              <a:buFont typeface="Arial MT"/>
              <a:buChar char="•"/>
              <a:tabLst>
                <a:tab pos="304074" algn="l"/>
              </a:tabLst>
            </a:pPr>
            <a:r>
              <a:rPr sz="2052" spc="-4" dirty="0">
                <a:solidFill>
                  <a:prstClr val="black"/>
                </a:solidFill>
                <a:cs typeface="Calibri"/>
              </a:rPr>
              <a:t>İç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pazarın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oluşturulması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gereği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ilk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defa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1983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Stuttgart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Zirvesi’nde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gündeme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30" dirty="0">
                <a:solidFill>
                  <a:prstClr val="black"/>
                </a:solidFill>
                <a:cs typeface="Calibri"/>
              </a:rPr>
              <a:t>gelmiştir.</a:t>
            </a:r>
            <a:r>
              <a:rPr sz="2052" spc="-26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İç</a:t>
            </a:r>
            <a:r>
              <a:rPr sz="2052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38" dirty="0">
                <a:solidFill>
                  <a:prstClr val="black"/>
                </a:solidFill>
                <a:cs typeface="Calibri"/>
              </a:rPr>
              <a:t>pazar,</a:t>
            </a:r>
            <a:r>
              <a:rPr sz="2052" spc="-3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bu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zirvede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alınan 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ekonomik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reform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programının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en</a:t>
            </a:r>
            <a:r>
              <a:rPr sz="2052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önemli</a:t>
            </a:r>
            <a:r>
              <a:rPr sz="2052" spc="453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unsurlarından</a:t>
            </a:r>
            <a:r>
              <a:rPr sz="2052" spc="457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biri </a:t>
            </a:r>
            <a:r>
              <a:rPr sz="2052" spc="-453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idi. Bu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kararla,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Avrupa 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Toplulukları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Konseyi,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Komisyondan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iç 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pazarın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1992 yılı sonuna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kadar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gerçekleştirilmesi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için somut 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önerilerde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bulunmasını </a:t>
            </a:r>
            <a:r>
              <a:rPr sz="2052" spc="-30" dirty="0">
                <a:solidFill>
                  <a:prstClr val="black"/>
                </a:solidFill>
                <a:cs typeface="Calibri"/>
              </a:rPr>
              <a:t>istemiştir. 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Komisyon,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bu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istek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üzerine;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14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Haziran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1985 tarihinde </a:t>
            </a:r>
            <a:r>
              <a:rPr sz="2052" dirty="0">
                <a:solidFill>
                  <a:prstClr val="black"/>
                </a:solidFill>
                <a:cs typeface="Calibri"/>
              </a:rPr>
              <a:t>iç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pazarın tamamlanması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ile ilgili 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olarak </a:t>
            </a:r>
            <a:r>
              <a:rPr sz="2052" spc="-26" dirty="0">
                <a:solidFill>
                  <a:prstClr val="black"/>
                </a:solidFill>
                <a:cs typeface="Calibri"/>
              </a:rPr>
              <a:t>“Komisyon’dan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Avrupa Konseyi’ne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Beyaz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Kitap”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başlıklı 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raporunu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Avrupa</a:t>
            </a:r>
            <a:r>
              <a:rPr sz="2052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Konseyi’ne</a:t>
            </a:r>
            <a:r>
              <a:rPr sz="2052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(zirve)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sundu.</a:t>
            </a:r>
            <a:endParaRPr sz="2052">
              <a:solidFill>
                <a:prstClr val="black"/>
              </a:solidFill>
              <a:cs typeface="Calibri"/>
            </a:endParaRPr>
          </a:p>
          <a:p>
            <a:pPr marL="304074" marR="4344" indent="-293214" algn="just">
              <a:spcBef>
                <a:spcPts val="492"/>
              </a:spcBef>
              <a:buFont typeface="Arial MT"/>
              <a:buChar char="•"/>
              <a:tabLst>
                <a:tab pos="304074" algn="l"/>
              </a:tabLst>
            </a:pPr>
            <a:r>
              <a:rPr sz="2052" spc="-13" dirty="0">
                <a:solidFill>
                  <a:prstClr val="black"/>
                </a:solidFill>
                <a:cs typeface="Calibri"/>
              </a:rPr>
              <a:t>Beyaz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Kitap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olarak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bilinen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rapor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ile;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Avrupa </a:t>
            </a:r>
            <a:r>
              <a:rPr sz="2052" spc="-26" dirty="0">
                <a:solidFill>
                  <a:prstClr val="black"/>
                </a:solidFill>
                <a:cs typeface="Calibri"/>
              </a:rPr>
              <a:t>Topluluğu’na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üye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ülkeler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arasında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iç sınırlardan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tamamen </a:t>
            </a:r>
            <a:r>
              <a:rPr sz="2052" dirty="0">
                <a:solidFill>
                  <a:prstClr val="black"/>
                </a:solidFill>
                <a:cs typeface="Calibri"/>
              </a:rPr>
              <a:t>arındırılmış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gerçek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bir 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30" dirty="0">
                <a:solidFill>
                  <a:prstClr val="black"/>
                </a:solidFill>
                <a:cs typeface="Calibri"/>
              </a:rPr>
              <a:t>Topluluk</a:t>
            </a:r>
            <a:r>
              <a:rPr sz="2052" spc="-26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iç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pazarının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1992</a:t>
            </a:r>
            <a:r>
              <a:rPr sz="2052" dirty="0">
                <a:solidFill>
                  <a:prstClr val="black"/>
                </a:solidFill>
                <a:cs typeface="Calibri"/>
              </a:rPr>
              <a:t> yılı</a:t>
            </a:r>
            <a:r>
              <a:rPr sz="2052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sonuna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kadar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oluşturulması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amacıyla</a:t>
            </a:r>
            <a:r>
              <a:rPr sz="2052" dirty="0">
                <a:solidFill>
                  <a:prstClr val="black"/>
                </a:solidFill>
                <a:cs typeface="Calibri"/>
              </a:rPr>
              <a:t> mal,</a:t>
            </a:r>
            <a:r>
              <a:rPr sz="2052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hizmet,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kişi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sermayenin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serbest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dolaşımı 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önündeki;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Fiziki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engellerin,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34" dirty="0">
                <a:solidFill>
                  <a:prstClr val="black"/>
                </a:solidFill>
                <a:cs typeface="Calibri"/>
              </a:rPr>
              <a:t>Teknik</a:t>
            </a:r>
            <a:r>
              <a:rPr sz="2052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engellerin</a:t>
            </a:r>
            <a:r>
              <a:rPr sz="2052" spc="457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2052" spc="440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Mali 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engellerin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kaldırılması</a:t>
            </a:r>
            <a:endParaRPr sz="2052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79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1519" y="2533476"/>
            <a:ext cx="2591866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04074" marR="4344" indent="-228600">
              <a:lnSpc>
                <a:spcPct val="90000"/>
              </a:lnSpc>
              <a:spcBef>
                <a:spcPts val="81"/>
              </a:spcBef>
              <a:buFont typeface="Arial" panose="020B0604020202020204" pitchFamily="34" charset="0"/>
              <a:buChar char="•"/>
              <a:tabLst>
                <a:tab pos="303531" algn="l"/>
                <a:tab pos="304617" algn="l"/>
              </a:tabLst>
            </a:pPr>
            <a:r>
              <a:rPr lang="en-US" sz="1700" spc="-21"/>
              <a:t>Aynı</a:t>
            </a:r>
            <a:r>
              <a:rPr lang="en-US" sz="1700" spc="4"/>
              <a:t> </a:t>
            </a:r>
            <a:r>
              <a:rPr lang="en-US" sz="1700" spc="-13"/>
              <a:t>tarihte,</a:t>
            </a:r>
            <a:r>
              <a:rPr lang="en-US" sz="1700" spc="13"/>
              <a:t> </a:t>
            </a:r>
            <a:r>
              <a:rPr lang="en-US" sz="1700" spc="-4"/>
              <a:t>sınır</a:t>
            </a:r>
            <a:r>
              <a:rPr lang="en-US" sz="1700" spc="9"/>
              <a:t> </a:t>
            </a:r>
            <a:r>
              <a:rPr lang="en-US" sz="1700" spc="-17"/>
              <a:t>kontrollerinin</a:t>
            </a:r>
            <a:r>
              <a:rPr lang="en-US" sz="1700" spc="9"/>
              <a:t> </a:t>
            </a:r>
            <a:r>
              <a:rPr lang="en-US" sz="1700" spc="-4"/>
              <a:t>kaldırılmasına </a:t>
            </a:r>
            <a:r>
              <a:rPr lang="en-US" sz="1700"/>
              <a:t> </a:t>
            </a:r>
            <a:r>
              <a:rPr lang="en-US" sz="1700" spc="-4"/>
              <a:t>ilişkin</a:t>
            </a:r>
            <a:r>
              <a:rPr lang="en-US" sz="1700" spc="13"/>
              <a:t> </a:t>
            </a:r>
            <a:r>
              <a:rPr lang="en-US" sz="1700" spc="-4"/>
              <a:t>Schengen</a:t>
            </a:r>
            <a:r>
              <a:rPr lang="en-US" sz="1700" spc="17"/>
              <a:t> </a:t>
            </a:r>
            <a:r>
              <a:rPr lang="en-US" sz="1700" spc="-9"/>
              <a:t>Antlaşması;</a:t>
            </a:r>
            <a:r>
              <a:rPr lang="en-US" sz="1700" spc="17"/>
              <a:t> </a:t>
            </a:r>
            <a:r>
              <a:rPr lang="en-US" sz="1700" spc="-13"/>
              <a:t>Belçika,</a:t>
            </a:r>
            <a:r>
              <a:rPr lang="en-US" sz="1700" spc="4"/>
              <a:t> </a:t>
            </a:r>
            <a:r>
              <a:rPr lang="en-US" sz="1700" spc="-17"/>
              <a:t>Almanya, </a:t>
            </a:r>
            <a:r>
              <a:rPr lang="en-US" sz="1700" spc="-607"/>
              <a:t> </a:t>
            </a:r>
            <a:r>
              <a:rPr lang="en-US" sz="1700" spc="-13"/>
              <a:t>Fransa,</a:t>
            </a:r>
            <a:r>
              <a:rPr lang="en-US" sz="1700" spc="26"/>
              <a:t> </a:t>
            </a:r>
            <a:r>
              <a:rPr lang="en-US" sz="1700" spc="-9"/>
              <a:t>Lüksemburg</a:t>
            </a:r>
            <a:r>
              <a:rPr lang="en-US" sz="1700" spc="26"/>
              <a:t> </a:t>
            </a:r>
            <a:r>
              <a:rPr lang="en-US" sz="1700" spc="-17"/>
              <a:t>ve</a:t>
            </a:r>
            <a:r>
              <a:rPr lang="en-US" sz="1700" spc="-4"/>
              <a:t> Hollanda</a:t>
            </a:r>
            <a:r>
              <a:rPr lang="en-US" sz="1700" spc="26"/>
              <a:t> </a:t>
            </a:r>
            <a:r>
              <a:rPr lang="en-US" sz="1700" spc="-17"/>
              <a:t>tarafından </a:t>
            </a:r>
            <a:r>
              <a:rPr lang="en-US" sz="1700" spc="-13"/>
              <a:t> </a:t>
            </a:r>
            <a:r>
              <a:rPr lang="en-US" sz="1700" spc="-26"/>
              <a:t>Schengen’de</a:t>
            </a:r>
            <a:r>
              <a:rPr lang="en-US" sz="1700" spc="21"/>
              <a:t> </a:t>
            </a:r>
            <a:r>
              <a:rPr lang="en-US" sz="1700" spc="-9"/>
              <a:t>(Lüksemburg)</a:t>
            </a:r>
            <a:r>
              <a:rPr lang="en-US" sz="1700" spc="26"/>
              <a:t> </a:t>
            </a:r>
            <a:r>
              <a:rPr lang="en-US" sz="1700" spc="-9"/>
              <a:t>imzalandı.</a:t>
            </a:r>
            <a:endParaRPr lang="en-US" sz="170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6A94EAD-F182-60B6-A147-4A1C2B891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55" y="1427002"/>
            <a:ext cx="4792009" cy="401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8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1635" y="1862249"/>
            <a:ext cx="6989621" cy="38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3211" y="1857991"/>
            <a:ext cx="5166468" cy="38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5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6258" y="1862249"/>
            <a:ext cx="5660374" cy="38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18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559</Words>
  <Application>Microsoft Office PowerPoint</Application>
  <PresentationFormat>Geniş ekran</PresentationFormat>
  <Paragraphs>30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Arial MT</vt:lpstr>
      <vt:lpstr>Calibri</vt:lpstr>
      <vt:lpstr>Calibri Light</vt:lpstr>
      <vt:lpstr>Office Teması</vt:lpstr>
      <vt:lpstr>PowerPoint Sunusu</vt:lpstr>
      <vt:lpstr>BRÜKSEL (FÜZYON) ANTLAŞMASI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merve altundal öncü</dc:creator>
  <cp:lastModifiedBy>merve altundal öncü</cp:lastModifiedBy>
  <cp:revision>1</cp:revision>
  <dcterms:created xsi:type="dcterms:W3CDTF">2024-08-01T07:11:23Z</dcterms:created>
  <dcterms:modified xsi:type="dcterms:W3CDTF">2024-08-01T07:13:09Z</dcterms:modified>
</cp:coreProperties>
</file>