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2" r:id="rId3"/>
    <p:sldId id="283" r:id="rId4"/>
    <p:sldId id="284" r:id="rId5"/>
    <p:sldId id="285" r:id="rId6"/>
    <p:sldId id="286" r:id="rId7"/>
    <p:sldId id="287" r:id="rId8"/>
    <p:sldId id="288" r:id="rId9"/>
    <p:sldId id="289" r:id="rId10"/>
    <p:sldId id="290" r:id="rId11"/>
    <p:sldId id="291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38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1C24EEB-743B-F2A8-BF98-30C432DBE3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A5A15184-711F-AE70-224D-A7A23BD872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1CF079A-98CD-8272-889B-13F3AD376F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A4DA4-3C0C-4A08-ABC4-C3259440F9F9}" type="datetimeFigureOut">
              <a:rPr lang="tr-TR" smtClean="0"/>
              <a:t>1.08.2024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8B137E7-951E-C756-BFF6-60C875EED9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88B0CA7-B5BD-CCEA-D77A-135E12393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ECA83-F285-43BA-A7E0-8A2894659F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66039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04486B9-3941-5F7F-7751-4FEC26142E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8FE36947-F235-AB2D-0177-41AF572FE8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C06B2D4-C95C-2505-060C-FAD1E2077A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A4DA4-3C0C-4A08-ABC4-C3259440F9F9}" type="datetimeFigureOut">
              <a:rPr lang="tr-TR" smtClean="0"/>
              <a:t>1.08.2024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F4B3B00-B9E1-7829-4AE0-D89795DE83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6A90E94-19C1-0519-D59C-15A3386A96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ECA83-F285-43BA-A7E0-8A2894659F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6432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E22FDBC-3E8F-765F-368C-CA53E7A1277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A9B55D8B-1711-0D07-12E7-B4765CC64A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46A56AA-D62B-66BE-B8F3-EDCC1E14C9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A4DA4-3C0C-4A08-ABC4-C3259440F9F9}" type="datetimeFigureOut">
              <a:rPr lang="tr-TR" smtClean="0"/>
              <a:t>1.08.2024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F7C4C75-9F0F-4996-E10E-F67DB63F9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96A66A7-32D7-76D9-AF7D-76B8BA970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ECA83-F285-43BA-A7E0-8A2894659F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15859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39912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93E092E-910B-5838-253D-6811F7C3DA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FFAF3B8-AD53-56EB-0324-C24215A6F4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003834F-2CA1-3C7F-7B38-01F88C4E7E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A4DA4-3C0C-4A08-ABC4-C3259440F9F9}" type="datetimeFigureOut">
              <a:rPr lang="tr-TR" smtClean="0"/>
              <a:t>1.08.2024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0034C35-82F4-3737-14B2-A90DB6C294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E255B34-0780-59C2-FD1F-1690E255D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ECA83-F285-43BA-A7E0-8A2894659F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02426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67B433B-4B8B-5161-5902-513F42FE6C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1BE7565-56BA-50CA-4343-58AA44D785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A7C1036-6952-4DBF-3533-951348D93E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A4DA4-3C0C-4A08-ABC4-C3259440F9F9}" type="datetimeFigureOut">
              <a:rPr lang="tr-TR" smtClean="0"/>
              <a:t>1.08.2024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AF76288-7FEC-5ADF-B92F-8B98C766F7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0093ABA-FDCE-E93D-A945-AA7814561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ECA83-F285-43BA-A7E0-8A2894659F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97591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BAD3A91-2144-3497-292D-2E99977C56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F989250-6222-7974-DE29-154C9F0DF1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3E9D94E-B3BB-171C-1723-2FB897B40C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9A73B53-14F5-2C25-A423-5773B93334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A4DA4-3C0C-4A08-ABC4-C3259440F9F9}" type="datetimeFigureOut">
              <a:rPr lang="tr-TR" smtClean="0"/>
              <a:t>1.08.2024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98C2E62-94B1-34D3-BB04-634CD77FB7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679B42F-003D-B4FD-D277-0F0BCA35A6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ECA83-F285-43BA-A7E0-8A2894659F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72699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5F4F332-56A2-492D-B60D-848F83EC60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97CD049-1C2E-E420-40B8-BD8D436898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1FDD2B32-92BA-FF2F-4FA7-502EC523F8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61D54E12-DE44-1996-0D96-28DBDEE464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44713A1E-5B6D-3389-FF5B-39188D35C1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66FC5BCE-1392-047D-40AE-EBDFF4E8E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A4DA4-3C0C-4A08-ABC4-C3259440F9F9}" type="datetimeFigureOut">
              <a:rPr lang="tr-TR" smtClean="0"/>
              <a:t>1.08.2024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3DE70AD0-BA82-0687-1129-26ED303D25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1F0688FA-81C8-D5EA-A297-9880CF0423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ECA83-F285-43BA-A7E0-8A2894659F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69825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7B6A4EA-7E17-2EAB-C25E-1BFF37F8B8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993ABC27-AD95-1269-3244-58DDF45C6D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A4DA4-3C0C-4A08-ABC4-C3259440F9F9}" type="datetimeFigureOut">
              <a:rPr lang="tr-TR" smtClean="0"/>
              <a:t>1.08.2024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E90BC673-A22A-5DB4-F43D-228037B745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48629C68-6E77-65AA-B026-68FDB69DA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ECA83-F285-43BA-A7E0-8A2894659F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58198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70CA16B0-F7E9-DDAC-3B15-3F5260C77B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A4DA4-3C0C-4A08-ABC4-C3259440F9F9}" type="datetimeFigureOut">
              <a:rPr lang="tr-TR" smtClean="0"/>
              <a:t>1.08.2024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A9BF897A-07CB-FBC1-8C4E-20CFD6D77C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BE2A9A7-453A-0526-B578-E4CF9F4B16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ECA83-F285-43BA-A7E0-8A2894659F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30947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627DD19-6855-83AC-6FA5-AFF43B5BC7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53D08DF-E74B-70C4-34BE-D002B647EA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D1D4292-A454-04E2-7454-0374210F15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D728C8F-67BF-7247-D64D-54E4BF70B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A4DA4-3C0C-4A08-ABC4-C3259440F9F9}" type="datetimeFigureOut">
              <a:rPr lang="tr-TR" smtClean="0"/>
              <a:t>1.08.2024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8B800F9-E778-414A-222E-E1F75551ED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6775B21-F824-1464-D73D-E08ACD5848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ECA83-F285-43BA-A7E0-8A2894659F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1643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2F09E7C-4D9E-541D-648B-FA71A11857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2AC25C6C-D6C5-8CF0-3697-F9C7B509D9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3E793B3D-88C3-D724-A78B-176B1CE125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61182E7F-DDDB-4751-C5CE-F699CCEC6D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A4DA4-3C0C-4A08-ABC4-C3259440F9F9}" type="datetimeFigureOut">
              <a:rPr lang="tr-TR" smtClean="0"/>
              <a:t>1.08.2024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9DAD51F-B275-EB6A-BD0A-A5C7267425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6654B8D2-B535-5A95-C4A4-270FDB1D8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ECA83-F285-43BA-A7E0-8A2894659F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5086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EF6E1E96-774E-2C4C-7578-4413C46898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AB2F342-17FE-8A8C-893E-2B63D525EE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8FBA7CC-5021-4C12-B23E-BB30582DCE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1A4DA4-3C0C-4A08-ABC4-C3259440F9F9}" type="datetimeFigureOut">
              <a:rPr lang="tr-TR" smtClean="0"/>
              <a:t>1.08.2024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171FD9-B93A-D79F-7856-0DA138966B4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DD4C1C4-5AE0-53C4-9450-9A83B6CF85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3ECA83-F285-43BA-A7E0-8A2894659F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7051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F751018-4BF6-8625-D34E-6A90689E590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82DCB0F8-2644-DE39-AD6D-12579232F2B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44327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52613" y="1858480"/>
            <a:ext cx="5287664" cy="3874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0434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44830" y="1285808"/>
            <a:ext cx="6859629" cy="3889237"/>
          </a:xfrm>
          <a:prstGeom prst="rect">
            <a:avLst/>
          </a:prstGeom>
        </p:spPr>
        <p:txBody>
          <a:bodyPr vert="horz" wrap="square" lIns="0" tIns="10317" rIns="0" bIns="0" rtlCol="0">
            <a:spAutoFit/>
          </a:bodyPr>
          <a:lstStyle/>
          <a:p>
            <a:pPr marL="304074" marR="381721" indent="-293214">
              <a:spcBef>
                <a:spcPts val="81"/>
              </a:spcBef>
              <a:buFont typeface="Arial MT"/>
              <a:buChar char="•"/>
              <a:tabLst>
                <a:tab pos="303531" algn="l"/>
                <a:tab pos="304617" algn="l"/>
              </a:tabLst>
            </a:pPr>
            <a:r>
              <a:rPr sz="1710" spc="-4" dirty="0">
                <a:solidFill>
                  <a:prstClr val="black"/>
                </a:solidFill>
                <a:cs typeface="Calibri"/>
              </a:rPr>
              <a:t>İç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pazarın</a:t>
            </a:r>
            <a:r>
              <a:rPr sz="1710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oluşumu</a:t>
            </a:r>
            <a:r>
              <a:rPr sz="1710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açısından</a:t>
            </a:r>
            <a:r>
              <a:rPr sz="1710" spc="26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en</a:t>
            </a:r>
            <a:r>
              <a:rPr sz="1710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az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Beyaz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Kitap</a:t>
            </a:r>
            <a:r>
              <a:rPr sz="1710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3" dirty="0">
                <a:solidFill>
                  <a:prstClr val="black"/>
                </a:solidFill>
                <a:cs typeface="Calibri"/>
              </a:rPr>
              <a:t>kadar</a:t>
            </a:r>
            <a:r>
              <a:rPr sz="1710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önem</a:t>
            </a:r>
            <a:r>
              <a:rPr sz="1710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taşıyan</a:t>
            </a:r>
            <a:r>
              <a:rPr sz="1710" spc="17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bir </a:t>
            </a:r>
            <a:r>
              <a:rPr sz="1710" spc="-376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başka</a:t>
            </a:r>
            <a:r>
              <a:rPr sz="1710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belge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de</a:t>
            </a:r>
            <a:r>
              <a:rPr sz="1710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1710" b="1" spc="-9" dirty="0">
                <a:solidFill>
                  <a:prstClr val="black"/>
                </a:solidFill>
                <a:cs typeface="Calibri"/>
              </a:rPr>
              <a:t>Avrupa</a:t>
            </a:r>
            <a:r>
              <a:rPr sz="1710" b="1" dirty="0">
                <a:solidFill>
                  <a:prstClr val="black"/>
                </a:solidFill>
                <a:cs typeface="Calibri"/>
              </a:rPr>
              <a:t> </a:t>
            </a:r>
            <a:r>
              <a:rPr sz="1710" b="1" spc="-51" dirty="0">
                <a:solidFill>
                  <a:prstClr val="black"/>
                </a:solidFill>
                <a:cs typeface="Calibri"/>
              </a:rPr>
              <a:t>Tek</a:t>
            </a:r>
            <a:r>
              <a:rPr sz="1710" b="1" dirty="0">
                <a:solidFill>
                  <a:prstClr val="black"/>
                </a:solidFill>
                <a:cs typeface="Calibri"/>
              </a:rPr>
              <a:t> </a:t>
            </a:r>
            <a:r>
              <a:rPr sz="1710" b="1" spc="-4" dirty="0">
                <a:solidFill>
                  <a:prstClr val="black"/>
                </a:solidFill>
                <a:cs typeface="Calibri"/>
              </a:rPr>
              <a:t>Senedi</a:t>
            </a:r>
            <a:r>
              <a:rPr sz="1710" b="1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710" b="1" spc="-34" dirty="0">
                <a:solidFill>
                  <a:prstClr val="black"/>
                </a:solidFill>
                <a:cs typeface="Calibri"/>
              </a:rPr>
              <a:t>(ATS)</a:t>
            </a:r>
            <a:r>
              <a:rPr sz="1710" b="1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51" dirty="0">
                <a:solidFill>
                  <a:prstClr val="black"/>
                </a:solidFill>
                <a:cs typeface="Calibri"/>
              </a:rPr>
              <a:t>dir.</a:t>
            </a:r>
            <a:endParaRPr sz="1710" dirty="0">
              <a:solidFill>
                <a:prstClr val="black"/>
              </a:solidFill>
              <a:cs typeface="Calibri"/>
            </a:endParaRPr>
          </a:p>
          <a:p>
            <a:pPr marL="303531" indent="-293214">
              <a:spcBef>
                <a:spcPts val="410"/>
              </a:spcBef>
              <a:buFont typeface="Arial MT"/>
              <a:buChar char="•"/>
              <a:tabLst>
                <a:tab pos="303531" algn="l"/>
                <a:tab pos="304074" algn="l"/>
              </a:tabLst>
            </a:pPr>
            <a:r>
              <a:rPr sz="1710" spc="-4" dirty="0">
                <a:solidFill>
                  <a:prstClr val="black"/>
                </a:solidFill>
                <a:cs typeface="Calibri"/>
              </a:rPr>
              <a:t>1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30" dirty="0">
                <a:solidFill>
                  <a:prstClr val="black"/>
                </a:solidFill>
                <a:cs typeface="Calibri"/>
              </a:rPr>
              <a:t>Temmuz</a:t>
            </a:r>
            <a:r>
              <a:rPr sz="1710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1987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tarihinde</a:t>
            </a:r>
            <a:r>
              <a:rPr sz="1710" spc="21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Avrupa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56" dirty="0">
                <a:solidFill>
                  <a:prstClr val="black"/>
                </a:solidFill>
                <a:cs typeface="Calibri"/>
              </a:rPr>
              <a:t>Tek</a:t>
            </a:r>
            <a:r>
              <a:rPr sz="1710" spc="17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Senedi</a:t>
            </a:r>
            <a:r>
              <a:rPr sz="1710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yürürlüğe</a:t>
            </a:r>
            <a:r>
              <a:rPr sz="1710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girdi.</a:t>
            </a:r>
            <a:endParaRPr sz="1710" dirty="0">
              <a:solidFill>
                <a:prstClr val="black"/>
              </a:solidFill>
              <a:cs typeface="Calibri"/>
            </a:endParaRPr>
          </a:p>
          <a:p>
            <a:pPr>
              <a:spcBef>
                <a:spcPts val="4"/>
              </a:spcBef>
              <a:buFont typeface="Arial MT"/>
              <a:buChar char="•"/>
            </a:pPr>
            <a:endParaRPr sz="2352" dirty="0">
              <a:solidFill>
                <a:prstClr val="black"/>
              </a:solidFill>
              <a:cs typeface="Calibri"/>
            </a:endParaRPr>
          </a:p>
          <a:p>
            <a:pPr marL="303531" marR="202534" indent="-293214">
              <a:buFont typeface="Arial MT"/>
              <a:buChar char="•"/>
              <a:tabLst>
                <a:tab pos="303531" algn="l"/>
                <a:tab pos="304074" algn="l"/>
              </a:tabLst>
            </a:pPr>
            <a:r>
              <a:rPr sz="1710" spc="-4" dirty="0">
                <a:solidFill>
                  <a:prstClr val="black"/>
                </a:solidFill>
                <a:cs typeface="Calibri"/>
              </a:rPr>
              <a:t>Genel</a:t>
            </a:r>
            <a:r>
              <a:rPr sz="1710" spc="17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3" dirty="0">
                <a:solidFill>
                  <a:prstClr val="black"/>
                </a:solidFill>
                <a:cs typeface="Calibri"/>
              </a:rPr>
              <a:t>olarak</a:t>
            </a:r>
            <a:r>
              <a:rPr sz="1710" spc="21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3" dirty="0">
                <a:solidFill>
                  <a:prstClr val="black"/>
                </a:solidFill>
                <a:cs typeface="Calibri"/>
              </a:rPr>
              <a:t>özetlersek,</a:t>
            </a:r>
            <a:r>
              <a:rPr sz="1710" spc="3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51" dirty="0">
                <a:solidFill>
                  <a:prstClr val="black"/>
                </a:solidFill>
                <a:cs typeface="Calibri"/>
              </a:rPr>
              <a:t>ATS</a:t>
            </a:r>
            <a:r>
              <a:rPr sz="1710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ile</a:t>
            </a:r>
            <a:r>
              <a:rPr sz="1710" spc="17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altı</a:t>
            </a:r>
            <a:r>
              <a:rPr sz="1710" spc="17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yeni</a:t>
            </a:r>
            <a:r>
              <a:rPr sz="1710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alanda</a:t>
            </a:r>
            <a:r>
              <a:rPr sz="1710" spc="17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yeni</a:t>
            </a:r>
            <a:r>
              <a:rPr sz="1710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hedeflere</a:t>
            </a:r>
            <a:r>
              <a:rPr sz="1710" spc="26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ulaşılması </a:t>
            </a:r>
            <a:r>
              <a:rPr sz="1710" spc="-376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7" dirty="0">
                <a:solidFill>
                  <a:prstClr val="black"/>
                </a:solidFill>
                <a:cs typeface="Calibri"/>
              </a:rPr>
              <a:t>amaçlanmıştır.</a:t>
            </a:r>
            <a:r>
              <a:rPr sz="1710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Bunlar;</a:t>
            </a:r>
            <a:endParaRPr sz="1710" dirty="0">
              <a:solidFill>
                <a:prstClr val="black"/>
              </a:solidFill>
              <a:cs typeface="Calibri"/>
            </a:endParaRPr>
          </a:p>
          <a:p>
            <a:pPr marL="10860" marR="4344">
              <a:spcBef>
                <a:spcPts val="410"/>
              </a:spcBef>
              <a:buFontTx/>
              <a:buChar char="-"/>
              <a:tabLst>
                <a:tab pos="126516" algn="l"/>
              </a:tabLst>
            </a:pPr>
            <a:r>
              <a:rPr sz="1710" spc="-9" dirty="0">
                <a:solidFill>
                  <a:prstClr val="black"/>
                </a:solidFill>
                <a:cs typeface="Calibri"/>
              </a:rPr>
              <a:t>Sınırların</a:t>
            </a:r>
            <a:r>
              <a:rPr sz="1710" spc="3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serbest</a:t>
            </a:r>
            <a:r>
              <a:rPr sz="1710" spc="3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bir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pazar</a:t>
            </a:r>
            <a:r>
              <a:rPr sz="1710" spc="17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içerisinde</a:t>
            </a:r>
            <a:r>
              <a:rPr sz="1710" spc="3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kaldırılarak</a:t>
            </a:r>
            <a:r>
              <a:rPr sz="1710" spc="3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mal,</a:t>
            </a:r>
            <a:r>
              <a:rPr sz="1710" spc="21" dirty="0">
                <a:solidFill>
                  <a:prstClr val="black"/>
                </a:solidFill>
                <a:cs typeface="Calibri"/>
              </a:rPr>
              <a:t> </a:t>
            </a:r>
            <a:r>
              <a:rPr sz="1710" dirty="0">
                <a:solidFill>
                  <a:prstClr val="black"/>
                </a:solidFill>
                <a:cs typeface="Calibri"/>
              </a:rPr>
              <a:t>hizmet</a:t>
            </a:r>
            <a:r>
              <a:rPr sz="1710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3" dirty="0">
                <a:solidFill>
                  <a:prstClr val="black"/>
                </a:solidFill>
                <a:cs typeface="Calibri"/>
              </a:rPr>
              <a:t>ve</a:t>
            </a:r>
            <a:r>
              <a:rPr sz="1710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sermaye</a:t>
            </a:r>
            <a:r>
              <a:rPr sz="1710" spc="21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gibi </a:t>
            </a:r>
            <a:r>
              <a:rPr sz="1710" spc="-371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üç alanda</a:t>
            </a:r>
            <a:r>
              <a:rPr sz="1710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serbest</a:t>
            </a:r>
            <a:r>
              <a:rPr sz="1710" spc="26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dolaşımın</a:t>
            </a:r>
            <a:r>
              <a:rPr sz="1710" spc="21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sağlanması,</a:t>
            </a:r>
            <a:endParaRPr sz="1710" dirty="0">
              <a:solidFill>
                <a:prstClr val="black"/>
              </a:solidFill>
              <a:cs typeface="Calibri"/>
            </a:endParaRPr>
          </a:p>
          <a:p>
            <a:pPr marL="125973" indent="-115657">
              <a:spcBef>
                <a:spcPts val="410"/>
              </a:spcBef>
              <a:buFontTx/>
              <a:buChar char="-"/>
              <a:tabLst>
                <a:tab pos="126516" algn="l"/>
              </a:tabLst>
            </a:pPr>
            <a:r>
              <a:rPr sz="1710" spc="-13" dirty="0">
                <a:solidFill>
                  <a:prstClr val="black"/>
                </a:solidFill>
                <a:cs typeface="Calibri"/>
              </a:rPr>
              <a:t>Ekonomik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3" dirty="0">
                <a:solidFill>
                  <a:prstClr val="black"/>
                </a:solidFill>
                <a:cs typeface="Calibri"/>
              </a:rPr>
              <a:t>ve</a:t>
            </a:r>
            <a:r>
              <a:rPr sz="1710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3" dirty="0">
                <a:solidFill>
                  <a:prstClr val="black"/>
                </a:solidFill>
                <a:cs typeface="Calibri"/>
              </a:rPr>
              <a:t>sosyal</a:t>
            </a:r>
            <a:r>
              <a:rPr sz="1710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bütünleşmenin</a:t>
            </a:r>
            <a:r>
              <a:rPr sz="1710" spc="26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gerçekleştirilmesi,</a:t>
            </a:r>
            <a:endParaRPr sz="1710" dirty="0">
              <a:solidFill>
                <a:prstClr val="black"/>
              </a:solidFill>
              <a:cs typeface="Calibri"/>
            </a:endParaRPr>
          </a:p>
          <a:p>
            <a:pPr marL="125973" indent="-115657">
              <a:spcBef>
                <a:spcPts val="410"/>
              </a:spcBef>
              <a:buFontTx/>
              <a:buChar char="-"/>
              <a:tabLst>
                <a:tab pos="126516" algn="l"/>
              </a:tabLst>
            </a:pPr>
            <a:r>
              <a:rPr sz="1710" spc="-4" dirty="0">
                <a:solidFill>
                  <a:prstClr val="black"/>
                </a:solidFill>
                <a:cs typeface="Calibri"/>
              </a:rPr>
              <a:t>İşçilerin</a:t>
            </a:r>
            <a:r>
              <a:rPr sz="1710" spc="3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sağlık</a:t>
            </a:r>
            <a:r>
              <a:rPr sz="1710" spc="26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3" dirty="0">
                <a:solidFill>
                  <a:prstClr val="black"/>
                </a:solidFill>
                <a:cs typeface="Calibri"/>
              </a:rPr>
              <a:t>ve</a:t>
            </a:r>
            <a:r>
              <a:rPr sz="1710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güvenlik</a:t>
            </a:r>
            <a:r>
              <a:rPr sz="1710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şartlarının</a:t>
            </a:r>
            <a:r>
              <a:rPr sz="1710" spc="3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 err="1">
                <a:solidFill>
                  <a:prstClr val="black"/>
                </a:solidFill>
                <a:cs typeface="Calibri"/>
              </a:rPr>
              <a:t>iyileştirilmesi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,</a:t>
            </a:r>
            <a:endParaRPr lang="tr-TR" sz="1710" dirty="0">
              <a:solidFill>
                <a:prstClr val="black"/>
              </a:solidFill>
              <a:cs typeface="Calibri"/>
            </a:endParaRPr>
          </a:p>
          <a:p>
            <a:pPr marL="125973" indent="-115657">
              <a:spcBef>
                <a:spcPts val="410"/>
              </a:spcBef>
              <a:buFontTx/>
              <a:buChar char="-"/>
              <a:tabLst>
                <a:tab pos="126516" algn="l"/>
              </a:tabLst>
            </a:pPr>
            <a:r>
              <a:rPr sz="1710" spc="-9" dirty="0" err="1">
                <a:solidFill>
                  <a:prstClr val="black"/>
                </a:solidFill>
                <a:cs typeface="Calibri"/>
              </a:rPr>
              <a:t>Çevrenin</a:t>
            </a:r>
            <a:r>
              <a:rPr sz="1710" spc="-21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 err="1">
                <a:solidFill>
                  <a:prstClr val="black"/>
                </a:solidFill>
                <a:cs typeface="Calibri"/>
              </a:rPr>
              <a:t>korunması</a:t>
            </a:r>
            <a:r>
              <a:rPr lang="tr-TR" sz="1710" spc="-9" dirty="0">
                <a:solidFill>
                  <a:prstClr val="black"/>
                </a:solidFill>
                <a:cs typeface="Calibri"/>
              </a:rPr>
              <a:t>,</a:t>
            </a:r>
            <a:endParaRPr sz="1710" dirty="0">
              <a:solidFill>
                <a:prstClr val="black"/>
              </a:solidFill>
              <a:cs typeface="Calibri"/>
            </a:endParaRPr>
          </a:p>
          <a:p>
            <a:pPr marL="125973" indent="-115657">
              <a:spcBef>
                <a:spcPts val="410"/>
              </a:spcBef>
              <a:buFontTx/>
              <a:buChar char="-"/>
              <a:tabLst>
                <a:tab pos="126516" algn="l"/>
              </a:tabLst>
            </a:pPr>
            <a:r>
              <a:rPr sz="1710" spc="-13" dirty="0">
                <a:solidFill>
                  <a:prstClr val="black"/>
                </a:solidFill>
                <a:cs typeface="Calibri"/>
              </a:rPr>
              <a:t>Araştırma</a:t>
            </a:r>
            <a:r>
              <a:rPr sz="1710" spc="21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3" dirty="0">
                <a:solidFill>
                  <a:prstClr val="black"/>
                </a:solidFill>
                <a:cs typeface="Calibri"/>
              </a:rPr>
              <a:t>ve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teknolojik</a:t>
            </a:r>
            <a:r>
              <a:rPr sz="1710" spc="13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gelişmelerin</a:t>
            </a:r>
            <a:r>
              <a:rPr sz="1710" spc="21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4" dirty="0">
                <a:solidFill>
                  <a:prstClr val="black"/>
                </a:solidFill>
                <a:cs typeface="Calibri"/>
              </a:rPr>
              <a:t>hızlandırılması,</a:t>
            </a:r>
            <a:endParaRPr sz="1710" dirty="0">
              <a:solidFill>
                <a:prstClr val="black"/>
              </a:solidFill>
              <a:cs typeface="Calibri"/>
            </a:endParaRPr>
          </a:p>
          <a:p>
            <a:pPr marL="125973" indent="-115657">
              <a:spcBef>
                <a:spcPts val="410"/>
              </a:spcBef>
              <a:buFontTx/>
              <a:buChar char="-"/>
              <a:tabLst>
                <a:tab pos="126516" algn="l"/>
              </a:tabLst>
            </a:pPr>
            <a:r>
              <a:rPr sz="1710" spc="-13" dirty="0">
                <a:solidFill>
                  <a:prstClr val="black"/>
                </a:solidFill>
                <a:cs typeface="Calibri"/>
              </a:rPr>
              <a:t>Ekonomik</a:t>
            </a:r>
            <a:r>
              <a:rPr sz="1710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3" dirty="0">
                <a:solidFill>
                  <a:prstClr val="black"/>
                </a:solidFill>
                <a:cs typeface="Calibri"/>
              </a:rPr>
              <a:t>ve</a:t>
            </a:r>
            <a:r>
              <a:rPr sz="1710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parasal</a:t>
            </a:r>
            <a:r>
              <a:rPr sz="1710" spc="26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9" dirty="0">
                <a:solidFill>
                  <a:prstClr val="black"/>
                </a:solidFill>
                <a:cs typeface="Calibri"/>
              </a:rPr>
              <a:t>birliğin</a:t>
            </a:r>
            <a:r>
              <a:rPr sz="1710" spc="21" dirty="0">
                <a:solidFill>
                  <a:prstClr val="black"/>
                </a:solidFill>
                <a:cs typeface="Calibri"/>
              </a:rPr>
              <a:t> </a:t>
            </a:r>
            <a:r>
              <a:rPr sz="1710" spc="-17" dirty="0">
                <a:solidFill>
                  <a:prstClr val="black"/>
                </a:solidFill>
                <a:cs typeface="Calibri"/>
              </a:rPr>
              <a:t>sağlanmasıdır.</a:t>
            </a:r>
            <a:endParaRPr sz="1710" dirty="0">
              <a:solidFill>
                <a:prstClr val="black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413366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94143" y="489961"/>
            <a:ext cx="5804594" cy="1229761"/>
          </a:xfrm>
          <a:prstGeom prst="rect">
            <a:avLst/>
          </a:prstGeom>
        </p:spPr>
        <p:txBody>
          <a:bodyPr vert="horz" wrap="square" lIns="0" tIns="10860" rIns="0" bIns="0" rtlCol="0" anchor="ctr">
            <a:spAutoFit/>
          </a:bodyPr>
          <a:lstStyle/>
          <a:p>
            <a:pPr marL="10860">
              <a:spcBef>
                <a:spcPts val="86"/>
              </a:spcBef>
            </a:pPr>
            <a:r>
              <a:rPr spc="-9" dirty="0"/>
              <a:t>BRÜKSEL</a:t>
            </a:r>
            <a:r>
              <a:rPr spc="-38" dirty="0"/>
              <a:t> </a:t>
            </a:r>
            <a:r>
              <a:rPr spc="-17" dirty="0"/>
              <a:t>(FÜZYON)</a:t>
            </a:r>
            <a:r>
              <a:rPr spc="-26" dirty="0"/>
              <a:t> </a:t>
            </a:r>
            <a:r>
              <a:rPr spc="-4" dirty="0"/>
              <a:t>ANTLAŞMASI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644852" y="1873542"/>
            <a:ext cx="1221191" cy="326758"/>
          </a:xfrm>
          <a:prstGeom prst="rect">
            <a:avLst/>
          </a:prstGeom>
        </p:spPr>
        <p:txBody>
          <a:bodyPr vert="horz" wrap="square" lIns="0" tIns="10860" rIns="0" bIns="0" rtlCol="0">
            <a:spAutoFit/>
          </a:bodyPr>
          <a:lstStyle/>
          <a:p>
            <a:pPr marL="304074" indent="-293214">
              <a:spcBef>
                <a:spcPts val="86"/>
              </a:spcBef>
              <a:buFont typeface="Arial MT"/>
              <a:buChar char="•"/>
              <a:tabLst>
                <a:tab pos="303531" algn="l"/>
                <a:tab pos="304074" algn="l"/>
                <a:tab pos="618464" algn="l"/>
              </a:tabLst>
            </a:pPr>
            <a:r>
              <a:rPr sz="2052" dirty="0">
                <a:solidFill>
                  <a:prstClr val="black"/>
                </a:solidFill>
                <a:cs typeface="Calibri"/>
              </a:rPr>
              <a:t>8	N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isan</a:t>
            </a:r>
            <a:endParaRPr sz="2052">
              <a:solidFill>
                <a:prstClr val="black"/>
              </a:solidFill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026286" y="1873542"/>
            <a:ext cx="5519523" cy="326758"/>
          </a:xfrm>
          <a:prstGeom prst="rect">
            <a:avLst/>
          </a:prstGeom>
        </p:spPr>
        <p:txBody>
          <a:bodyPr vert="horz" wrap="square" lIns="0" tIns="10860" rIns="0" bIns="0" rtlCol="0">
            <a:spAutoFit/>
          </a:bodyPr>
          <a:lstStyle/>
          <a:p>
            <a:pPr marL="10860">
              <a:spcBef>
                <a:spcPts val="86"/>
              </a:spcBef>
              <a:tabLst>
                <a:tab pos="721089" algn="l"/>
                <a:tab pos="1862994" algn="l"/>
                <a:tab pos="3135759" algn="l"/>
                <a:tab pos="3564720" algn="l"/>
                <a:tab pos="4152233" algn="l"/>
              </a:tabLst>
            </a:pPr>
            <a:r>
              <a:rPr sz="2052" spc="-4" dirty="0">
                <a:solidFill>
                  <a:prstClr val="black"/>
                </a:solidFill>
                <a:cs typeface="Calibri"/>
              </a:rPr>
              <a:t>1965	tarihinde	</a:t>
            </a:r>
            <a:r>
              <a:rPr sz="2052" spc="-21" dirty="0">
                <a:solidFill>
                  <a:prstClr val="black"/>
                </a:solidFill>
                <a:cs typeface="Calibri"/>
              </a:rPr>
              <a:t>Brüksel’de	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üç	</a:t>
            </a:r>
            <a:r>
              <a:rPr sz="2052" dirty="0">
                <a:solidFill>
                  <a:prstClr val="black"/>
                </a:solidFill>
                <a:cs typeface="Calibri"/>
              </a:rPr>
              <a:t>AET	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kurumlarının</a:t>
            </a:r>
            <a:endParaRPr sz="2052">
              <a:solidFill>
                <a:prstClr val="black"/>
              </a:solidFill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644852" y="2186307"/>
            <a:ext cx="6903611" cy="2285628"/>
          </a:xfrm>
          <a:prstGeom prst="rect">
            <a:avLst/>
          </a:prstGeom>
        </p:spPr>
        <p:txBody>
          <a:bodyPr vert="horz" wrap="square" lIns="0" tIns="10860" rIns="0" bIns="0" rtlCol="0">
            <a:spAutoFit/>
          </a:bodyPr>
          <a:lstStyle/>
          <a:p>
            <a:pPr marL="304074" marR="5973" algn="just">
              <a:spcBef>
                <a:spcPts val="86"/>
              </a:spcBef>
            </a:pPr>
            <a:r>
              <a:rPr sz="2052" spc="-9" dirty="0">
                <a:solidFill>
                  <a:prstClr val="black"/>
                </a:solidFill>
                <a:cs typeface="Calibri"/>
              </a:rPr>
              <a:t>birleştirilmesine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 ilişkin</a:t>
            </a:r>
            <a:r>
              <a:rPr sz="2052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bir</a:t>
            </a:r>
            <a:r>
              <a:rPr sz="2052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antlaşma</a:t>
            </a:r>
            <a:r>
              <a:rPr sz="2052" spc="449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26" dirty="0">
                <a:solidFill>
                  <a:prstClr val="black"/>
                </a:solidFill>
                <a:cs typeface="Calibri"/>
              </a:rPr>
              <a:t>imzalanmıştır.</a:t>
            </a:r>
            <a:r>
              <a:rPr sz="2052" spc="414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Bu </a:t>
            </a:r>
            <a:r>
              <a:rPr sz="2052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antlaşma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 sonucunda,</a:t>
            </a:r>
            <a:r>
              <a:rPr sz="2052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60" dirty="0">
                <a:solidFill>
                  <a:prstClr val="black"/>
                </a:solidFill>
                <a:cs typeface="Calibri"/>
              </a:rPr>
              <a:t>AKÇT,</a:t>
            </a:r>
            <a:r>
              <a:rPr sz="2052" spc="-56" dirty="0">
                <a:solidFill>
                  <a:prstClr val="black"/>
                </a:solidFill>
                <a:cs typeface="Calibri"/>
              </a:rPr>
              <a:t> </a:t>
            </a:r>
            <a:r>
              <a:rPr sz="2052" dirty="0">
                <a:solidFill>
                  <a:prstClr val="black"/>
                </a:solidFill>
                <a:cs typeface="Calibri"/>
              </a:rPr>
              <a:t>AET</a:t>
            </a:r>
            <a:r>
              <a:rPr sz="2052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13" dirty="0">
                <a:solidFill>
                  <a:prstClr val="black"/>
                </a:solidFill>
                <a:cs typeface="Calibri"/>
              </a:rPr>
              <a:t>ve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34" dirty="0">
                <a:solidFill>
                  <a:prstClr val="black"/>
                </a:solidFill>
                <a:cs typeface="Calibri"/>
              </a:rPr>
              <a:t>EURATOM</a:t>
            </a:r>
            <a:r>
              <a:rPr sz="2052" spc="-30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birleştirilerek </a:t>
            </a:r>
            <a:r>
              <a:rPr sz="2052" spc="-453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halihazırda kullanılan tek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bir AET 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Konseyi, </a:t>
            </a:r>
            <a:r>
              <a:rPr sz="2052" dirty="0">
                <a:solidFill>
                  <a:prstClr val="black"/>
                </a:solidFill>
                <a:cs typeface="Calibri"/>
              </a:rPr>
              <a:t>AET </a:t>
            </a:r>
            <a:r>
              <a:rPr sz="2052" spc="-17" dirty="0">
                <a:solidFill>
                  <a:prstClr val="black"/>
                </a:solidFill>
                <a:cs typeface="Calibri"/>
              </a:rPr>
              <a:t>Komisyonu 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ve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2052" dirty="0">
                <a:solidFill>
                  <a:prstClr val="black"/>
                </a:solidFill>
                <a:cs typeface="Calibri"/>
              </a:rPr>
              <a:t>AET</a:t>
            </a:r>
            <a:r>
              <a:rPr sz="2052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9" dirty="0" err="1">
                <a:solidFill>
                  <a:prstClr val="black"/>
                </a:solidFill>
                <a:cs typeface="Calibri"/>
              </a:rPr>
              <a:t>Parlamentosu</a:t>
            </a:r>
            <a:r>
              <a:rPr sz="2052" spc="-17" dirty="0">
                <a:solidFill>
                  <a:prstClr val="black"/>
                </a:solidFill>
                <a:cs typeface="Calibri"/>
              </a:rPr>
              <a:t> </a:t>
            </a:r>
            <a:r>
              <a:rPr lang="tr-TR" sz="2052" spc="-4" dirty="0">
                <a:solidFill>
                  <a:prstClr val="black"/>
                </a:solidFill>
                <a:cs typeface="Calibri"/>
              </a:rPr>
              <a:t>oluşturulmuştur</a:t>
            </a:r>
            <a:r>
              <a:rPr sz="2052" spc="-26" dirty="0">
                <a:solidFill>
                  <a:prstClr val="black"/>
                </a:solidFill>
                <a:cs typeface="Calibri"/>
              </a:rPr>
              <a:t>.</a:t>
            </a:r>
            <a:endParaRPr sz="2052" dirty="0">
              <a:solidFill>
                <a:prstClr val="black"/>
              </a:solidFill>
              <a:cs typeface="Calibri"/>
            </a:endParaRPr>
          </a:p>
          <a:p>
            <a:pPr marL="304074" marR="4344" indent="-293214" algn="just">
              <a:spcBef>
                <a:spcPts val="492"/>
              </a:spcBef>
              <a:buFont typeface="Arial MT"/>
              <a:buChar char="•"/>
              <a:tabLst>
                <a:tab pos="304074" algn="l"/>
              </a:tabLst>
            </a:pPr>
            <a:r>
              <a:rPr sz="2052" spc="-4" dirty="0">
                <a:solidFill>
                  <a:prstClr val="black"/>
                </a:solidFill>
                <a:cs typeface="Calibri"/>
              </a:rPr>
              <a:t>Bu 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antlaşma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ile </a:t>
            </a:r>
            <a:r>
              <a:rPr sz="2052" spc="-13" dirty="0">
                <a:solidFill>
                  <a:prstClr val="black"/>
                </a:solidFill>
                <a:cs typeface="Calibri"/>
              </a:rPr>
              <a:t>ayrıca,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Daimi </a:t>
            </a:r>
            <a:r>
              <a:rPr sz="2052" spc="-17" dirty="0">
                <a:solidFill>
                  <a:prstClr val="black"/>
                </a:solidFill>
                <a:cs typeface="Calibri"/>
              </a:rPr>
              <a:t>Temsilciler </a:t>
            </a:r>
            <a:r>
              <a:rPr sz="2052" spc="-13" dirty="0">
                <a:solidFill>
                  <a:prstClr val="black"/>
                </a:solidFill>
                <a:cs typeface="Calibri"/>
              </a:rPr>
              <a:t>Komitesi 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(COREPER-I,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COREPER-II)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26" dirty="0">
                <a:solidFill>
                  <a:prstClr val="black"/>
                </a:solidFill>
                <a:cs typeface="Calibri"/>
              </a:rPr>
              <a:t>kurulmuştur.</a:t>
            </a:r>
            <a:r>
              <a:rPr sz="2052" spc="-21" dirty="0">
                <a:solidFill>
                  <a:prstClr val="black"/>
                </a:solidFill>
                <a:cs typeface="Calibri"/>
              </a:rPr>
              <a:t> </a:t>
            </a:r>
            <a:r>
              <a:rPr sz="2052" dirty="0">
                <a:solidFill>
                  <a:prstClr val="black"/>
                </a:solidFill>
                <a:cs typeface="Calibri"/>
              </a:rPr>
              <a:t>Bu</a:t>
            </a:r>
            <a:r>
              <a:rPr sz="2052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kurum,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 AET</a:t>
            </a:r>
            <a:r>
              <a:rPr sz="2052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Konseyinin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çalışmalarına</a:t>
            </a:r>
            <a:r>
              <a:rPr sz="2052" spc="-13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son</a:t>
            </a:r>
            <a:r>
              <a:rPr sz="2052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şeklinin</a:t>
            </a:r>
            <a:r>
              <a:rPr sz="2052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verilmesi</a:t>
            </a:r>
            <a:r>
              <a:rPr sz="2052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13" dirty="0">
                <a:solidFill>
                  <a:prstClr val="black"/>
                </a:solidFill>
                <a:cs typeface="Calibri"/>
              </a:rPr>
              <a:t>görevini</a:t>
            </a:r>
            <a:r>
              <a:rPr sz="2052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21" dirty="0">
                <a:solidFill>
                  <a:prstClr val="black"/>
                </a:solidFill>
                <a:cs typeface="Calibri"/>
              </a:rPr>
              <a:t>sürdürmektedir.</a:t>
            </a:r>
            <a:endParaRPr sz="2052" dirty="0">
              <a:solidFill>
                <a:prstClr val="black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965362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44852" y="1873542"/>
            <a:ext cx="6900896" cy="1274132"/>
          </a:xfrm>
          <a:prstGeom prst="rect">
            <a:avLst/>
          </a:prstGeom>
        </p:spPr>
        <p:txBody>
          <a:bodyPr vert="horz" wrap="square" lIns="0" tIns="10860" rIns="0" bIns="0" rtlCol="0">
            <a:spAutoFit/>
          </a:bodyPr>
          <a:lstStyle/>
          <a:p>
            <a:pPr marL="303531" marR="4344" indent="-293214" algn="just">
              <a:spcBef>
                <a:spcPts val="86"/>
              </a:spcBef>
              <a:buFont typeface="Arial MT"/>
              <a:buChar char="•"/>
              <a:tabLst>
                <a:tab pos="304074" algn="l"/>
              </a:tabLst>
            </a:pPr>
            <a:r>
              <a:rPr sz="2052" spc="-9" dirty="0">
                <a:solidFill>
                  <a:prstClr val="black"/>
                </a:solidFill>
                <a:cs typeface="Calibri"/>
              </a:rPr>
              <a:t>Avrupa </a:t>
            </a:r>
            <a:r>
              <a:rPr sz="2052" spc="-21" dirty="0">
                <a:solidFill>
                  <a:prstClr val="black"/>
                </a:solidFill>
                <a:cs typeface="Calibri"/>
              </a:rPr>
              <a:t>Toplulukları, </a:t>
            </a:r>
            <a:r>
              <a:rPr sz="2052" dirty="0">
                <a:solidFill>
                  <a:prstClr val="black"/>
                </a:solidFill>
                <a:cs typeface="Calibri"/>
              </a:rPr>
              <a:t>1 </a:t>
            </a:r>
            <a:r>
              <a:rPr sz="2052" spc="-34" dirty="0">
                <a:solidFill>
                  <a:prstClr val="black"/>
                </a:solidFill>
                <a:cs typeface="Calibri"/>
              </a:rPr>
              <a:t>Temmuz </a:t>
            </a:r>
            <a:r>
              <a:rPr sz="2052" spc="-26" dirty="0">
                <a:solidFill>
                  <a:prstClr val="black"/>
                </a:solidFill>
                <a:cs typeface="Calibri"/>
              </a:rPr>
              <a:t>1968’de </a:t>
            </a:r>
            <a:r>
              <a:rPr sz="2052" spc="-13" dirty="0">
                <a:solidFill>
                  <a:prstClr val="black"/>
                </a:solidFill>
                <a:cs typeface="Calibri"/>
              </a:rPr>
              <a:t>Roma Antlaşması’nda 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önceden 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öngörülen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takvimden </a:t>
            </a:r>
            <a:r>
              <a:rPr sz="2052" dirty="0">
                <a:solidFill>
                  <a:prstClr val="black"/>
                </a:solidFill>
                <a:cs typeface="Calibri"/>
              </a:rPr>
              <a:t>18 </a:t>
            </a:r>
            <a:r>
              <a:rPr sz="2052" spc="-17" dirty="0">
                <a:solidFill>
                  <a:prstClr val="black"/>
                </a:solidFill>
                <a:cs typeface="Calibri"/>
              </a:rPr>
              <a:t>ay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önce </a:t>
            </a:r>
            <a:r>
              <a:rPr sz="2052" dirty="0">
                <a:solidFill>
                  <a:prstClr val="black"/>
                </a:solidFill>
                <a:cs typeface="Calibri"/>
              </a:rPr>
              <a:t>gümrük 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vergilerini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13" dirty="0">
                <a:solidFill>
                  <a:prstClr val="black"/>
                </a:solidFill>
                <a:cs typeface="Calibri"/>
              </a:rPr>
              <a:t>üye ülkeleri 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arasında kaldırmış,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üçüncü </a:t>
            </a:r>
            <a:r>
              <a:rPr sz="2052" spc="-17" dirty="0">
                <a:solidFill>
                  <a:prstClr val="black"/>
                </a:solidFill>
                <a:cs typeface="Calibri"/>
              </a:rPr>
              <a:t>ülkelere karşı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da </a:t>
            </a:r>
            <a:r>
              <a:rPr sz="2052" spc="-13" dirty="0">
                <a:solidFill>
                  <a:prstClr val="black"/>
                </a:solidFill>
                <a:cs typeface="Calibri"/>
              </a:rPr>
              <a:t>ortak 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2052" dirty="0">
                <a:solidFill>
                  <a:prstClr val="black"/>
                </a:solidFill>
                <a:cs typeface="Calibri"/>
              </a:rPr>
              <a:t>gümrük</a:t>
            </a:r>
            <a:r>
              <a:rPr sz="2052" spc="-13" dirty="0">
                <a:solidFill>
                  <a:prstClr val="black"/>
                </a:solidFill>
                <a:cs typeface="Calibri"/>
              </a:rPr>
              <a:t> tarifesini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(OGT)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13" dirty="0">
                <a:solidFill>
                  <a:prstClr val="black"/>
                </a:solidFill>
                <a:cs typeface="Calibri"/>
              </a:rPr>
              <a:t>uygulamaya</a:t>
            </a:r>
            <a:r>
              <a:rPr sz="2052" spc="-17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34" dirty="0">
                <a:solidFill>
                  <a:prstClr val="black"/>
                </a:solidFill>
                <a:cs typeface="Calibri"/>
              </a:rPr>
              <a:t>koymuştur.</a:t>
            </a:r>
            <a:endParaRPr sz="2052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228893" y="3187151"/>
            <a:ext cx="2316408" cy="326758"/>
          </a:xfrm>
          <a:prstGeom prst="rect">
            <a:avLst/>
          </a:prstGeom>
        </p:spPr>
        <p:txBody>
          <a:bodyPr vert="horz" wrap="square" lIns="0" tIns="10860" rIns="0" bIns="0" rtlCol="0">
            <a:spAutoFit/>
          </a:bodyPr>
          <a:lstStyle/>
          <a:p>
            <a:pPr marL="10860">
              <a:spcBef>
                <a:spcPts val="86"/>
              </a:spcBef>
              <a:tabLst>
                <a:tab pos="776474" algn="l"/>
                <a:tab pos="1437834" algn="l"/>
              </a:tabLst>
            </a:pPr>
            <a:r>
              <a:rPr sz="2052" spc="-4" dirty="0">
                <a:solidFill>
                  <a:prstClr val="black"/>
                </a:solidFill>
                <a:cs typeface="Calibri"/>
              </a:rPr>
              <a:t>d</a:t>
            </a:r>
            <a:r>
              <a:rPr sz="2052" dirty="0">
                <a:solidFill>
                  <a:prstClr val="black"/>
                </a:solidFill>
                <a:cs typeface="Calibri"/>
              </a:rPr>
              <a:t>aha	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hızl</a:t>
            </a:r>
            <a:r>
              <a:rPr sz="2052" dirty="0">
                <a:solidFill>
                  <a:prstClr val="black"/>
                </a:solidFill>
                <a:cs typeface="Calibri"/>
              </a:rPr>
              <a:t>ı	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ilerleme</a:t>
            </a:r>
            <a:endParaRPr sz="2052">
              <a:solidFill>
                <a:prstClr val="black"/>
              </a:solidFill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644852" y="3187152"/>
            <a:ext cx="1578480" cy="642549"/>
          </a:xfrm>
          <a:prstGeom prst="rect">
            <a:avLst/>
          </a:prstGeom>
        </p:spPr>
        <p:txBody>
          <a:bodyPr vert="horz" wrap="square" lIns="0" tIns="10860" rIns="0" bIns="0" rtlCol="0">
            <a:spAutoFit/>
          </a:bodyPr>
          <a:lstStyle/>
          <a:p>
            <a:pPr marL="304074" marR="4344" indent="-293214">
              <a:spcBef>
                <a:spcPts val="86"/>
              </a:spcBef>
              <a:buFont typeface="Arial MT"/>
              <a:buChar char="•"/>
              <a:tabLst>
                <a:tab pos="303531" algn="l"/>
                <a:tab pos="304074" algn="l"/>
              </a:tabLst>
            </a:pPr>
            <a:r>
              <a:rPr sz="2052" spc="-4" dirty="0">
                <a:solidFill>
                  <a:prstClr val="black"/>
                </a:solidFill>
                <a:cs typeface="Calibri"/>
              </a:rPr>
              <a:t>Başlangıçta </a:t>
            </a:r>
            <a:r>
              <a:rPr sz="2052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sağlanır</a:t>
            </a:r>
            <a:r>
              <a:rPr sz="2052" spc="-68" dirty="0">
                <a:solidFill>
                  <a:prstClr val="black"/>
                </a:solidFill>
                <a:cs typeface="Calibri"/>
              </a:rPr>
              <a:t>k</a:t>
            </a:r>
            <a:r>
              <a:rPr sz="2052" dirty="0">
                <a:solidFill>
                  <a:prstClr val="black"/>
                </a:solidFill>
                <a:cs typeface="Calibri"/>
              </a:rPr>
              <a:t>e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n,</a:t>
            </a:r>
            <a:endParaRPr sz="2052">
              <a:solidFill>
                <a:prstClr val="black"/>
              </a:solidFill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371778" y="3187152"/>
            <a:ext cx="2637316" cy="642549"/>
          </a:xfrm>
          <a:prstGeom prst="rect">
            <a:avLst/>
          </a:prstGeom>
        </p:spPr>
        <p:txBody>
          <a:bodyPr vert="horz" wrap="square" lIns="0" tIns="10860" rIns="0" bIns="0" rtlCol="0">
            <a:spAutoFit/>
          </a:bodyPr>
          <a:lstStyle/>
          <a:p>
            <a:pPr marL="206879" marR="4344" indent="-196562">
              <a:spcBef>
                <a:spcPts val="86"/>
              </a:spcBef>
              <a:tabLst>
                <a:tab pos="1286340" algn="l"/>
                <a:tab pos="1324349" algn="l"/>
              </a:tabLst>
            </a:pPr>
            <a:r>
              <a:rPr sz="2052" spc="-4" dirty="0">
                <a:solidFill>
                  <a:prstClr val="black"/>
                </a:solidFill>
                <a:cs typeface="Calibri"/>
              </a:rPr>
              <a:t>b</a:t>
            </a:r>
            <a:r>
              <a:rPr sz="2052" dirty="0">
                <a:solidFill>
                  <a:prstClr val="black"/>
                </a:solidFill>
                <a:cs typeface="Calibri"/>
              </a:rPr>
              <a:t>elirlenen		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p</a:t>
            </a:r>
            <a:r>
              <a:rPr sz="2052" spc="-30" dirty="0">
                <a:solidFill>
                  <a:prstClr val="black"/>
                </a:solidFill>
                <a:cs typeface="Calibri"/>
              </a:rPr>
              <a:t>r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o</a:t>
            </a:r>
            <a:r>
              <a:rPr sz="2052" dirty="0">
                <a:solidFill>
                  <a:prstClr val="black"/>
                </a:solidFill>
                <a:cs typeface="Calibri"/>
              </a:rPr>
              <a:t>g</a:t>
            </a:r>
            <a:r>
              <a:rPr sz="2052" spc="-43" dirty="0">
                <a:solidFill>
                  <a:prstClr val="black"/>
                </a:solidFill>
                <a:cs typeface="Calibri"/>
              </a:rPr>
              <a:t>r</a:t>
            </a:r>
            <a:r>
              <a:rPr sz="2052" dirty="0">
                <a:solidFill>
                  <a:prstClr val="black"/>
                </a:solidFill>
                <a:cs typeface="Calibri"/>
              </a:rPr>
              <a:t>amdan  1970’li	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yıllarda</a:t>
            </a:r>
            <a:endParaRPr sz="2052">
              <a:solidFill>
                <a:prstClr val="black"/>
              </a:solidFill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786694" y="3499914"/>
            <a:ext cx="2761119" cy="326758"/>
          </a:xfrm>
          <a:prstGeom prst="rect">
            <a:avLst/>
          </a:prstGeom>
        </p:spPr>
        <p:txBody>
          <a:bodyPr vert="horz" wrap="square" lIns="0" tIns="10860" rIns="0" bIns="0" rtlCol="0">
            <a:spAutoFit/>
          </a:bodyPr>
          <a:lstStyle/>
          <a:p>
            <a:pPr marL="10860">
              <a:spcBef>
                <a:spcPts val="86"/>
              </a:spcBef>
              <a:tabLst>
                <a:tab pos="1132131" algn="l"/>
              </a:tabLst>
            </a:pPr>
            <a:r>
              <a:rPr sz="2052" spc="-9" dirty="0">
                <a:solidFill>
                  <a:prstClr val="black"/>
                </a:solidFill>
                <a:cs typeface="Calibri"/>
              </a:rPr>
              <a:t>Avrupa	</a:t>
            </a:r>
            <a:r>
              <a:rPr sz="2052" spc="-21" dirty="0">
                <a:solidFill>
                  <a:prstClr val="black"/>
                </a:solidFill>
                <a:cs typeface="Calibri"/>
              </a:rPr>
              <a:t>Toplulukları’nın</a:t>
            </a:r>
            <a:endParaRPr sz="2052">
              <a:solidFill>
                <a:prstClr val="black"/>
              </a:solidFill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938069" y="3812679"/>
            <a:ext cx="5016711" cy="326758"/>
          </a:xfrm>
          <a:prstGeom prst="rect">
            <a:avLst/>
          </a:prstGeom>
        </p:spPr>
        <p:txBody>
          <a:bodyPr vert="horz" wrap="square" lIns="0" tIns="10860" rIns="0" bIns="0" rtlCol="0">
            <a:spAutoFit/>
          </a:bodyPr>
          <a:lstStyle/>
          <a:p>
            <a:pPr marL="10860">
              <a:spcBef>
                <a:spcPts val="86"/>
              </a:spcBef>
            </a:pPr>
            <a:r>
              <a:rPr sz="2052" spc="-9" dirty="0">
                <a:solidFill>
                  <a:prstClr val="black"/>
                </a:solidFill>
                <a:cs typeface="Calibri"/>
              </a:rPr>
              <a:t>ekonomilerinde</a:t>
            </a:r>
            <a:r>
              <a:rPr sz="2052" spc="-17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belirgin</a:t>
            </a:r>
            <a:r>
              <a:rPr sz="2052" spc="-17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yavaşlamalar</a:t>
            </a:r>
            <a:r>
              <a:rPr sz="2052" spc="-30" dirty="0">
                <a:solidFill>
                  <a:prstClr val="black"/>
                </a:solidFill>
                <a:cs typeface="Calibri"/>
              </a:rPr>
              <a:t> olmuştur.</a:t>
            </a:r>
            <a:endParaRPr sz="2052">
              <a:solidFill>
                <a:prstClr val="black"/>
              </a:solidFill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644851" y="4187995"/>
            <a:ext cx="843268" cy="326758"/>
          </a:xfrm>
          <a:prstGeom prst="rect">
            <a:avLst/>
          </a:prstGeom>
        </p:spPr>
        <p:txBody>
          <a:bodyPr vert="horz" wrap="square" lIns="0" tIns="10860" rIns="0" bIns="0" rtlCol="0">
            <a:spAutoFit/>
          </a:bodyPr>
          <a:lstStyle/>
          <a:p>
            <a:pPr marL="304074" indent="-293214">
              <a:spcBef>
                <a:spcPts val="86"/>
              </a:spcBef>
              <a:buFont typeface="Arial MT"/>
              <a:buChar char="•"/>
              <a:tabLst>
                <a:tab pos="303531" algn="l"/>
                <a:tab pos="304074" algn="l"/>
              </a:tabLst>
            </a:pPr>
            <a:r>
              <a:rPr sz="2052" spc="-4" dirty="0">
                <a:solidFill>
                  <a:prstClr val="black"/>
                </a:solidFill>
                <a:cs typeface="Calibri"/>
              </a:rPr>
              <a:t>1973</a:t>
            </a:r>
            <a:endParaRPr sz="2052">
              <a:solidFill>
                <a:prstClr val="black"/>
              </a:solidFill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688127" y="4187995"/>
            <a:ext cx="5858350" cy="326758"/>
          </a:xfrm>
          <a:prstGeom prst="rect">
            <a:avLst/>
          </a:prstGeom>
        </p:spPr>
        <p:txBody>
          <a:bodyPr vert="horz" wrap="square" lIns="0" tIns="10860" rIns="0" bIns="0" rtlCol="0">
            <a:spAutoFit/>
          </a:bodyPr>
          <a:lstStyle/>
          <a:p>
            <a:pPr marL="10860">
              <a:spcBef>
                <a:spcPts val="86"/>
              </a:spcBef>
              <a:tabLst>
                <a:tab pos="1106611" algn="l"/>
                <a:tab pos="1966161" algn="l"/>
                <a:tab pos="2685621" algn="l"/>
                <a:tab pos="3647254" algn="l"/>
                <a:tab pos="4623547" algn="l"/>
              </a:tabLst>
            </a:pPr>
            <a:r>
              <a:rPr sz="2052" dirty="0">
                <a:solidFill>
                  <a:prstClr val="black"/>
                </a:solidFill>
                <a:cs typeface="Calibri"/>
              </a:rPr>
              <a:t>yılındaki	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petrol	</a:t>
            </a:r>
            <a:r>
              <a:rPr sz="2052" dirty="0">
                <a:solidFill>
                  <a:prstClr val="black"/>
                </a:solidFill>
                <a:cs typeface="Calibri"/>
              </a:rPr>
              <a:t>krizi,	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sıkıntılı	Avrupa	</a:t>
            </a:r>
            <a:r>
              <a:rPr sz="2052" spc="-21" dirty="0">
                <a:solidFill>
                  <a:prstClr val="black"/>
                </a:solidFill>
                <a:cs typeface="Calibri"/>
              </a:rPr>
              <a:t>Toplulukları</a:t>
            </a:r>
            <a:endParaRPr sz="2052">
              <a:solidFill>
                <a:prstClr val="black"/>
              </a:solidFill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938068" y="4500760"/>
            <a:ext cx="6608223" cy="1274132"/>
          </a:xfrm>
          <a:prstGeom prst="rect">
            <a:avLst/>
          </a:prstGeom>
        </p:spPr>
        <p:txBody>
          <a:bodyPr vert="horz" wrap="square" lIns="0" tIns="10860" rIns="0" bIns="0" rtlCol="0">
            <a:spAutoFit/>
          </a:bodyPr>
          <a:lstStyle/>
          <a:p>
            <a:pPr marL="10860" marR="4344" algn="just">
              <a:spcBef>
                <a:spcPts val="86"/>
              </a:spcBef>
            </a:pPr>
            <a:r>
              <a:rPr sz="2052" spc="-13" dirty="0">
                <a:solidFill>
                  <a:prstClr val="black"/>
                </a:solidFill>
                <a:cs typeface="Calibri"/>
              </a:rPr>
              <a:t>ekonomisinin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daha</a:t>
            </a:r>
            <a:r>
              <a:rPr sz="2052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da</a:t>
            </a:r>
            <a:r>
              <a:rPr sz="2052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geriye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2052" dirty="0">
                <a:solidFill>
                  <a:prstClr val="black"/>
                </a:solidFill>
                <a:cs typeface="Calibri"/>
              </a:rPr>
              <a:t>gitmesine</a:t>
            </a:r>
            <a:r>
              <a:rPr sz="2052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ve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üye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13" dirty="0">
                <a:solidFill>
                  <a:prstClr val="black"/>
                </a:solidFill>
                <a:cs typeface="Calibri"/>
              </a:rPr>
              <a:t>ülkelerin 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birbirlerinden</a:t>
            </a:r>
            <a:r>
              <a:rPr sz="2052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yaptıkları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 ithalatlarını;</a:t>
            </a:r>
            <a:r>
              <a:rPr sz="2052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endüstrilerini</a:t>
            </a:r>
            <a:r>
              <a:rPr sz="2052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13" dirty="0">
                <a:solidFill>
                  <a:prstClr val="black"/>
                </a:solidFill>
                <a:cs typeface="Calibri"/>
              </a:rPr>
              <a:t>korumak 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amacıyla önleme 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yoluna </a:t>
            </a:r>
            <a:r>
              <a:rPr sz="2052" dirty="0">
                <a:solidFill>
                  <a:prstClr val="black"/>
                </a:solidFill>
                <a:cs typeface="Calibri"/>
              </a:rPr>
              <a:t>gitmeleri, </a:t>
            </a:r>
            <a:r>
              <a:rPr sz="2052" spc="-13" dirty="0">
                <a:solidFill>
                  <a:prstClr val="black"/>
                </a:solidFill>
                <a:cs typeface="Calibri"/>
              </a:rPr>
              <a:t>kurdukları </a:t>
            </a:r>
            <a:r>
              <a:rPr sz="2052" dirty="0">
                <a:solidFill>
                  <a:prstClr val="black"/>
                </a:solidFill>
                <a:cs typeface="Calibri"/>
              </a:rPr>
              <a:t>gümrük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birliğini </a:t>
            </a:r>
            <a:r>
              <a:rPr sz="2052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olumsuz</a:t>
            </a:r>
            <a:r>
              <a:rPr sz="2052" spc="-13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21" dirty="0">
                <a:solidFill>
                  <a:prstClr val="black"/>
                </a:solidFill>
                <a:cs typeface="Calibri"/>
              </a:rPr>
              <a:t>etkilemiştir.</a:t>
            </a:r>
            <a:endParaRPr sz="2052">
              <a:solidFill>
                <a:prstClr val="black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223872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44828" y="1008882"/>
            <a:ext cx="6903068" cy="4249595"/>
          </a:xfrm>
          <a:prstGeom prst="rect">
            <a:avLst/>
          </a:prstGeom>
        </p:spPr>
        <p:txBody>
          <a:bodyPr vert="horz" wrap="square" lIns="0" tIns="42896" rIns="0" bIns="0" rtlCol="0">
            <a:spAutoFit/>
          </a:bodyPr>
          <a:lstStyle/>
          <a:p>
            <a:pPr marL="304074" marR="5973" indent="-293757" algn="just">
              <a:lnSpc>
                <a:spcPts val="2035"/>
              </a:lnSpc>
              <a:spcBef>
                <a:spcPts val="338"/>
              </a:spcBef>
              <a:buFont typeface="Arial MT"/>
              <a:buChar char="•"/>
              <a:tabLst>
                <a:tab pos="304617" algn="l"/>
              </a:tabLst>
            </a:pPr>
            <a:r>
              <a:rPr sz="1881" spc="-9" dirty="0">
                <a:solidFill>
                  <a:prstClr val="black"/>
                </a:solidFill>
                <a:cs typeface="Calibri"/>
              </a:rPr>
              <a:t>Avrupa</a:t>
            </a:r>
            <a:r>
              <a:rPr sz="1881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17" dirty="0">
                <a:solidFill>
                  <a:prstClr val="black"/>
                </a:solidFill>
                <a:cs typeface="Calibri"/>
              </a:rPr>
              <a:t>Toplulukları’nın</a:t>
            </a:r>
            <a:r>
              <a:rPr sz="1881" spc="-13" dirty="0">
                <a:solidFill>
                  <a:prstClr val="black"/>
                </a:solidFill>
                <a:cs typeface="Calibri"/>
              </a:rPr>
              <a:t> ekonomik</a:t>
            </a:r>
            <a:r>
              <a:rPr sz="1881" spc="-9" dirty="0">
                <a:solidFill>
                  <a:prstClr val="black"/>
                </a:solidFill>
                <a:cs typeface="Calibri"/>
              </a:rPr>
              <a:t> sıkıntılarını</a:t>
            </a:r>
            <a:r>
              <a:rPr sz="1881" spc="-4" dirty="0">
                <a:solidFill>
                  <a:prstClr val="black"/>
                </a:solidFill>
                <a:cs typeface="Calibri"/>
              </a:rPr>
              <a:t> gidermede</a:t>
            </a:r>
            <a:r>
              <a:rPr sz="1881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13" dirty="0">
                <a:solidFill>
                  <a:prstClr val="black"/>
                </a:solidFill>
                <a:cs typeface="Calibri"/>
              </a:rPr>
              <a:t>yetersiz </a:t>
            </a:r>
            <a:r>
              <a:rPr sz="1881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13" dirty="0">
                <a:solidFill>
                  <a:prstClr val="black"/>
                </a:solidFill>
                <a:cs typeface="Calibri"/>
              </a:rPr>
              <a:t>kalan Roma Antlaşması’nın </a:t>
            </a:r>
            <a:r>
              <a:rPr sz="1881" spc="-9" dirty="0">
                <a:solidFill>
                  <a:prstClr val="black"/>
                </a:solidFill>
                <a:cs typeface="Calibri"/>
              </a:rPr>
              <a:t>günün şart </a:t>
            </a:r>
            <a:r>
              <a:rPr sz="1881" spc="-13" dirty="0">
                <a:solidFill>
                  <a:prstClr val="black"/>
                </a:solidFill>
                <a:cs typeface="Calibri"/>
              </a:rPr>
              <a:t>ve </a:t>
            </a:r>
            <a:r>
              <a:rPr sz="1881" spc="-9" dirty="0">
                <a:solidFill>
                  <a:prstClr val="black"/>
                </a:solidFill>
                <a:cs typeface="Calibri"/>
              </a:rPr>
              <a:t>ihtiyaçlarını </a:t>
            </a:r>
            <a:r>
              <a:rPr sz="1881" spc="-17" dirty="0">
                <a:solidFill>
                  <a:prstClr val="black"/>
                </a:solidFill>
                <a:cs typeface="Calibri"/>
              </a:rPr>
              <a:t>karşılayacak </a:t>
            </a:r>
            <a:r>
              <a:rPr sz="1881" spc="-13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4" dirty="0">
                <a:solidFill>
                  <a:prstClr val="black"/>
                </a:solidFill>
                <a:cs typeface="Calibri"/>
              </a:rPr>
              <a:t>şekilde uyumlandırılması </a:t>
            </a:r>
            <a:r>
              <a:rPr sz="1881" spc="-13" dirty="0">
                <a:solidFill>
                  <a:prstClr val="black"/>
                </a:solidFill>
                <a:cs typeface="Calibri"/>
              </a:rPr>
              <a:t>ve </a:t>
            </a:r>
            <a:r>
              <a:rPr sz="1881" spc="-4" dirty="0">
                <a:solidFill>
                  <a:prstClr val="black"/>
                </a:solidFill>
                <a:cs typeface="Calibri"/>
              </a:rPr>
              <a:t>uygulanması </a:t>
            </a:r>
            <a:r>
              <a:rPr sz="1881" spc="-9" dirty="0">
                <a:solidFill>
                  <a:prstClr val="black"/>
                </a:solidFill>
                <a:cs typeface="Calibri"/>
              </a:rPr>
              <a:t>zorunluluğu </a:t>
            </a:r>
            <a:r>
              <a:rPr sz="1881" spc="-17" dirty="0">
                <a:solidFill>
                  <a:prstClr val="black"/>
                </a:solidFill>
                <a:cs typeface="Calibri"/>
              </a:rPr>
              <a:t>ortaya </a:t>
            </a:r>
            <a:r>
              <a:rPr sz="1881" spc="-4" dirty="0">
                <a:solidFill>
                  <a:prstClr val="black"/>
                </a:solidFill>
                <a:cs typeface="Calibri"/>
              </a:rPr>
              <a:t>çıkmış, </a:t>
            </a:r>
            <a:r>
              <a:rPr sz="1881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4" dirty="0">
                <a:solidFill>
                  <a:prstClr val="black"/>
                </a:solidFill>
                <a:cs typeface="Calibri"/>
              </a:rPr>
              <a:t>bu durum ise </a:t>
            </a:r>
            <a:r>
              <a:rPr sz="1881" spc="-9" dirty="0">
                <a:solidFill>
                  <a:prstClr val="black"/>
                </a:solidFill>
                <a:cs typeface="Calibri"/>
              </a:rPr>
              <a:t>Avrupa </a:t>
            </a:r>
            <a:r>
              <a:rPr sz="1881" spc="-60" dirty="0">
                <a:solidFill>
                  <a:prstClr val="black"/>
                </a:solidFill>
                <a:cs typeface="Calibri"/>
              </a:rPr>
              <a:t>Tek </a:t>
            </a:r>
            <a:r>
              <a:rPr sz="1881" spc="-17" dirty="0">
                <a:solidFill>
                  <a:prstClr val="black"/>
                </a:solidFill>
                <a:cs typeface="Calibri"/>
              </a:rPr>
              <a:t>Pazarı’nın </a:t>
            </a:r>
            <a:r>
              <a:rPr sz="1881" spc="-4" dirty="0">
                <a:solidFill>
                  <a:prstClr val="black"/>
                </a:solidFill>
                <a:cs typeface="Calibri"/>
              </a:rPr>
              <a:t>ana amacını </a:t>
            </a:r>
            <a:r>
              <a:rPr sz="1881" spc="-21" dirty="0">
                <a:solidFill>
                  <a:prstClr val="black"/>
                </a:solidFill>
                <a:cs typeface="Calibri"/>
              </a:rPr>
              <a:t>oluşturmuştur. </a:t>
            </a:r>
            <a:r>
              <a:rPr sz="1881" spc="-4" dirty="0">
                <a:solidFill>
                  <a:prstClr val="black"/>
                </a:solidFill>
                <a:cs typeface="Calibri"/>
              </a:rPr>
              <a:t>Bu </a:t>
            </a:r>
            <a:r>
              <a:rPr sz="1881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9" dirty="0">
                <a:solidFill>
                  <a:prstClr val="black"/>
                </a:solidFill>
                <a:cs typeface="Calibri"/>
              </a:rPr>
              <a:t>kapsamda, hukuki </a:t>
            </a:r>
            <a:r>
              <a:rPr sz="1881" spc="-4" dirty="0">
                <a:solidFill>
                  <a:prstClr val="black"/>
                </a:solidFill>
                <a:cs typeface="Calibri"/>
              </a:rPr>
              <a:t>bir </a:t>
            </a:r>
            <a:r>
              <a:rPr sz="1881" spc="-9" dirty="0">
                <a:solidFill>
                  <a:prstClr val="black"/>
                </a:solidFill>
                <a:cs typeface="Calibri"/>
              </a:rPr>
              <a:t>belge </a:t>
            </a:r>
            <a:r>
              <a:rPr sz="1881" spc="-4" dirty="0">
                <a:solidFill>
                  <a:prstClr val="black"/>
                </a:solidFill>
                <a:cs typeface="Calibri"/>
              </a:rPr>
              <a:t>olan </a:t>
            </a:r>
            <a:r>
              <a:rPr sz="1881" spc="-9" dirty="0">
                <a:solidFill>
                  <a:prstClr val="black"/>
                </a:solidFill>
                <a:cs typeface="Calibri"/>
              </a:rPr>
              <a:t>Avrupa </a:t>
            </a:r>
            <a:r>
              <a:rPr sz="1881" spc="-60" dirty="0">
                <a:solidFill>
                  <a:prstClr val="black"/>
                </a:solidFill>
                <a:cs typeface="Calibri"/>
              </a:rPr>
              <a:t>Tek</a:t>
            </a:r>
            <a:r>
              <a:rPr sz="1881" spc="-56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4" dirty="0">
                <a:solidFill>
                  <a:prstClr val="black"/>
                </a:solidFill>
                <a:cs typeface="Calibri"/>
              </a:rPr>
              <a:t>Senedi </a:t>
            </a:r>
            <a:r>
              <a:rPr sz="1881" spc="-38" dirty="0">
                <a:solidFill>
                  <a:prstClr val="black"/>
                </a:solidFill>
                <a:cs typeface="Calibri"/>
              </a:rPr>
              <a:t>(ATS) </a:t>
            </a:r>
            <a:r>
              <a:rPr sz="1881" spc="-4" dirty="0">
                <a:solidFill>
                  <a:prstClr val="black"/>
                </a:solidFill>
                <a:cs typeface="Calibri"/>
              </a:rPr>
              <a:t>ile ilgili </a:t>
            </a:r>
            <a:r>
              <a:rPr sz="1881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9" dirty="0">
                <a:solidFill>
                  <a:prstClr val="black"/>
                </a:solidFill>
                <a:cs typeface="Calibri"/>
              </a:rPr>
              <a:t>faaliyetler;</a:t>
            </a:r>
            <a:r>
              <a:rPr sz="1881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9" dirty="0">
                <a:solidFill>
                  <a:prstClr val="black"/>
                </a:solidFill>
                <a:cs typeface="Calibri"/>
              </a:rPr>
              <a:t>çözümün</a:t>
            </a:r>
            <a:r>
              <a:rPr sz="1881" spc="-4" dirty="0">
                <a:solidFill>
                  <a:prstClr val="black"/>
                </a:solidFill>
                <a:cs typeface="Calibri"/>
              </a:rPr>
              <a:t> bir</a:t>
            </a:r>
            <a:r>
              <a:rPr sz="1881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4" dirty="0">
                <a:solidFill>
                  <a:prstClr val="black"/>
                </a:solidFill>
                <a:cs typeface="Calibri"/>
              </a:rPr>
              <a:t>aşaması</a:t>
            </a:r>
            <a:r>
              <a:rPr sz="1881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13" dirty="0">
                <a:solidFill>
                  <a:prstClr val="black"/>
                </a:solidFill>
                <a:cs typeface="Calibri"/>
              </a:rPr>
              <a:t>olarak</a:t>
            </a:r>
            <a:r>
              <a:rPr sz="1881" spc="-9" dirty="0">
                <a:solidFill>
                  <a:prstClr val="black"/>
                </a:solidFill>
                <a:cs typeface="Calibri"/>
              </a:rPr>
              <a:t> takip</a:t>
            </a:r>
            <a:r>
              <a:rPr sz="1881" spc="-4" dirty="0">
                <a:solidFill>
                  <a:prstClr val="black"/>
                </a:solidFill>
                <a:cs typeface="Calibri"/>
              </a:rPr>
              <a:t> eden</a:t>
            </a:r>
            <a:r>
              <a:rPr sz="1881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4" dirty="0" err="1">
                <a:solidFill>
                  <a:prstClr val="black"/>
                </a:solidFill>
                <a:cs typeface="Calibri"/>
              </a:rPr>
              <a:t>aşamada</a:t>
            </a:r>
            <a:r>
              <a:rPr sz="1881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881" dirty="0">
                <a:solidFill>
                  <a:prstClr val="black"/>
                </a:solidFill>
                <a:cs typeface="Calibri"/>
              </a:rPr>
              <a:t> </a:t>
            </a:r>
            <a:r>
              <a:rPr lang="tr-TR" sz="1881" spc="-21" dirty="0">
                <a:solidFill>
                  <a:prstClr val="black"/>
                </a:solidFill>
                <a:cs typeface="Calibri"/>
              </a:rPr>
              <a:t>açıklanmıştır</a:t>
            </a:r>
            <a:r>
              <a:rPr sz="1881" spc="-21" dirty="0">
                <a:solidFill>
                  <a:prstClr val="black"/>
                </a:solidFill>
                <a:cs typeface="Calibri"/>
              </a:rPr>
              <a:t>.</a:t>
            </a:r>
            <a:endParaRPr sz="1881" dirty="0">
              <a:solidFill>
                <a:prstClr val="black"/>
              </a:solidFill>
              <a:cs typeface="Calibri"/>
            </a:endParaRPr>
          </a:p>
          <a:p>
            <a:pPr marL="304074" marR="4344" indent="-293214" algn="just">
              <a:lnSpc>
                <a:spcPts val="2035"/>
              </a:lnSpc>
              <a:spcBef>
                <a:spcPts val="428"/>
              </a:spcBef>
              <a:buFont typeface="Arial MT"/>
              <a:buChar char="•"/>
              <a:tabLst>
                <a:tab pos="358372" algn="l"/>
              </a:tabLst>
            </a:pPr>
            <a:r>
              <a:rPr sz="1539" dirty="0">
                <a:solidFill>
                  <a:prstClr val="black"/>
                </a:solidFill>
              </a:rPr>
              <a:t>	</a:t>
            </a:r>
            <a:r>
              <a:rPr sz="1881" spc="-4" dirty="0">
                <a:solidFill>
                  <a:prstClr val="black"/>
                </a:solidFill>
                <a:cs typeface="Calibri"/>
              </a:rPr>
              <a:t>14</a:t>
            </a:r>
            <a:r>
              <a:rPr sz="1881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9" dirty="0">
                <a:solidFill>
                  <a:prstClr val="black"/>
                </a:solidFill>
                <a:cs typeface="Calibri"/>
              </a:rPr>
              <a:t>Şubat</a:t>
            </a:r>
            <a:r>
              <a:rPr sz="1881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21" dirty="0">
                <a:solidFill>
                  <a:prstClr val="black"/>
                </a:solidFill>
                <a:cs typeface="Calibri"/>
              </a:rPr>
              <a:t>1984’de</a:t>
            </a:r>
            <a:r>
              <a:rPr sz="1881" spc="-17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9" dirty="0">
                <a:solidFill>
                  <a:prstClr val="black"/>
                </a:solidFill>
                <a:cs typeface="Calibri"/>
              </a:rPr>
              <a:t>Avrupa</a:t>
            </a:r>
            <a:r>
              <a:rPr sz="1881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13" dirty="0">
                <a:solidFill>
                  <a:prstClr val="black"/>
                </a:solidFill>
                <a:cs typeface="Calibri"/>
              </a:rPr>
              <a:t>Parlamentosu;</a:t>
            </a:r>
            <a:r>
              <a:rPr sz="1881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30" dirty="0">
                <a:solidFill>
                  <a:prstClr val="black"/>
                </a:solidFill>
                <a:cs typeface="Calibri"/>
              </a:rPr>
              <a:t>“AB’nin</a:t>
            </a:r>
            <a:r>
              <a:rPr sz="1881" spc="-26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9" dirty="0">
                <a:solidFill>
                  <a:prstClr val="black"/>
                </a:solidFill>
                <a:cs typeface="Calibri"/>
              </a:rPr>
              <a:t>Kurulmasına </a:t>
            </a:r>
            <a:r>
              <a:rPr sz="1881" spc="-414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26" dirty="0">
                <a:solidFill>
                  <a:prstClr val="black"/>
                </a:solidFill>
                <a:cs typeface="Calibri"/>
              </a:rPr>
              <a:t>Yönelik</a:t>
            </a:r>
            <a:r>
              <a:rPr sz="1881" spc="-21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9" dirty="0">
                <a:solidFill>
                  <a:prstClr val="black"/>
                </a:solidFill>
                <a:cs typeface="Calibri"/>
              </a:rPr>
              <a:t>Antlaşma</a:t>
            </a:r>
            <a:r>
              <a:rPr sz="1881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26" dirty="0">
                <a:solidFill>
                  <a:prstClr val="black"/>
                </a:solidFill>
                <a:cs typeface="Calibri"/>
              </a:rPr>
              <a:t>Taslağı”nı</a:t>
            </a:r>
            <a:r>
              <a:rPr sz="1881" spc="-21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34" dirty="0">
                <a:solidFill>
                  <a:prstClr val="black"/>
                </a:solidFill>
                <a:cs typeface="Calibri"/>
              </a:rPr>
              <a:t>onaylar.</a:t>
            </a:r>
            <a:r>
              <a:rPr sz="1881" spc="-30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4" dirty="0">
                <a:solidFill>
                  <a:prstClr val="black"/>
                </a:solidFill>
                <a:cs typeface="Calibri"/>
              </a:rPr>
              <a:t>Spinelli</a:t>
            </a:r>
            <a:r>
              <a:rPr sz="1881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9" dirty="0">
                <a:solidFill>
                  <a:prstClr val="black"/>
                </a:solidFill>
                <a:cs typeface="Calibri"/>
              </a:rPr>
              <a:t>İnisiyatifi</a:t>
            </a:r>
            <a:r>
              <a:rPr sz="1881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13" dirty="0" err="1">
                <a:solidFill>
                  <a:prstClr val="black"/>
                </a:solidFill>
                <a:cs typeface="Calibri"/>
              </a:rPr>
              <a:t>diye</a:t>
            </a:r>
            <a:r>
              <a:rPr sz="1881" spc="-13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4" dirty="0" err="1">
                <a:solidFill>
                  <a:prstClr val="black"/>
                </a:solidFill>
                <a:cs typeface="Calibri"/>
              </a:rPr>
              <a:t>adlandırılan</a:t>
            </a:r>
            <a:r>
              <a:rPr sz="1881" spc="-21" dirty="0">
                <a:solidFill>
                  <a:prstClr val="black"/>
                </a:solidFill>
                <a:cs typeface="Calibri"/>
              </a:rPr>
              <a:t> </a:t>
            </a:r>
            <a:r>
              <a:rPr sz="1881" dirty="0">
                <a:solidFill>
                  <a:prstClr val="black"/>
                </a:solidFill>
                <a:cs typeface="Calibri"/>
              </a:rPr>
              <a:t>bu</a:t>
            </a:r>
            <a:r>
              <a:rPr sz="1881" spc="-13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9" dirty="0">
                <a:solidFill>
                  <a:prstClr val="black"/>
                </a:solidFill>
                <a:cs typeface="Calibri"/>
              </a:rPr>
              <a:t>taslak</a:t>
            </a:r>
            <a:r>
              <a:rPr sz="1881" spc="-13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30" dirty="0">
                <a:solidFill>
                  <a:prstClr val="black"/>
                </a:solidFill>
                <a:cs typeface="Calibri"/>
              </a:rPr>
              <a:t>“Avrupa</a:t>
            </a:r>
            <a:r>
              <a:rPr sz="1881" spc="-21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13" dirty="0">
                <a:solidFill>
                  <a:prstClr val="black"/>
                </a:solidFill>
                <a:cs typeface="Calibri"/>
              </a:rPr>
              <a:t>Anayasası”nın</a:t>
            </a:r>
            <a:r>
              <a:rPr sz="1881" spc="-21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9" dirty="0">
                <a:solidFill>
                  <a:prstClr val="black"/>
                </a:solidFill>
                <a:cs typeface="Calibri"/>
              </a:rPr>
              <a:t>temeli</a:t>
            </a:r>
            <a:r>
              <a:rPr sz="1881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9" dirty="0">
                <a:solidFill>
                  <a:prstClr val="black"/>
                </a:solidFill>
                <a:cs typeface="Calibri"/>
              </a:rPr>
              <a:t>olarak</a:t>
            </a:r>
            <a:r>
              <a:rPr sz="1881" spc="-17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30" dirty="0">
                <a:solidFill>
                  <a:prstClr val="black"/>
                </a:solidFill>
                <a:cs typeface="Calibri"/>
              </a:rPr>
              <a:t>görülür.</a:t>
            </a:r>
            <a:endParaRPr sz="1881" dirty="0">
              <a:solidFill>
                <a:prstClr val="black"/>
              </a:solidFill>
              <a:cs typeface="Calibri"/>
            </a:endParaRPr>
          </a:p>
          <a:p>
            <a:pPr marL="304074" marR="5430" indent="-293757" algn="just">
              <a:lnSpc>
                <a:spcPts val="2035"/>
              </a:lnSpc>
              <a:spcBef>
                <a:spcPts val="440"/>
              </a:spcBef>
              <a:buFont typeface="Arial MT"/>
              <a:buChar char="•"/>
              <a:tabLst>
                <a:tab pos="304617" algn="l"/>
              </a:tabLst>
            </a:pPr>
            <a:r>
              <a:rPr sz="1881" spc="-9" dirty="0">
                <a:solidFill>
                  <a:prstClr val="black"/>
                </a:solidFill>
                <a:cs typeface="Calibri"/>
              </a:rPr>
              <a:t>Akabinde </a:t>
            </a:r>
            <a:r>
              <a:rPr sz="1881" dirty="0">
                <a:solidFill>
                  <a:prstClr val="black"/>
                </a:solidFill>
                <a:cs typeface="Calibri"/>
              </a:rPr>
              <a:t>4 </a:t>
            </a:r>
            <a:r>
              <a:rPr sz="1881" spc="-21" dirty="0">
                <a:solidFill>
                  <a:prstClr val="black"/>
                </a:solidFill>
                <a:cs typeface="Calibri"/>
              </a:rPr>
              <a:t>ay </a:t>
            </a:r>
            <a:r>
              <a:rPr sz="1881" spc="-13" dirty="0">
                <a:solidFill>
                  <a:prstClr val="black"/>
                </a:solidFill>
                <a:cs typeface="Calibri"/>
              </a:rPr>
              <a:t>sonra, </a:t>
            </a:r>
            <a:r>
              <a:rPr sz="1881" dirty="0">
                <a:solidFill>
                  <a:prstClr val="black"/>
                </a:solidFill>
                <a:cs typeface="Calibri"/>
              </a:rPr>
              <a:t>7 </a:t>
            </a:r>
            <a:r>
              <a:rPr sz="1881" spc="-13" dirty="0">
                <a:solidFill>
                  <a:prstClr val="black"/>
                </a:solidFill>
                <a:cs typeface="Calibri"/>
              </a:rPr>
              <a:t>Haziran </a:t>
            </a:r>
            <a:r>
              <a:rPr sz="1881" spc="-21" dirty="0">
                <a:solidFill>
                  <a:prstClr val="black"/>
                </a:solidFill>
                <a:cs typeface="Calibri"/>
              </a:rPr>
              <a:t>1984’de </a:t>
            </a:r>
            <a:r>
              <a:rPr sz="1881" spc="-9" dirty="0">
                <a:solidFill>
                  <a:prstClr val="black"/>
                </a:solidFill>
                <a:cs typeface="Calibri"/>
              </a:rPr>
              <a:t>Konsey </a:t>
            </a:r>
            <a:r>
              <a:rPr sz="1881" spc="-13" dirty="0">
                <a:solidFill>
                  <a:prstClr val="black"/>
                </a:solidFill>
                <a:cs typeface="Calibri"/>
              </a:rPr>
              <a:t>ve üye </a:t>
            </a:r>
            <a:r>
              <a:rPr sz="1881" spc="-4" dirty="0">
                <a:solidFill>
                  <a:prstClr val="black"/>
                </a:solidFill>
                <a:cs typeface="Calibri"/>
              </a:rPr>
              <a:t>devletlerin </a:t>
            </a:r>
            <a:r>
              <a:rPr sz="1881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4" dirty="0">
                <a:solidFill>
                  <a:prstClr val="black"/>
                </a:solidFill>
                <a:cs typeface="Calibri"/>
              </a:rPr>
              <a:t>hükümet</a:t>
            </a:r>
            <a:r>
              <a:rPr sz="1881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4" dirty="0">
                <a:solidFill>
                  <a:prstClr val="black"/>
                </a:solidFill>
                <a:cs typeface="Calibri"/>
              </a:rPr>
              <a:t>temsilcileri;</a:t>
            </a:r>
            <a:r>
              <a:rPr sz="1881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9" dirty="0">
                <a:solidFill>
                  <a:prstClr val="black"/>
                </a:solidFill>
                <a:cs typeface="Calibri"/>
              </a:rPr>
              <a:t>kişilere</a:t>
            </a:r>
            <a:r>
              <a:rPr sz="1881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9" dirty="0">
                <a:solidFill>
                  <a:prstClr val="black"/>
                </a:solidFill>
                <a:cs typeface="Calibri"/>
              </a:rPr>
              <a:t>uygulanan</a:t>
            </a:r>
            <a:r>
              <a:rPr sz="1881" spc="-4" dirty="0">
                <a:solidFill>
                  <a:prstClr val="black"/>
                </a:solidFill>
                <a:cs typeface="Calibri"/>
              </a:rPr>
              <a:t> sınır</a:t>
            </a:r>
            <a:r>
              <a:rPr sz="1881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13" dirty="0">
                <a:solidFill>
                  <a:prstClr val="black"/>
                </a:solidFill>
                <a:cs typeface="Calibri"/>
              </a:rPr>
              <a:t>kontrollerinin </a:t>
            </a:r>
            <a:r>
              <a:rPr sz="1881" spc="-9" dirty="0">
                <a:solidFill>
                  <a:prstClr val="black"/>
                </a:solidFill>
                <a:cs typeface="Calibri"/>
              </a:rPr>
              <a:t> azaltılmasına ilişkin </a:t>
            </a:r>
            <a:r>
              <a:rPr sz="1881" spc="-4" dirty="0">
                <a:solidFill>
                  <a:prstClr val="black"/>
                </a:solidFill>
                <a:cs typeface="Calibri"/>
              </a:rPr>
              <a:t>bir </a:t>
            </a:r>
            <a:r>
              <a:rPr sz="1881" spc="-21" dirty="0">
                <a:solidFill>
                  <a:prstClr val="black"/>
                </a:solidFill>
                <a:cs typeface="Calibri"/>
              </a:rPr>
              <a:t>ilke </a:t>
            </a:r>
            <a:r>
              <a:rPr sz="1881" spc="-13" dirty="0">
                <a:solidFill>
                  <a:prstClr val="black"/>
                </a:solidFill>
                <a:cs typeface="Calibri"/>
              </a:rPr>
              <a:t>kararını kabul </a:t>
            </a:r>
            <a:r>
              <a:rPr sz="1881" spc="-30" dirty="0">
                <a:solidFill>
                  <a:prstClr val="black"/>
                </a:solidFill>
                <a:cs typeface="Calibri"/>
              </a:rPr>
              <a:t>ederler. </a:t>
            </a:r>
            <a:r>
              <a:rPr sz="1881" spc="-9" dirty="0">
                <a:solidFill>
                  <a:prstClr val="black"/>
                </a:solidFill>
                <a:cs typeface="Calibri"/>
              </a:rPr>
              <a:t>Devamında, sınır </a:t>
            </a:r>
            <a:r>
              <a:rPr sz="1881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13" dirty="0">
                <a:solidFill>
                  <a:prstClr val="black"/>
                </a:solidFill>
                <a:cs typeface="Calibri"/>
              </a:rPr>
              <a:t>kontrollerinin</a:t>
            </a:r>
            <a:r>
              <a:rPr sz="1881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4" dirty="0">
                <a:solidFill>
                  <a:prstClr val="black"/>
                </a:solidFill>
                <a:cs typeface="Calibri"/>
              </a:rPr>
              <a:t>aşamalı</a:t>
            </a:r>
            <a:r>
              <a:rPr sz="1881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13" dirty="0">
                <a:solidFill>
                  <a:prstClr val="black"/>
                </a:solidFill>
                <a:cs typeface="Calibri"/>
              </a:rPr>
              <a:t>olarak</a:t>
            </a:r>
            <a:r>
              <a:rPr sz="1881" spc="-9" dirty="0">
                <a:solidFill>
                  <a:prstClr val="black"/>
                </a:solidFill>
                <a:cs typeface="Calibri"/>
              </a:rPr>
              <a:t> kaldırılmasına</a:t>
            </a:r>
            <a:r>
              <a:rPr sz="1881" spc="-4" dirty="0">
                <a:solidFill>
                  <a:prstClr val="black"/>
                </a:solidFill>
                <a:cs typeface="Calibri"/>
              </a:rPr>
              <a:t> ilişkin</a:t>
            </a:r>
            <a:r>
              <a:rPr sz="1881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4" dirty="0">
                <a:solidFill>
                  <a:prstClr val="black"/>
                </a:solidFill>
                <a:cs typeface="Calibri"/>
              </a:rPr>
              <a:t>Antlaşma; </a:t>
            </a:r>
            <a:r>
              <a:rPr sz="1881" spc="-414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21" dirty="0">
                <a:solidFill>
                  <a:prstClr val="black"/>
                </a:solidFill>
                <a:cs typeface="Calibri"/>
              </a:rPr>
              <a:t>Saarbrücken’de </a:t>
            </a:r>
            <a:r>
              <a:rPr sz="1881" spc="-13" dirty="0">
                <a:solidFill>
                  <a:prstClr val="black"/>
                </a:solidFill>
                <a:cs typeface="Calibri"/>
              </a:rPr>
              <a:t>(Almanya), Fransa ve Almanya </a:t>
            </a:r>
            <a:r>
              <a:rPr sz="1881" spc="-9" dirty="0">
                <a:solidFill>
                  <a:prstClr val="black"/>
                </a:solidFill>
                <a:cs typeface="Calibri"/>
              </a:rPr>
              <a:t>arasında </a:t>
            </a:r>
            <a:r>
              <a:rPr sz="1881" spc="-4" dirty="0">
                <a:solidFill>
                  <a:prstClr val="black"/>
                </a:solidFill>
                <a:cs typeface="Calibri"/>
              </a:rPr>
              <a:t>13 </a:t>
            </a:r>
            <a:r>
              <a:rPr sz="1881" spc="-34" dirty="0">
                <a:solidFill>
                  <a:prstClr val="black"/>
                </a:solidFill>
                <a:cs typeface="Calibri"/>
              </a:rPr>
              <a:t>Temmuz </a:t>
            </a:r>
            <a:r>
              <a:rPr sz="1881" spc="-30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21" dirty="0">
                <a:solidFill>
                  <a:prstClr val="black"/>
                </a:solidFill>
                <a:cs typeface="Calibri"/>
              </a:rPr>
              <a:t>1984’de</a:t>
            </a:r>
            <a:r>
              <a:rPr sz="1881" spc="-13" dirty="0">
                <a:solidFill>
                  <a:prstClr val="black"/>
                </a:solidFill>
                <a:cs typeface="Calibri"/>
              </a:rPr>
              <a:t> </a:t>
            </a:r>
            <a:r>
              <a:rPr sz="1881" spc="-26" dirty="0">
                <a:solidFill>
                  <a:prstClr val="black"/>
                </a:solidFill>
                <a:cs typeface="Calibri"/>
              </a:rPr>
              <a:t>imzalanır.</a:t>
            </a:r>
            <a:endParaRPr sz="1881" dirty="0">
              <a:solidFill>
                <a:prstClr val="black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35786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44852" y="1097497"/>
            <a:ext cx="6902525" cy="4811960"/>
          </a:xfrm>
          <a:prstGeom prst="rect">
            <a:avLst/>
          </a:prstGeom>
        </p:spPr>
        <p:txBody>
          <a:bodyPr vert="horz" wrap="square" lIns="0" tIns="10860" rIns="0" bIns="0" rtlCol="0">
            <a:spAutoFit/>
          </a:bodyPr>
          <a:lstStyle/>
          <a:p>
            <a:pPr marL="304074" marR="4344" indent="-293214" algn="just">
              <a:spcBef>
                <a:spcPts val="86"/>
              </a:spcBef>
              <a:buFont typeface="Arial MT"/>
              <a:buChar char="•"/>
              <a:tabLst>
                <a:tab pos="304074" algn="l"/>
              </a:tabLst>
            </a:pPr>
            <a:r>
              <a:rPr sz="2052" spc="-4" dirty="0">
                <a:solidFill>
                  <a:prstClr val="black"/>
                </a:solidFill>
                <a:cs typeface="Calibri"/>
              </a:rPr>
              <a:t>İç</a:t>
            </a:r>
            <a:r>
              <a:rPr sz="2052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pazarın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oluşturulması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gereği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 ilk</a:t>
            </a:r>
            <a:r>
              <a:rPr sz="2052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17" dirty="0">
                <a:solidFill>
                  <a:prstClr val="black"/>
                </a:solidFill>
                <a:cs typeface="Calibri"/>
              </a:rPr>
              <a:t>defa</a:t>
            </a:r>
            <a:r>
              <a:rPr sz="2052" spc="-13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1983</a:t>
            </a:r>
            <a:r>
              <a:rPr sz="2052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13" dirty="0">
                <a:solidFill>
                  <a:prstClr val="black"/>
                </a:solidFill>
                <a:cs typeface="Calibri"/>
              </a:rPr>
              <a:t>Stuttgart 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Zirvesi’nde</a:t>
            </a:r>
            <a:r>
              <a:rPr sz="2052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gündeme</a:t>
            </a:r>
            <a:r>
              <a:rPr sz="2052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30" dirty="0">
                <a:solidFill>
                  <a:prstClr val="black"/>
                </a:solidFill>
                <a:cs typeface="Calibri"/>
              </a:rPr>
              <a:t>gelmiştir.</a:t>
            </a:r>
            <a:r>
              <a:rPr sz="2052" spc="-26" dirty="0">
                <a:solidFill>
                  <a:prstClr val="black"/>
                </a:solidFill>
                <a:cs typeface="Calibri"/>
              </a:rPr>
              <a:t> </a:t>
            </a:r>
            <a:r>
              <a:rPr sz="2052" dirty="0">
                <a:solidFill>
                  <a:prstClr val="black"/>
                </a:solidFill>
                <a:cs typeface="Calibri"/>
              </a:rPr>
              <a:t>İç</a:t>
            </a:r>
            <a:r>
              <a:rPr sz="2052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38" dirty="0">
                <a:solidFill>
                  <a:prstClr val="black"/>
                </a:solidFill>
                <a:cs typeface="Calibri"/>
              </a:rPr>
              <a:t>pazar,</a:t>
            </a:r>
            <a:r>
              <a:rPr sz="2052" spc="-34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bu</a:t>
            </a:r>
            <a:r>
              <a:rPr sz="2052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zirvede</a:t>
            </a:r>
            <a:r>
              <a:rPr sz="2052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alınan </a:t>
            </a:r>
            <a:r>
              <a:rPr sz="2052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13" dirty="0">
                <a:solidFill>
                  <a:prstClr val="black"/>
                </a:solidFill>
                <a:cs typeface="Calibri"/>
              </a:rPr>
              <a:t>ekonomik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17" dirty="0">
                <a:solidFill>
                  <a:prstClr val="black"/>
                </a:solidFill>
                <a:cs typeface="Calibri"/>
              </a:rPr>
              <a:t>reform</a:t>
            </a:r>
            <a:r>
              <a:rPr sz="2052" spc="-13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programının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2052" dirty="0">
                <a:solidFill>
                  <a:prstClr val="black"/>
                </a:solidFill>
                <a:cs typeface="Calibri"/>
              </a:rPr>
              <a:t>en</a:t>
            </a:r>
            <a:r>
              <a:rPr sz="2052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önemli</a:t>
            </a:r>
            <a:r>
              <a:rPr sz="2052" spc="453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unsurlarından</a:t>
            </a:r>
            <a:r>
              <a:rPr sz="2052" spc="457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biri </a:t>
            </a:r>
            <a:r>
              <a:rPr sz="2052" spc="-453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idi. Bu </a:t>
            </a:r>
            <a:r>
              <a:rPr sz="2052" spc="-13" dirty="0">
                <a:solidFill>
                  <a:prstClr val="black"/>
                </a:solidFill>
                <a:cs typeface="Calibri"/>
              </a:rPr>
              <a:t>kararla, 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Avrupa </a:t>
            </a:r>
            <a:r>
              <a:rPr sz="2052" spc="-17" dirty="0">
                <a:solidFill>
                  <a:prstClr val="black"/>
                </a:solidFill>
                <a:cs typeface="Calibri"/>
              </a:rPr>
              <a:t>Toplulukları 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Konseyi, </a:t>
            </a:r>
            <a:r>
              <a:rPr sz="2052" spc="-13" dirty="0">
                <a:solidFill>
                  <a:prstClr val="black"/>
                </a:solidFill>
                <a:cs typeface="Calibri"/>
              </a:rPr>
              <a:t>Komisyondan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iç </a:t>
            </a:r>
            <a:r>
              <a:rPr sz="2052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pazarın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1992 yılı sonuna </a:t>
            </a:r>
            <a:r>
              <a:rPr sz="2052" spc="-13" dirty="0">
                <a:solidFill>
                  <a:prstClr val="black"/>
                </a:solidFill>
                <a:cs typeface="Calibri"/>
              </a:rPr>
              <a:t>kadar 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gerçekleştirilmesi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için somut </a:t>
            </a:r>
            <a:r>
              <a:rPr sz="2052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önerilerde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bulunmasını </a:t>
            </a:r>
            <a:r>
              <a:rPr sz="2052" spc="-30" dirty="0">
                <a:solidFill>
                  <a:prstClr val="black"/>
                </a:solidFill>
                <a:cs typeface="Calibri"/>
              </a:rPr>
              <a:t>istemiştir. </a:t>
            </a:r>
            <a:r>
              <a:rPr sz="2052" spc="-17" dirty="0">
                <a:solidFill>
                  <a:prstClr val="black"/>
                </a:solidFill>
                <a:cs typeface="Calibri"/>
              </a:rPr>
              <a:t>Komisyon,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bu </a:t>
            </a:r>
            <a:r>
              <a:rPr sz="2052" spc="-13" dirty="0">
                <a:solidFill>
                  <a:prstClr val="black"/>
                </a:solidFill>
                <a:cs typeface="Calibri"/>
              </a:rPr>
              <a:t>istek 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üzerine;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 14 </a:t>
            </a:r>
            <a:r>
              <a:rPr sz="2052" spc="-13" dirty="0">
                <a:solidFill>
                  <a:prstClr val="black"/>
                </a:solidFill>
                <a:cs typeface="Calibri"/>
              </a:rPr>
              <a:t>Haziran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1985 tarihinde </a:t>
            </a:r>
            <a:r>
              <a:rPr sz="2052" dirty="0">
                <a:solidFill>
                  <a:prstClr val="black"/>
                </a:solidFill>
                <a:cs typeface="Calibri"/>
              </a:rPr>
              <a:t>iç 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pazarın tamamlanması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ile ilgili </a:t>
            </a:r>
            <a:r>
              <a:rPr sz="2052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13" dirty="0">
                <a:solidFill>
                  <a:prstClr val="black"/>
                </a:solidFill>
                <a:cs typeface="Calibri"/>
              </a:rPr>
              <a:t>olarak </a:t>
            </a:r>
            <a:r>
              <a:rPr sz="2052" spc="-26" dirty="0">
                <a:solidFill>
                  <a:prstClr val="black"/>
                </a:solidFill>
                <a:cs typeface="Calibri"/>
              </a:rPr>
              <a:t>“Komisyon’dan 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Avrupa Konseyi’ne </a:t>
            </a:r>
            <a:r>
              <a:rPr sz="2052" spc="-13" dirty="0">
                <a:solidFill>
                  <a:prstClr val="black"/>
                </a:solidFill>
                <a:cs typeface="Calibri"/>
              </a:rPr>
              <a:t>Beyaz 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Kitap”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başlıklı </a:t>
            </a:r>
            <a:r>
              <a:rPr sz="2052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raporunu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Avrupa</a:t>
            </a:r>
            <a:r>
              <a:rPr sz="2052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13" dirty="0">
                <a:solidFill>
                  <a:prstClr val="black"/>
                </a:solidFill>
                <a:cs typeface="Calibri"/>
              </a:rPr>
              <a:t>Konseyi’ne</a:t>
            </a:r>
            <a:r>
              <a:rPr sz="2052" spc="9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(zirve)</a:t>
            </a:r>
            <a:r>
              <a:rPr sz="2052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sundu.</a:t>
            </a:r>
            <a:endParaRPr sz="2052">
              <a:solidFill>
                <a:prstClr val="black"/>
              </a:solidFill>
              <a:cs typeface="Calibri"/>
            </a:endParaRPr>
          </a:p>
          <a:p>
            <a:pPr marL="304074" marR="4344" indent="-293214" algn="just">
              <a:spcBef>
                <a:spcPts val="492"/>
              </a:spcBef>
              <a:buFont typeface="Arial MT"/>
              <a:buChar char="•"/>
              <a:tabLst>
                <a:tab pos="304074" algn="l"/>
              </a:tabLst>
            </a:pPr>
            <a:r>
              <a:rPr sz="2052" spc="-13" dirty="0">
                <a:solidFill>
                  <a:prstClr val="black"/>
                </a:solidFill>
                <a:cs typeface="Calibri"/>
              </a:rPr>
              <a:t>Beyaz 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Kitap </a:t>
            </a:r>
            <a:r>
              <a:rPr sz="2052" spc="-13" dirty="0">
                <a:solidFill>
                  <a:prstClr val="black"/>
                </a:solidFill>
                <a:cs typeface="Calibri"/>
              </a:rPr>
              <a:t>olarak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bilinen </a:t>
            </a:r>
            <a:r>
              <a:rPr sz="2052" spc="-13" dirty="0">
                <a:solidFill>
                  <a:prstClr val="black"/>
                </a:solidFill>
                <a:cs typeface="Calibri"/>
              </a:rPr>
              <a:t>rapor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ile; 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Avrupa </a:t>
            </a:r>
            <a:r>
              <a:rPr sz="2052" spc="-26" dirty="0">
                <a:solidFill>
                  <a:prstClr val="black"/>
                </a:solidFill>
                <a:cs typeface="Calibri"/>
              </a:rPr>
              <a:t>Topluluğu’na </a:t>
            </a:r>
            <a:r>
              <a:rPr sz="2052" spc="-13" dirty="0">
                <a:solidFill>
                  <a:prstClr val="black"/>
                </a:solidFill>
                <a:cs typeface="Calibri"/>
              </a:rPr>
              <a:t>üye 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13" dirty="0">
                <a:solidFill>
                  <a:prstClr val="black"/>
                </a:solidFill>
                <a:cs typeface="Calibri"/>
              </a:rPr>
              <a:t>ülkeler 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arasında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iç sınırlardan 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tamamen </a:t>
            </a:r>
            <a:r>
              <a:rPr sz="2052" dirty="0">
                <a:solidFill>
                  <a:prstClr val="black"/>
                </a:solidFill>
                <a:cs typeface="Calibri"/>
              </a:rPr>
              <a:t>arındırılmış 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gerçek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bir </a:t>
            </a:r>
            <a:r>
              <a:rPr sz="2052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30" dirty="0">
                <a:solidFill>
                  <a:prstClr val="black"/>
                </a:solidFill>
                <a:cs typeface="Calibri"/>
              </a:rPr>
              <a:t>Topluluk</a:t>
            </a:r>
            <a:r>
              <a:rPr sz="2052" spc="-26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iç</a:t>
            </a:r>
            <a:r>
              <a:rPr sz="2052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pazarının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 1992</a:t>
            </a:r>
            <a:r>
              <a:rPr sz="2052" dirty="0">
                <a:solidFill>
                  <a:prstClr val="black"/>
                </a:solidFill>
                <a:cs typeface="Calibri"/>
              </a:rPr>
              <a:t> yılı</a:t>
            </a:r>
            <a:r>
              <a:rPr sz="2052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sonuna</a:t>
            </a:r>
            <a:r>
              <a:rPr sz="2052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13" dirty="0">
                <a:solidFill>
                  <a:prstClr val="black"/>
                </a:solidFill>
                <a:cs typeface="Calibri"/>
              </a:rPr>
              <a:t>kadar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 oluşturulması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 amacıyla</a:t>
            </a:r>
            <a:r>
              <a:rPr sz="2052" dirty="0">
                <a:solidFill>
                  <a:prstClr val="black"/>
                </a:solidFill>
                <a:cs typeface="Calibri"/>
              </a:rPr>
              <a:t> mal,</a:t>
            </a:r>
            <a:r>
              <a:rPr sz="2052" spc="4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hizmet,</a:t>
            </a:r>
            <a:r>
              <a:rPr sz="2052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kişi</a:t>
            </a:r>
            <a:r>
              <a:rPr sz="2052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13" dirty="0">
                <a:solidFill>
                  <a:prstClr val="black"/>
                </a:solidFill>
                <a:cs typeface="Calibri"/>
              </a:rPr>
              <a:t>ve</a:t>
            </a:r>
            <a:r>
              <a:rPr sz="2052" spc="-9" dirty="0">
                <a:solidFill>
                  <a:prstClr val="black"/>
                </a:solidFill>
                <a:cs typeface="Calibri"/>
              </a:rPr>
              <a:t> sermayenin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 serbest</a:t>
            </a:r>
            <a:r>
              <a:rPr sz="2052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dolaşımı </a:t>
            </a:r>
            <a:r>
              <a:rPr sz="2052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önündeki;</a:t>
            </a:r>
            <a:r>
              <a:rPr sz="2052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Fiziki</a:t>
            </a:r>
            <a:r>
              <a:rPr sz="2052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engellerin,</a:t>
            </a:r>
            <a:r>
              <a:rPr sz="2052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34" dirty="0">
                <a:solidFill>
                  <a:prstClr val="black"/>
                </a:solidFill>
                <a:cs typeface="Calibri"/>
              </a:rPr>
              <a:t>Teknik</a:t>
            </a:r>
            <a:r>
              <a:rPr sz="2052" spc="-30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engellerin</a:t>
            </a:r>
            <a:r>
              <a:rPr sz="2052" spc="457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13" dirty="0">
                <a:solidFill>
                  <a:prstClr val="black"/>
                </a:solidFill>
                <a:cs typeface="Calibri"/>
              </a:rPr>
              <a:t>ve</a:t>
            </a:r>
            <a:r>
              <a:rPr sz="2052" spc="440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Mali </a:t>
            </a:r>
            <a:r>
              <a:rPr sz="2052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engellerin</a:t>
            </a:r>
            <a:r>
              <a:rPr sz="2052" dirty="0">
                <a:solidFill>
                  <a:prstClr val="black"/>
                </a:solidFill>
                <a:cs typeface="Calibri"/>
              </a:rPr>
              <a:t> </a:t>
            </a:r>
            <a:r>
              <a:rPr sz="2052" spc="-4" dirty="0">
                <a:solidFill>
                  <a:prstClr val="black"/>
                </a:solidFill>
                <a:cs typeface="Calibri"/>
              </a:rPr>
              <a:t>kaldırılması</a:t>
            </a:r>
            <a:endParaRPr sz="2052">
              <a:solidFill>
                <a:prstClr val="black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577996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181519" y="2533476"/>
            <a:ext cx="2591866" cy="34478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304074" marR="4344" indent="-228600">
              <a:lnSpc>
                <a:spcPct val="90000"/>
              </a:lnSpc>
              <a:spcBef>
                <a:spcPts val="81"/>
              </a:spcBef>
              <a:buFont typeface="Arial" panose="020B0604020202020204" pitchFamily="34" charset="0"/>
              <a:buChar char="•"/>
              <a:tabLst>
                <a:tab pos="303531" algn="l"/>
                <a:tab pos="304617" algn="l"/>
              </a:tabLst>
            </a:pPr>
            <a:r>
              <a:rPr lang="en-US" sz="1700" spc="-21"/>
              <a:t>Aynı</a:t>
            </a:r>
            <a:r>
              <a:rPr lang="en-US" sz="1700" spc="4"/>
              <a:t> </a:t>
            </a:r>
            <a:r>
              <a:rPr lang="en-US" sz="1700" spc="-13"/>
              <a:t>tarihte,</a:t>
            </a:r>
            <a:r>
              <a:rPr lang="en-US" sz="1700" spc="13"/>
              <a:t> </a:t>
            </a:r>
            <a:r>
              <a:rPr lang="en-US" sz="1700" spc="-4"/>
              <a:t>sınır</a:t>
            </a:r>
            <a:r>
              <a:rPr lang="en-US" sz="1700" spc="9"/>
              <a:t> </a:t>
            </a:r>
            <a:r>
              <a:rPr lang="en-US" sz="1700" spc="-17"/>
              <a:t>kontrollerinin</a:t>
            </a:r>
            <a:r>
              <a:rPr lang="en-US" sz="1700" spc="9"/>
              <a:t> </a:t>
            </a:r>
            <a:r>
              <a:rPr lang="en-US" sz="1700" spc="-4"/>
              <a:t>kaldırılmasına </a:t>
            </a:r>
            <a:r>
              <a:rPr lang="en-US" sz="1700"/>
              <a:t> </a:t>
            </a:r>
            <a:r>
              <a:rPr lang="en-US" sz="1700" spc="-4"/>
              <a:t>ilişkin</a:t>
            </a:r>
            <a:r>
              <a:rPr lang="en-US" sz="1700" spc="13"/>
              <a:t> </a:t>
            </a:r>
            <a:r>
              <a:rPr lang="en-US" sz="1700" spc="-4"/>
              <a:t>Schengen</a:t>
            </a:r>
            <a:r>
              <a:rPr lang="en-US" sz="1700" spc="17"/>
              <a:t> </a:t>
            </a:r>
            <a:r>
              <a:rPr lang="en-US" sz="1700" spc="-9"/>
              <a:t>Antlaşması;</a:t>
            </a:r>
            <a:r>
              <a:rPr lang="en-US" sz="1700" spc="17"/>
              <a:t> </a:t>
            </a:r>
            <a:r>
              <a:rPr lang="en-US" sz="1700" spc="-13"/>
              <a:t>Belçika,</a:t>
            </a:r>
            <a:r>
              <a:rPr lang="en-US" sz="1700" spc="4"/>
              <a:t> </a:t>
            </a:r>
            <a:r>
              <a:rPr lang="en-US" sz="1700" spc="-17"/>
              <a:t>Almanya, </a:t>
            </a:r>
            <a:r>
              <a:rPr lang="en-US" sz="1700" spc="-607"/>
              <a:t> </a:t>
            </a:r>
            <a:r>
              <a:rPr lang="en-US" sz="1700" spc="-13"/>
              <a:t>Fransa,</a:t>
            </a:r>
            <a:r>
              <a:rPr lang="en-US" sz="1700" spc="26"/>
              <a:t> </a:t>
            </a:r>
            <a:r>
              <a:rPr lang="en-US" sz="1700" spc="-9"/>
              <a:t>Lüksemburg</a:t>
            </a:r>
            <a:r>
              <a:rPr lang="en-US" sz="1700" spc="26"/>
              <a:t> </a:t>
            </a:r>
            <a:r>
              <a:rPr lang="en-US" sz="1700" spc="-17"/>
              <a:t>ve</a:t>
            </a:r>
            <a:r>
              <a:rPr lang="en-US" sz="1700" spc="-4"/>
              <a:t> Hollanda</a:t>
            </a:r>
            <a:r>
              <a:rPr lang="en-US" sz="1700" spc="26"/>
              <a:t> </a:t>
            </a:r>
            <a:r>
              <a:rPr lang="en-US" sz="1700" spc="-17"/>
              <a:t>tarafından </a:t>
            </a:r>
            <a:r>
              <a:rPr lang="en-US" sz="1700" spc="-13"/>
              <a:t> </a:t>
            </a:r>
            <a:r>
              <a:rPr lang="en-US" sz="1700" spc="-26"/>
              <a:t>Schengen’de</a:t>
            </a:r>
            <a:r>
              <a:rPr lang="en-US" sz="1700" spc="21"/>
              <a:t> </a:t>
            </a:r>
            <a:r>
              <a:rPr lang="en-US" sz="1700" spc="-9"/>
              <a:t>(Lüksemburg)</a:t>
            </a:r>
            <a:r>
              <a:rPr lang="en-US" sz="1700" spc="26"/>
              <a:t> </a:t>
            </a:r>
            <a:r>
              <a:rPr lang="en-US" sz="1700" spc="-9"/>
              <a:t>imzalandı.</a:t>
            </a:r>
            <a:endParaRPr lang="en-US" sz="170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B6A94EAD-F182-60B6-A147-4A1C2B8913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4755" y="1427002"/>
            <a:ext cx="4792009" cy="4013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3824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01635" y="1862249"/>
            <a:ext cx="6989621" cy="3870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380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13211" y="1857991"/>
            <a:ext cx="5166468" cy="3874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0557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66258" y="1862249"/>
            <a:ext cx="5660374" cy="3870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0188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559</Words>
  <Application>Microsoft Office PowerPoint</Application>
  <PresentationFormat>Geniş ekran</PresentationFormat>
  <Paragraphs>30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6" baseType="lpstr">
      <vt:lpstr>Arial</vt:lpstr>
      <vt:lpstr>Arial MT</vt:lpstr>
      <vt:lpstr>Calibri</vt:lpstr>
      <vt:lpstr>Calibri Light</vt:lpstr>
      <vt:lpstr>Office Teması</vt:lpstr>
      <vt:lpstr>PowerPoint Sunusu</vt:lpstr>
      <vt:lpstr>BRÜKSEL (FÜZYON) ANTLAŞMASI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merve altundal öncü</dc:creator>
  <cp:lastModifiedBy>merve altundal öncü</cp:lastModifiedBy>
  <cp:revision>1</cp:revision>
  <dcterms:created xsi:type="dcterms:W3CDTF">2024-08-01T07:11:23Z</dcterms:created>
  <dcterms:modified xsi:type="dcterms:W3CDTF">2024-08-01T07:13:09Z</dcterms:modified>
</cp:coreProperties>
</file>