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6" r:id="rId2"/>
    <p:sldId id="257" r:id="rId3"/>
    <p:sldId id="263" r:id="rId4"/>
    <p:sldId id="260" r:id="rId5"/>
    <p:sldId id="261" r:id="rId6"/>
    <p:sldId id="264" r:id="rId7"/>
    <p:sldId id="266" r:id="rId8"/>
    <p:sldId id="265" r:id="rId9"/>
    <p:sldId id="269" r:id="rId10"/>
    <p:sldId id="274" r:id="rId11"/>
    <p:sldId id="276" r:id="rId12"/>
    <p:sldId id="275" r:id="rId13"/>
    <p:sldId id="278" r:id="rId14"/>
    <p:sldId id="287" r:id="rId15"/>
    <p:sldId id="281" r:id="rId16"/>
    <p:sldId id="290" r:id="rId17"/>
    <p:sldId id="296" r:id="rId18"/>
    <p:sldId id="295" r:id="rId19"/>
    <p:sldId id="298" r:id="rId20"/>
    <p:sldId id="302" r:id="rId21"/>
    <p:sldId id="304" r:id="rId22"/>
    <p:sldId id="306" r:id="rId23"/>
    <p:sldId id="310" r:id="rId24"/>
    <p:sldId id="311" r:id="rId25"/>
    <p:sldId id="321" r:id="rId26"/>
    <p:sldId id="319" r:id="rId27"/>
    <p:sldId id="324" r:id="rId28"/>
    <p:sldId id="325" r:id="rId29"/>
    <p:sldId id="328" r:id="rId30"/>
    <p:sldId id="32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0502" autoAdjust="0"/>
  </p:normalViewPr>
  <p:slideViewPr>
    <p:cSldViewPr>
      <p:cViewPr varScale="1">
        <p:scale>
          <a:sx n="65" d="100"/>
          <a:sy n="65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6E9A0-6033-409E-8D3E-738478B77C13}" type="datetimeFigureOut">
              <a:rPr lang="tr-TR" smtClean="0"/>
              <a:pPr/>
              <a:t>14.10.2018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E914-E1FC-46CE-8C5B-375888A196C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353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E914-E1FC-46CE-8C5B-375888A196C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38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E914-E1FC-46CE-8C5B-375888A196C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12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Daha ayırt edici:</a:t>
            </a:r>
            <a:r>
              <a:rPr lang="tr-TR" baseline="0" dirty="0"/>
              <a:t> keyfim yerindeyse iyiyim gibi.</a:t>
            </a:r>
          </a:p>
          <a:p>
            <a:endParaRPr lang="tr-TR" baseline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E914-E1FC-46CE-8C5B-375888A196C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1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15 yaşında bir kızın</a:t>
            </a:r>
            <a:r>
              <a:rPr lang="tr-TR" baseline="0" dirty="0"/>
              <a:t> kendini tanımlaması. oklar </a:t>
            </a:r>
          </a:p>
          <a:p>
            <a:r>
              <a:rPr lang="tr-TR" baseline="0" dirty="0"/>
              <a:t>Susan </a:t>
            </a:r>
            <a:r>
              <a:rPr lang="tr-TR" baseline="0" dirty="0" err="1"/>
              <a:t>Harter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E914-E1FC-46CE-8C5B-375888A196CA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7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Yeniden doğuş</a:t>
            </a:r>
            <a:r>
              <a:rPr lang="tr-TR" baseline="0" dirty="0"/>
              <a:t> dönemi değildir.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E914-E1FC-46CE-8C5B-375888A196CA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73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2767-CCD0-4BFB-B7D6-9803585BB1A0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152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11183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43289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4349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64184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6613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8613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54359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65C-5CE8-4435-B0EA-305856C793C6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154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8985-813B-48FE-821D-0555CB113562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78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30202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61729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F49D-7281-405E-96DD-4894C3CD82F5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502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B90-52F0-4D6A-8504-2F9165F979A2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39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D247-095F-46E6-AC2F-64CD41CC341B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83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9AA8-60A5-4066-AEBB-80F58442D508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91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01754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8C253F-E1B5-4D2A-A40B-F633383AFECA}" type="datetime1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A4F9F2-DB16-4D01-BCE1-41ADBEC8E5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310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8. Bölüm</a:t>
            </a:r>
            <a:br>
              <a:rPr lang="tr-TR" dirty="0"/>
            </a:br>
            <a:r>
              <a:rPr lang="tr-TR" dirty="0" err="1"/>
              <a:t>kİmlİk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Amine GÖKBAŞ </a:t>
            </a:r>
          </a:p>
          <a:p>
            <a:r>
              <a:rPr lang="tr-TR" dirty="0"/>
              <a:t>15010733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1</a:t>
            </a:fld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Ergenlikte Kişilik Boyutları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648" y="1600200"/>
            <a:ext cx="4245104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4800" dirty="0"/>
              <a:t>‘’Ergenliğe giren kişi temel olarak oradan çıkanla aynıdır.’’</a:t>
            </a:r>
          </a:p>
          <a:p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929322" y="1928802"/>
            <a:ext cx="22564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Boylamsal çalışmalar yaşamın başındaki mizaçla ergen kişiliği  arasındaki güçlü bağları göstermektedir.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Benlik Saygısındaki Değişiklikler</a:t>
            </a:r>
          </a:p>
        </p:txBody>
      </p:sp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-Benlik Saygısında Cinsiyet, Sınıf ve Etnik Farklılıklar</a:t>
            </a:r>
          </a:p>
          <a:p>
            <a:r>
              <a:rPr lang="tr-TR" dirty="0"/>
              <a:t>-Yüksek Benlik Saygısının Öncülleri ve Sonuçları</a:t>
            </a:r>
          </a:p>
          <a:p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11</a:t>
            </a:fld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Benlik Saygısındaki Değişiklikler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G.Stanley</a:t>
            </a:r>
            <a:r>
              <a:rPr lang="tr-TR" dirty="0"/>
              <a:t> </a:t>
            </a:r>
            <a:r>
              <a:rPr lang="tr-TR" dirty="0" err="1"/>
              <a:t>Hall’ün</a:t>
            </a:r>
            <a:r>
              <a:rPr lang="tr-TR" dirty="0"/>
              <a:t> (1904) ergenliğin bir </a:t>
            </a:r>
            <a:r>
              <a:rPr lang="tr-TR" dirty="0">
                <a:solidFill>
                  <a:srgbClr val="FF0000"/>
                </a:solidFill>
              </a:rPr>
              <a:t>fırtına ve stres dönemi </a:t>
            </a:r>
            <a:r>
              <a:rPr lang="tr-TR" dirty="0"/>
              <a:t>olduğunu ilk kez ileri sürdüğünden beri araştırmacılar yaşamın daha önceki ya da daha sonraki dönemlerine göre daha zor bir dönem olup olmadığını araştırmışlardır.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12</a:t>
            </a:fld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Benlik Saygısındaki Değişiklikler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Sosyolog </a:t>
            </a:r>
            <a:r>
              <a:rPr lang="tr-TR" dirty="0" err="1"/>
              <a:t>Morris</a:t>
            </a:r>
            <a:r>
              <a:rPr lang="tr-TR" dirty="0"/>
              <a:t> </a:t>
            </a:r>
            <a:r>
              <a:rPr lang="tr-TR" dirty="0" err="1"/>
              <a:t>Rosenberg’e</a:t>
            </a:r>
            <a:r>
              <a:rPr lang="tr-TR" dirty="0"/>
              <a:t> göre (1986) benlik saygısına ilişkin çalışmalara bakarak benlik algısının iki yönünü ayırmak önemlidir:</a:t>
            </a:r>
          </a:p>
          <a:p>
            <a:r>
              <a:rPr lang="tr-TR" dirty="0">
                <a:solidFill>
                  <a:srgbClr val="FF0000"/>
                </a:solidFill>
              </a:rPr>
              <a:t>-Barometrik Benlik Saygısı</a:t>
            </a:r>
          </a:p>
          <a:p>
            <a:r>
              <a:rPr lang="tr-TR" dirty="0">
                <a:solidFill>
                  <a:srgbClr val="FF0000"/>
                </a:solidFill>
              </a:rPr>
              <a:t>-Temel Benlik Saygısı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13</a:t>
            </a:fld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tr-TR" dirty="0"/>
              <a:t>Benlik Saygısında Cinsiyet, Sınıf ve Etnik Farklılıklar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ergenlerde benlik saygısı aynı değişim derecelerini geçirmez.</a:t>
            </a:r>
          </a:p>
          <a:p>
            <a:r>
              <a:rPr lang="tr-TR" dirty="0"/>
              <a:t>Örneğin ilk ergenlikte kızların erkeklere göre benlik saygısı daha düşük, benlik bilinci dereceleri daha yüksek, benlik imgeleri daha sallantılıdır.</a:t>
            </a:r>
          </a:p>
          <a:p>
            <a:r>
              <a:rPr lang="tr-TR" dirty="0"/>
              <a:t>Peki neden?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14</a:t>
            </a:fld>
            <a:endParaRPr lang="tr-TR" dirty="0"/>
          </a:p>
        </p:txBody>
      </p:sp>
      <p:pic>
        <p:nvPicPr>
          <p:cNvPr id="2050" name="Picture 2" descr="soru işaret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143380"/>
            <a:ext cx="3619489" cy="2370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Benlik Saygısında Cinsiyet, Sınıf ve Etnik Farklılıklar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Çünkü;</a:t>
            </a:r>
          </a:p>
          <a:p>
            <a:r>
              <a:rPr lang="tr-TR" dirty="0"/>
              <a:t>Fiziksel benlik saygısı ve akranlarca kabulüne ilişkin benlik saygısının özel önemiyle ilişkili olabilir. </a:t>
            </a:r>
          </a:p>
          <a:p>
            <a:r>
              <a:rPr lang="tr-TR" dirty="0"/>
              <a:t>Genç kızlar görünüşleri, çıkma ve akran </a:t>
            </a:r>
            <a:r>
              <a:rPr lang="tr-TR" dirty="0" err="1"/>
              <a:t>kabülü</a:t>
            </a:r>
            <a:r>
              <a:rPr lang="tr-TR" dirty="0"/>
              <a:t> konusunda erkeklerden daha endişeli.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15</a:t>
            </a:fld>
            <a:endParaRPr lang="tr-TR" dirty="0"/>
          </a:p>
        </p:txBody>
      </p:sp>
      <p:pic>
        <p:nvPicPr>
          <p:cNvPr id="6149" name="Picture 5" descr="C:\Users\Emre\Desktop\MERVE\teenagers_grass_couple_boy_gi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256"/>
            <a:ext cx="4517747" cy="2214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Yüksek Benlik Saygısının Öncülleri ve Sonuçları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Yüksek ya da düşük benlik saygısına sahip olmak ergenleri belirli biçimlerde davranmaya itmekte midir?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16</a:t>
            </a:fld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Ergen Kimlik Bunalımı</a:t>
            </a:r>
          </a:p>
        </p:txBody>
      </p:sp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757634"/>
          </a:xfrm>
        </p:spPr>
        <p:txBody>
          <a:bodyPr>
            <a:normAutofit/>
          </a:bodyPr>
          <a:lstStyle/>
          <a:p>
            <a:r>
              <a:rPr lang="tr-TR" dirty="0"/>
              <a:t>-Erikson’un Kuramsal Çatısı</a:t>
            </a:r>
          </a:p>
          <a:p>
            <a:r>
              <a:rPr lang="tr-TR" dirty="0"/>
              <a:t>-Kimlik Dağınıklığına Karşı Kimlik</a:t>
            </a:r>
          </a:p>
          <a:p>
            <a:r>
              <a:rPr lang="tr-TR" dirty="0"/>
              <a:t>-Kimlik Gelişiminin Toplumsal Bağlamı</a:t>
            </a:r>
          </a:p>
          <a:p>
            <a:r>
              <a:rPr lang="tr-TR" dirty="0"/>
              <a:t>-Kimlik Bunalımını Çözmek</a:t>
            </a:r>
          </a:p>
          <a:p>
            <a:r>
              <a:rPr lang="tr-TR" dirty="0"/>
              <a:t>-Kimlik Gelişimindeki Sorunlar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17</a:t>
            </a:fld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Ergen Kimlik Bunalımı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5715016"/>
            <a:ext cx="8123138" cy="714380"/>
          </a:xfrm>
        </p:spPr>
        <p:txBody>
          <a:bodyPr>
            <a:normAutofit/>
          </a:bodyPr>
          <a:lstStyle/>
          <a:p>
            <a:r>
              <a:rPr lang="tr-TR" dirty="0"/>
              <a:t>Ergenin kimlik bunalımı çevresinde geçen romanlar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54274" name="Picture 2" descr="C:\Users\Emre\Desktop\MERVE\memberwedd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214578" cy="3797562"/>
          </a:xfrm>
          <a:prstGeom prst="rect">
            <a:avLst/>
          </a:prstGeom>
          <a:noFill/>
        </p:spPr>
      </p:pic>
      <p:pic>
        <p:nvPicPr>
          <p:cNvPr id="54275" name="Picture 3" descr="C:\Users\Emre\Desktop\MERVE\1375022103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14488"/>
            <a:ext cx="2504969" cy="3857652"/>
          </a:xfrm>
          <a:prstGeom prst="rect">
            <a:avLst/>
          </a:prstGeom>
          <a:noFill/>
        </p:spPr>
      </p:pic>
      <p:pic>
        <p:nvPicPr>
          <p:cNvPr id="54276" name="Picture 4" descr="C:\Users\Emre\Desktop\MERVE\indi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14488"/>
            <a:ext cx="2488111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Erikson’un Kimlik Çatısı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19</a:t>
            </a:fld>
            <a:endParaRPr lang="tr-TR" dirty="0"/>
          </a:p>
        </p:txBody>
      </p:sp>
      <p:pic>
        <p:nvPicPr>
          <p:cNvPr id="55298" name="Picture 2" descr="C:\Users\Emre\Desktop\MERVE\psikososyal-gelisim-kurami-nedir-evreleri-nelerdir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72475" cy="4843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Kimlik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Ergenlik bir </a:t>
            </a:r>
            <a:r>
              <a:rPr lang="tr-TR" dirty="0">
                <a:solidFill>
                  <a:srgbClr val="FF0000"/>
                </a:solidFill>
              </a:rPr>
              <a:t>kimlik bunalımı </a:t>
            </a:r>
            <a:r>
              <a:rPr lang="tr-TR" dirty="0"/>
              <a:t>zamanıdır.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4" name="Picture 2" descr="C:\Users\Emre\Desktop\MERVE\super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857628"/>
            <a:ext cx="2138829" cy="2823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Kimlik Gelişiminin Toplumsal Bağlamı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648" y="1600200"/>
            <a:ext cx="8279832" cy="326896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Psikososyal</a:t>
            </a:r>
            <a:r>
              <a:rPr lang="tr-TR" dirty="0">
                <a:solidFill>
                  <a:srgbClr val="FF0000"/>
                </a:solidFill>
              </a:rPr>
              <a:t> Moratoryum: </a:t>
            </a:r>
            <a:r>
              <a:rPr lang="tr-TR" dirty="0" err="1"/>
              <a:t>Erikson’a</a:t>
            </a:r>
            <a:r>
              <a:rPr lang="tr-TR" dirty="0"/>
              <a:t> göre modern toplumda kimlik gelişiminde doğal olan karışıklıklar </a:t>
            </a:r>
            <a:r>
              <a:rPr lang="tr-TR" dirty="0" err="1"/>
              <a:t>psikosoyal</a:t>
            </a:r>
            <a:r>
              <a:rPr lang="tr-TR" dirty="0"/>
              <a:t> moratoryum için gereksinimi yaratmıştır. </a:t>
            </a:r>
          </a:p>
          <a:p>
            <a:r>
              <a:rPr lang="tr-TR" dirty="0"/>
              <a:t>Ergenlikte genç insanın kendini keşfetme uğraşını sınırlandırabilen zorlamalara ve aşırı sorumluluklara bir kısa aradır.</a:t>
            </a:r>
          </a:p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20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49080"/>
            <a:ext cx="4427984" cy="24907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Kimlik Bunalımını Çözmek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648" y="1772816"/>
            <a:ext cx="4787952" cy="4968552"/>
          </a:xfrm>
        </p:spPr>
        <p:txBody>
          <a:bodyPr>
            <a:normAutofit/>
          </a:bodyPr>
          <a:lstStyle/>
          <a:p>
            <a:r>
              <a:rPr lang="tr-TR" dirty="0"/>
              <a:t>Tutarlı bir kimlik duygusunu oluşturmak uzun bir süreçtir…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21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13" y="2204864"/>
            <a:ext cx="3021135" cy="33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37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Kimlik Gelişimindeki Sorunlar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 tür sorun </a:t>
            </a:r>
            <a:r>
              <a:rPr lang="tr-TR" dirty="0" err="1"/>
              <a:t>Erikson’un</a:t>
            </a:r>
            <a:r>
              <a:rPr lang="tr-TR" dirty="0"/>
              <a:t> ilgisini çekmiştir:</a:t>
            </a:r>
          </a:p>
          <a:p>
            <a:r>
              <a:rPr lang="tr-TR" dirty="0">
                <a:solidFill>
                  <a:srgbClr val="FF0000"/>
                </a:solidFill>
              </a:rPr>
              <a:t>Dağınık Kimlik</a:t>
            </a:r>
          </a:p>
          <a:p>
            <a:r>
              <a:rPr lang="tr-TR" dirty="0">
                <a:solidFill>
                  <a:srgbClr val="FF0000"/>
                </a:solidFill>
              </a:rPr>
              <a:t>İpotekli Kimlik</a:t>
            </a:r>
          </a:p>
          <a:p>
            <a:r>
              <a:rPr lang="tr-TR" dirty="0">
                <a:solidFill>
                  <a:srgbClr val="FF0000"/>
                </a:solidFill>
              </a:rPr>
              <a:t>Ters Kimlik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7909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Kimlik Gelişiminin Araştırılması</a:t>
            </a:r>
          </a:p>
        </p:txBody>
      </p:sp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-Ergenin Kimlik Statüsünü Belirlemek</a:t>
            </a:r>
          </a:p>
          <a:p>
            <a:r>
              <a:rPr lang="tr-TR" dirty="0"/>
              <a:t>-Zaman içinde Kimliğin Gelişimini İncelemek</a:t>
            </a:r>
          </a:p>
          <a:p>
            <a:r>
              <a:rPr lang="tr-TR" dirty="0"/>
              <a:t>-Kimlik Statüsündeki Değişiklikler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13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Ergenin Kimlik Statüsünü Belirlemek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1.Başarılı Kimlik</a:t>
            </a:r>
          </a:p>
          <a:p>
            <a:r>
              <a:rPr lang="tr-TR" dirty="0"/>
              <a:t>Birey tutarlı bir kimlik duygusunu oluşturmuştur yani bunalım deneyimleme döneminden sonra kesin kararlarını vermektedir.</a:t>
            </a:r>
          </a:p>
          <a:p>
            <a:r>
              <a:rPr lang="tr-TR" dirty="0">
                <a:solidFill>
                  <a:srgbClr val="FF0000"/>
                </a:solidFill>
              </a:rPr>
              <a:t>2.Moratoryum Kimlik</a:t>
            </a:r>
          </a:p>
          <a:p>
            <a:r>
              <a:rPr lang="tr-TR" dirty="0"/>
              <a:t>Birey bunalım ve deneyimleme döneminin ortasındadır.</a:t>
            </a:r>
          </a:p>
          <a:p>
            <a:r>
              <a:rPr lang="tr-TR" dirty="0">
                <a:solidFill>
                  <a:srgbClr val="FF0000"/>
                </a:solidFill>
              </a:rPr>
              <a:t>3.Tekli Kimlik</a:t>
            </a:r>
          </a:p>
          <a:p>
            <a:r>
              <a:rPr lang="tr-TR" dirty="0"/>
              <a:t>Birey bunalım ya da deneyimleme dönemini yaşamaksızın kesin kararlarını vermektedir.</a:t>
            </a:r>
          </a:p>
          <a:p>
            <a:r>
              <a:rPr lang="tr-TR" dirty="0">
                <a:solidFill>
                  <a:srgbClr val="FF0000"/>
                </a:solidFill>
              </a:rPr>
              <a:t>4.Dağınık Kimlik</a:t>
            </a:r>
          </a:p>
          <a:p>
            <a:r>
              <a:rPr lang="tr-TR" dirty="0"/>
              <a:t>Bireyin kesin bağlanmaları yoktur ve onları oluşturmak için çabalamamaktadır.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8739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Etnik Kimliğin Gelişimi</a:t>
            </a:r>
          </a:p>
        </p:txBody>
      </p:sp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-Etnik Kimliğin Gelişim Süreci</a:t>
            </a:r>
          </a:p>
          <a:p>
            <a:r>
              <a:rPr lang="tr-TR" dirty="0"/>
              <a:t>-Etnik Kimliğe Alternatif Yöntemler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4358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Etnik Kimliğin Gelişimi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Bütün bireyler için ancak özellikle beyaz çoğunluğun parçası olmayanlar için </a:t>
            </a:r>
            <a:r>
              <a:rPr lang="tr-TR" dirty="0">
                <a:solidFill>
                  <a:srgbClr val="FF0000"/>
                </a:solidFill>
              </a:rPr>
              <a:t>etnik kimlik </a:t>
            </a:r>
            <a:r>
              <a:rPr lang="tr-TR" dirty="0"/>
              <a:t>duygusunu genel kişisel kimlik duygusuyla bütünleştirmek büyük olasılıkla </a:t>
            </a:r>
            <a:r>
              <a:rPr lang="tr-TR" dirty="0">
                <a:solidFill>
                  <a:srgbClr val="FF0000"/>
                </a:solidFill>
              </a:rPr>
              <a:t>ileri ergenliğin </a:t>
            </a:r>
            <a:r>
              <a:rPr lang="tr-TR" dirty="0"/>
              <a:t>önemli bir işidir, belki de tutarlı bir mesleki, ideolojik ya da kişilerarası kimlik kadar önemlidir.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5966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Etnik Kimliğe Alternatif Yöntemler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12648" y="1600200"/>
            <a:ext cx="5039472" cy="5141168"/>
          </a:xfrm>
        </p:spPr>
        <p:txBody>
          <a:bodyPr>
            <a:normAutofit/>
          </a:bodyPr>
          <a:lstStyle/>
          <a:p>
            <a:r>
              <a:rPr lang="tr-TR" dirty="0"/>
              <a:t>Psikolog Jean </a:t>
            </a:r>
            <a:r>
              <a:rPr lang="tr-TR" dirty="0" err="1"/>
              <a:t>Phinney</a:t>
            </a:r>
            <a:r>
              <a:rPr lang="tr-TR" dirty="0"/>
              <a:t> ve arkadaşlarına göre azınlık gençler kendi etnikleriyle ilgilenmek için kendilerine açık olan 4 olasılığa sahiptir.</a:t>
            </a:r>
          </a:p>
          <a:p>
            <a:r>
              <a:rPr lang="tr-TR" dirty="0"/>
              <a:t>Özümleme</a:t>
            </a:r>
          </a:p>
          <a:p>
            <a:r>
              <a:rPr lang="tr-TR" dirty="0"/>
              <a:t>Marjinallik</a:t>
            </a:r>
          </a:p>
          <a:p>
            <a:r>
              <a:rPr lang="tr-TR" dirty="0" err="1"/>
              <a:t>Ayrılmaİki</a:t>
            </a:r>
            <a:r>
              <a:rPr lang="tr-TR" dirty="0"/>
              <a:t> Kültürlük</a:t>
            </a:r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27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10" y="2808634"/>
            <a:ext cx="3641562" cy="22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Etnik Kimliğe Alternatif Yöntemler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İki kültürle özdeşleşmenin iki boyutlu modeli. (</a:t>
            </a:r>
            <a:r>
              <a:rPr lang="tr-TR" dirty="0" err="1"/>
              <a:t>Phinney</a:t>
            </a:r>
            <a:r>
              <a:rPr lang="tr-TR" dirty="0"/>
              <a:t>, </a:t>
            </a:r>
            <a:r>
              <a:rPr lang="tr-TR" dirty="0" err="1"/>
              <a:t>Devich-Nawworra</a:t>
            </a:r>
            <a:r>
              <a:rPr lang="tr-TR" dirty="0"/>
              <a:t>, </a:t>
            </a:r>
            <a:r>
              <a:rPr lang="tr-TR" dirty="0" err="1"/>
              <a:t>Dupont</a:t>
            </a:r>
            <a:r>
              <a:rPr lang="tr-TR" dirty="0"/>
              <a:t>, </a:t>
            </a:r>
            <a:r>
              <a:rPr lang="tr-TR" dirty="0" err="1"/>
              <a:t>Estnada</a:t>
            </a:r>
            <a:r>
              <a:rPr lang="tr-TR" dirty="0"/>
              <a:t> ve </a:t>
            </a:r>
            <a:r>
              <a:rPr lang="tr-TR" dirty="0" err="1"/>
              <a:t>Onwughala</a:t>
            </a:r>
            <a:r>
              <a:rPr lang="tr-TR" dirty="0"/>
              <a:t>, 1974)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28</a:t>
            </a:fld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18306"/>
              </p:ext>
            </p:extLst>
          </p:nvPr>
        </p:nvGraphicFramePr>
        <p:xfrm>
          <a:off x="2724912" y="2212848"/>
          <a:ext cx="5879592" cy="3328416"/>
        </p:xfrm>
        <a:graphic>
          <a:graphicData uri="http://schemas.openxmlformats.org/drawingml/2006/table">
            <a:tbl>
              <a:tblPr/>
              <a:tblGrid>
                <a:gridCol w="200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216"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Çoğunluk</a:t>
                      </a:r>
                      <a:r>
                        <a:rPr lang="tr-TR" b="1" baseline="0" dirty="0"/>
                        <a:t> Grupla Özdeşleşme</a:t>
                      </a:r>
                      <a:endParaRPr lang="tr-TR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Etnik Grupla Özdeşleşme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Güçlü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Zayıf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Güçlü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İkikültürlülük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Özümleme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296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Zayıf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Ayrılma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Marjinal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65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Toplumsal Cinsiyet Rolü Gelişimi</a:t>
            </a:r>
          </a:p>
        </p:txBody>
      </p:sp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-Ergenlikte Toplumsal Cinsiyet Rolü Toplumsallaşması</a:t>
            </a:r>
          </a:p>
          <a:p>
            <a:r>
              <a:rPr lang="tr-TR" dirty="0"/>
              <a:t>-Erkeksilik, Kadınsılık ve </a:t>
            </a:r>
            <a:r>
              <a:rPr lang="tr-TR" dirty="0" err="1"/>
              <a:t>Androjenlik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194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Ergen Konusu Olarak Kimlik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3</a:t>
            </a:fld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-Eğitimde Toplumsal Cinsiyet Eşitliği</a:t>
            </a:r>
          </a:p>
        </p:txBody>
      </p:sp>
      <p:pic>
        <p:nvPicPr>
          <p:cNvPr id="5" name="egitimde-toplumsal-cinsiyet-esitligianimasy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573088"/>
            <a:ext cx="6554788" cy="3687762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7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Ergen Konusu Olarak Kimlik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Kendimizde gördüğümüz, hissettiğimiz değişikler </a:t>
            </a:r>
            <a:r>
              <a:rPr lang="tr-TR" dirty="0">
                <a:solidFill>
                  <a:srgbClr val="FF0000"/>
                </a:solidFill>
              </a:rPr>
              <a:t>yaşam boyunca </a:t>
            </a:r>
            <a:r>
              <a:rPr lang="tr-TR" dirty="0"/>
              <a:t>olur.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4</a:t>
            </a:fld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Ergen Konusu Olarak Kimlik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Peki kimlikteki değişimler yaşam boyunca meydana geliyorsa neden kimlik gelişimiyle araştırmacılar ergenliğe bu kadar çok ilgi göstermişlerdir?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5</a:t>
            </a:fld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Ergen Konusu Olarak Kimlik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tr-TR" dirty="0"/>
              <a:t>Kimlik gelişimi </a:t>
            </a:r>
            <a:r>
              <a:rPr lang="tr-TR" dirty="0">
                <a:solidFill>
                  <a:srgbClr val="FF0000"/>
                </a:solidFill>
              </a:rPr>
              <a:t>karmaşık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çok yönlüdür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6</a:t>
            </a:fld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Benlik Kavramlarındaki Değişiklikler</a:t>
            </a:r>
          </a:p>
        </p:txBody>
      </p:sp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-Ergenlikte Kişilik Boyutları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7</a:t>
            </a:fld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Benlik Kavramlarındaki Değişiklikler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‘’ERGENLİĞİN NORMALLİĞİ, ANORMALLİĞİDİR.’’ </a:t>
            </a:r>
            <a:r>
              <a:rPr lang="tr-TR" dirty="0" err="1"/>
              <a:t>Anna</a:t>
            </a:r>
            <a:r>
              <a:rPr lang="tr-TR" dirty="0"/>
              <a:t> Freud</a:t>
            </a:r>
          </a:p>
          <a:p>
            <a:r>
              <a:rPr lang="tr-TR" dirty="0"/>
              <a:t>Ergenlikte bireylerin kendilerini niteleme ve kendileri hakkında düşünme biçimlerinde </a:t>
            </a:r>
            <a:r>
              <a:rPr lang="tr-TR" dirty="0">
                <a:solidFill>
                  <a:srgbClr val="FF0000"/>
                </a:solidFill>
              </a:rPr>
              <a:t>–benlik kavramlarında– </a:t>
            </a:r>
            <a:r>
              <a:rPr lang="tr-TR" dirty="0"/>
              <a:t>önemli değişiklikler oluşmaktadır.</a:t>
            </a:r>
          </a:p>
          <a:p>
            <a:r>
              <a:rPr lang="tr-TR" dirty="0"/>
              <a:t>Soyut, psikolojik, öz nitelendirmeler</a:t>
            </a:r>
          </a:p>
          <a:p>
            <a:r>
              <a:rPr lang="tr-TR" dirty="0"/>
              <a:t>Yapısal olarak daha ayırt edici ve daha iyi düzenlenmiş.</a:t>
            </a:r>
          </a:p>
          <a:p>
            <a:r>
              <a:rPr lang="tr-TR" dirty="0"/>
              <a:t>Tutarsız ve zıt özellikler.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4F9F2-DB16-4D01-BCE1-41ADBEC8E560}" type="slidenum">
              <a:rPr lang="tr-TR" smtClean="0"/>
              <a:pPr/>
              <a:t>8</a:t>
            </a:fld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17-11-03 at 22.22.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F9F2-DB16-4D01-BCE1-41ADBEC8E560}" type="slidenum">
              <a:rPr lang="tr-TR" smtClean="0"/>
              <a:pPr/>
              <a:t>9</a:t>
            </a:fld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2018</TotalTime>
  <Words>722</Words>
  <Application>Microsoft Office PowerPoint</Application>
  <PresentationFormat>Ekran Gösterisi (4:3)</PresentationFormat>
  <Paragraphs>141</Paragraphs>
  <Slides>30</Slides>
  <Notes>5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Wingdings 3</vt:lpstr>
      <vt:lpstr>Dilim</vt:lpstr>
      <vt:lpstr>8. Bölüm kİmlİk</vt:lpstr>
      <vt:lpstr>Kimlik</vt:lpstr>
      <vt:lpstr>Bir Ergen Konusu Olarak Kimlik</vt:lpstr>
      <vt:lpstr>Bir Ergen Konusu Olarak Kimlik</vt:lpstr>
      <vt:lpstr>Bir Ergen Konusu Olarak Kimlik</vt:lpstr>
      <vt:lpstr>Bir Ergen Konusu Olarak Kimlik</vt:lpstr>
      <vt:lpstr>Benlik Kavramlarındaki Değişiklikler</vt:lpstr>
      <vt:lpstr>Benlik Kavramlarındaki Değişiklikler</vt:lpstr>
      <vt:lpstr>PowerPoint Sunusu</vt:lpstr>
      <vt:lpstr>Ergenlikte Kişilik Boyutları</vt:lpstr>
      <vt:lpstr>Benlik Saygısındaki Değişiklikler</vt:lpstr>
      <vt:lpstr>Benlik Saygısındaki Değişiklikler</vt:lpstr>
      <vt:lpstr>Benlik Saygısındaki Değişiklikler</vt:lpstr>
      <vt:lpstr>Benlik Saygısında Cinsiyet, Sınıf ve Etnik Farklılıklar</vt:lpstr>
      <vt:lpstr>Benlik Saygısında Cinsiyet, Sınıf ve Etnik Farklılıklar</vt:lpstr>
      <vt:lpstr>Yüksek Benlik Saygısının Öncülleri ve Sonuçları</vt:lpstr>
      <vt:lpstr>Ergen Kimlik Bunalımı</vt:lpstr>
      <vt:lpstr>Ergen Kimlik Bunalımı</vt:lpstr>
      <vt:lpstr>Erikson’un Kimlik Çatısı</vt:lpstr>
      <vt:lpstr>Kimlik Gelişiminin Toplumsal Bağlamı</vt:lpstr>
      <vt:lpstr>Kimlik Bunalımını Çözmek</vt:lpstr>
      <vt:lpstr>Kimlik Gelişimindeki Sorunlar</vt:lpstr>
      <vt:lpstr>Kimlik Gelişiminin Araştırılması</vt:lpstr>
      <vt:lpstr>Ergenin Kimlik Statüsünü Belirlemek</vt:lpstr>
      <vt:lpstr>Etnik Kimliğin Gelişimi</vt:lpstr>
      <vt:lpstr>Etnik Kimliğin Gelişimi</vt:lpstr>
      <vt:lpstr>Etnik Kimliğe Alternatif Yöntemler</vt:lpstr>
      <vt:lpstr>Etnik Kimliğe Alternatif Yöntemler</vt:lpstr>
      <vt:lpstr>Toplumsal Cinsiyet Rolü Gelişimi</vt:lpstr>
      <vt:lpstr>-Eğitimde Toplumsal Cinsiyet Eşitliği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Bölüm kİmlİk</dc:title>
  <dc:creator>Emre</dc:creator>
  <cp:lastModifiedBy>vahdetayşe nur</cp:lastModifiedBy>
  <cp:revision>102</cp:revision>
  <dcterms:created xsi:type="dcterms:W3CDTF">2017-11-03T17:29:58Z</dcterms:created>
  <dcterms:modified xsi:type="dcterms:W3CDTF">2018-10-14T16:48:50Z</dcterms:modified>
</cp:coreProperties>
</file>