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0" r:id="rId3"/>
    <p:sldId id="260" r:id="rId4"/>
    <p:sldId id="263" r:id="rId5"/>
    <p:sldId id="302" r:id="rId6"/>
    <p:sldId id="303" r:id="rId7"/>
    <p:sldId id="287" r:id="rId8"/>
    <p:sldId id="301" r:id="rId9"/>
    <p:sldId id="30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7" autoAdjust="0"/>
    <p:restoredTop sz="94660"/>
  </p:normalViewPr>
  <p:slideViewPr>
    <p:cSldViewPr snapToGrid="0">
      <p:cViewPr varScale="1">
        <p:scale>
          <a:sx n="71" d="100"/>
          <a:sy n="71" d="100"/>
        </p:scale>
        <p:origin x="877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E60DF5-6730-4DA7-B493-9C4DFB48E6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847A972-5D29-45C2-B672-1DA7FF3BCD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CBD2E1E-2BFC-471F-BBB2-8E478D097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703D-14E6-4FB4-BF67-983A3A652D6F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83B842-7473-4D38-BABB-5160FEDC6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43CF46-961F-400E-AF3B-EEAE44CDD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DB29-3DB3-4002-88DF-72D53B4448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091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AF0D39-FE41-47DD-B6CD-FB3020339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5D672A8-4520-429A-A13C-EAA4D8B95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EEAFCC9-0D44-4BD2-8C20-63C84516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703D-14E6-4FB4-BF67-983A3A652D6F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BC3F396-98D0-443F-86AD-5D39092F7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61F7E41-21C2-4302-B370-C76AAD1E6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DB29-3DB3-4002-88DF-72D53B4448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54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D5CDFC6-C668-4484-B8B9-89FB404B2C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01B8976-ABCC-47CA-B56C-3E4FB0A8A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011B094-9A12-4A0D-9725-001848C62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703D-14E6-4FB4-BF67-983A3A652D6F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36AC584-7B83-4D11-AF77-D725A69B3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573766-87C9-44EE-BAE2-27C335144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DB29-3DB3-4002-88DF-72D53B4448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19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647A7D-EE55-44F4-A7A8-2BE02CD16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81DB2B-25EB-4EBB-ACE6-3FB496A1A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C3C83EF-6D13-4FB3-B255-F6355F850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703D-14E6-4FB4-BF67-983A3A652D6F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32F117-8EB1-40CA-ABD1-35B4A4104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05BEE78-AB18-45BD-9E8F-B7F74F453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DB29-3DB3-4002-88DF-72D53B4448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908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0B45F5-D812-4051-95AB-B9BF5FB44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A7F03D3-9652-45FF-8792-D3479ECB2E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6590E7-0976-46B9-AF29-72307EFBA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703D-14E6-4FB4-BF67-983A3A652D6F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6700B22-3324-4873-B8FA-392B25D3F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EEF966F-86C6-4716-989F-3F2D9C989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DB29-3DB3-4002-88DF-72D53B4448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2286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A4A428-FB69-439D-A52D-23B63F70B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AAE988-7AED-4F63-A842-96A753FD2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B958E97-63B6-4BF9-856C-BE850C3BA7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8D9F2F9-C524-4B10-8D6B-BE2445BEB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703D-14E6-4FB4-BF67-983A3A652D6F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069B22D-DE53-4A76-A647-0E9DC2811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4248049-F0C1-4689-9248-7FCDBACF9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DB29-3DB3-4002-88DF-72D53B4448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27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D08AED-2F5D-486F-90B6-4DEBEA092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EC2321C-E276-4EEB-8B4D-DCDBEA59F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2047FA5-A940-4D22-9E10-97AB7B3F8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7021D8F-86C7-4740-98E6-41D0B750A4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79583CB-BF15-4DCB-8081-5CB6E95210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A50A2705-8FEE-4C8D-9740-176B2FA22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703D-14E6-4FB4-BF67-983A3A652D6F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C4AE9EA-C55B-4351-A49B-282F2F774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9297E13-5BEF-4BB2-B3A8-D715529E9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DB29-3DB3-4002-88DF-72D53B4448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6544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ED9CD3-BE67-402B-B7D2-2B17D09CC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6AAA2A6-D922-4977-964A-CED5DD1E7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703D-14E6-4FB4-BF67-983A3A652D6F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ACF168F-D070-4223-B5B6-A9CD2914B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A4CEE96-6FA7-444A-B68A-3EDADB273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DB29-3DB3-4002-88DF-72D53B4448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792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C817DDB-4FB5-486D-A9D2-D94372B53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703D-14E6-4FB4-BF67-983A3A652D6F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3D4963A-8F2B-4CED-9A95-573D4E760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4B00BA8-A624-4BCB-9992-517888626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DB29-3DB3-4002-88DF-72D53B4448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4389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7A9020-6AD1-49D4-8257-FEE6F19D2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2E099E-205D-4BF0-B691-5A733A3AD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85F22ED-AF82-4DA3-B644-375CBB28D4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88A26C-137F-47A2-9BA5-1C2C56F7C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703D-14E6-4FB4-BF67-983A3A652D6F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6360ABC-28B6-4727-9C07-BB587E857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CB7DB1C-438B-4848-87DE-20BB2D243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DB29-3DB3-4002-88DF-72D53B4448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743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DC628D-213B-487B-AFF0-EDF81B6F2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ACD1E7C-9296-445D-B002-87CADDDF42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1F80044-7AA5-44B0-8013-76C1A0BFE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141498C-6407-4774-842E-DA5648732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9703D-14E6-4FB4-BF67-983A3A652D6F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2172743-A0ED-40C0-ABCC-7058AF556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252BDFB-6374-4492-A6C5-09DE5951B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DB29-3DB3-4002-88DF-72D53B4448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36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6FB3598-045E-4E11-8FE5-D775E08BC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AD8549A-95D8-4174-8353-F6A88AA03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8608D63-4EF6-43E9-87E0-069D0FD2F0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9703D-14E6-4FB4-BF67-983A3A652D6F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012FFAE-A16D-485B-8D04-5CA0B9C296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65F7413-32DF-46F4-A801-0FF6998001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4DB29-3DB3-4002-88DF-72D53B4448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603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6BF681-7875-48DF-872A-D367EE5A3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958684"/>
          </a:xfrm>
        </p:spPr>
        <p:txBody>
          <a:bodyPr>
            <a:normAutofit/>
          </a:bodyPr>
          <a:lstStyle/>
          <a:p>
            <a:r>
              <a:rPr lang="tr-TR" dirty="0"/>
              <a:t>Görsel Tasarım </a:t>
            </a:r>
            <a:br>
              <a:rPr lang="tr-TR" dirty="0"/>
            </a:br>
            <a:br>
              <a:rPr lang="tr-TR" dirty="0"/>
            </a:br>
            <a:r>
              <a:rPr lang="tr-TR" dirty="0"/>
              <a:t>Çoklu Ortam Tasarımı </a:t>
            </a:r>
          </a:p>
        </p:txBody>
      </p:sp>
    </p:spTree>
    <p:extLst>
      <p:ext uri="{BB962C8B-B14F-4D97-AF65-F5344CB8AC3E}">
        <p14:creationId xmlns:p14="http://schemas.microsoft.com/office/powerpoint/2010/main" val="11718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C8A45A-1359-441C-9BC0-2E485C2A4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Görsel Tasarım Öğeleri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E8E679-1E56-4C31-954E-25B25BEE2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tr-TR" b="1" dirty="0"/>
              <a:t>«Nokta: </a:t>
            </a:r>
            <a:r>
              <a:rPr lang="tr-TR" dirty="0"/>
              <a:t> Çizgiyi ve yüzeyi oluşturabilen en küçük görsel birim</a:t>
            </a:r>
          </a:p>
          <a:p>
            <a:r>
              <a:rPr lang="tr-TR" b="1" dirty="0"/>
              <a:t>Çizgi:</a:t>
            </a:r>
            <a:r>
              <a:rPr lang="tr-TR" dirty="0"/>
              <a:t> Yatay, dikey, çapraz, düz, eğri, kesik, kırık, kalın, ince</a:t>
            </a:r>
          </a:p>
          <a:p>
            <a:r>
              <a:rPr lang="tr-TR" b="1" dirty="0"/>
              <a:t>Doku:</a:t>
            </a:r>
            <a:r>
              <a:rPr lang="tr-TR" dirty="0"/>
              <a:t> Dokunma, hissetme, görünme, bir yüzeyin kalın veya inceliği, sertliği ya da yumuşaklığı</a:t>
            </a:r>
          </a:p>
          <a:p>
            <a:r>
              <a:rPr lang="tr-TR" b="1" dirty="0"/>
              <a:t>Renk: </a:t>
            </a:r>
            <a:r>
              <a:rPr lang="tr-TR" dirty="0"/>
              <a:t>Işığın dalga boylarını ifade eder. Ton ve değeri (</a:t>
            </a:r>
            <a:r>
              <a:rPr lang="tr-TR" dirty="0" err="1"/>
              <a:t>valör</a:t>
            </a:r>
            <a:r>
              <a:rPr lang="tr-TR" dirty="0"/>
              <a:t>), açıklığı- koyuluğu anlatır</a:t>
            </a:r>
          </a:p>
          <a:p>
            <a:r>
              <a:rPr lang="tr-TR" b="1" dirty="0"/>
              <a:t>Ton</a:t>
            </a:r>
            <a:r>
              <a:rPr lang="tr-TR" dirty="0"/>
              <a:t>: Renkler arası ilişkiler sonucunda ortaya çıkan farklı geçiş renkleri»</a:t>
            </a:r>
          </a:p>
          <a:p>
            <a:pPr marL="0" indent="0">
              <a:buNone/>
            </a:pPr>
            <a:r>
              <a:rPr lang="tr-TR" sz="2400" b="1" dirty="0"/>
              <a:t>KAYNAK:</a:t>
            </a:r>
            <a:r>
              <a:rPr lang="tr-TR" sz="2400" dirty="0"/>
              <a:t> Vedat Özsoy ve Abdullah Ayaydın, Görsel Tasarım Öğe ve İlkeleri, </a:t>
            </a:r>
            <a:r>
              <a:rPr lang="tr-TR" sz="2400" dirty="0" err="1"/>
              <a:t>Pegem</a:t>
            </a:r>
            <a:r>
              <a:rPr lang="tr-TR" sz="2400" dirty="0"/>
              <a:t> Akademi Yay. </a:t>
            </a:r>
          </a:p>
        </p:txBody>
      </p:sp>
    </p:spTree>
    <p:extLst>
      <p:ext uri="{BB962C8B-B14F-4D97-AF65-F5344CB8AC3E}">
        <p14:creationId xmlns:p14="http://schemas.microsoft.com/office/powerpoint/2010/main" val="196116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71F13D-120F-45B8-BC40-D66025C81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Görsel Tasarım Öğeleri</a:t>
            </a:r>
          </a:p>
        </p:txBody>
      </p:sp>
      <p:sp>
        <p:nvSpPr>
          <p:cNvPr id="9" name="İçerik Yer Tutucusu 2">
            <a:extLst>
              <a:ext uri="{FF2B5EF4-FFF2-40B4-BE49-F238E27FC236}">
                <a16:creationId xmlns:a16="http://schemas.microsoft.com/office/drawing/2014/main" id="{F54B486B-AFD0-4E51-B891-376C6E73A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941" y="1587779"/>
            <a:ext cx="10515600" cy="4316973"/>
          </a:xfrm>
        </p:spPr>
        <p:txBody>
          <a:bodyPr>
            <a:normAutofit/>
          </a:bodyPr>
          <a:lstStyle/>
          <a:p>
            <a:r>
              <a:rPr lang="tr-TR" b="1" dirty="0"/>
              <a:t>«Değer: </a:t>
            </a:r>
            <a:r>
              <a:rPr lang="tr-TR" dirty="0"/>
              <a:t> Bir imgenin (ya da imgenin bir bölümünün) açık ve koyuluğu</a:t>
            </a:r>
          </a:p>
          <a:p>
            <a:r>
              <a:rPr lang="tr-TR" b="1" dirty="0"/>
              <a:t>Şekil:</a:t>
            </a:r>
            <a:r>
              <a:rPr lang="tr-TR" dirty="0"/>
              <a:t> İki boyutlu/düz, geometrik, doğal tüm şekiller</a:t>
            </a:r>
          </a:p>
          <a:p>
            <a:r>
              <a:rPr lang="tr-TR" b="1" dirty="0"/>
              <a:t>Form: </a:t>
            </a:r>
            <a:r>
              <a:rPr lang="tr-TR" dirty="0"/>
              <a:t>3B (Üç Boyutlu), küp, küre vs. /Doğal (insan, hayvan, bitki </a:t>
            </a:r>
            <a:r>
              <a:rPr lang="tr-TR" dirty="0" err="1"/>
              <a:t>vb</a:t>
            </a:r>
            <a:r>
              <a:rPr lang="tr-TR" dirty="0"/>
              <a:t>)</a:t>
            </a:r>
          </a:p>
          <a:p>
            <a:r>
              <a:rPr lang="tr-TR" b="1" dirty="0"/>
              <a:t>Boşluk</a:t>
            </a:r>
            <a:r>
              <a:rPr lang="tr-TR" dirty="0"/>
              <a:t>: Nesnelerin etrafındaki, içindeki alan, (perspektifle bağlantılı), pozitif ve negatif alan»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400" b="1" dirty="0"/>
              <a:t>KAYNAK:</a:t>
            </a:r>
            <a:r>
              <a:rPr lang="tr-TR" sz="2400" dirty="0"/>
              <a:t> Vedat Özsoy ve Abdullah Ayaydın, Görsel Tasarım Öğe ve İlkeleri, </a:t>
            </a:r>
            <a:r>
              <a:rPr lang="tr-TR" sz="2400" dirty="0" err="1"/>
              <a:t>Pegem</a:t>
            </a:r>
            <a:r>
              <a:rPr lang="tr-TR" sz="2400" dirty="0"/>
              <a:t> Akademi Yay. </a:t>
            </a:r>
          </a:p>
        </p:txBody>
      </p:sp>
    </p:spTree>
    <p:extLst>
      <p:ext uri="{BB962C8B-B14F-4D97-AF65-F5344CB8AC3E}">
        <p14:creationId xmlns:p14="http://schemas.microsoft.com/office/powerpoint/2010/main" val="274471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71F13D-120F-45B8-BC40-D66025C81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Görsel Tasarım İlkeleri</a:t>
            </a:r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315914F7-CE65-4C72-B524-5EF2CE476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941" y="1587779"/>
            <a:ext cx="10515600" cy="4316973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«Ritim: </a:t>
            </a:r>
            <a:r>
              <a:rPr lang="tr-TR" dirty="0"/>
              <a:t>İmgeye doğru gözü yönlendirmek için tekrar eden öğelerin kullanımı</a:t>
            </a:r>
          </a:p>
          <a:p>
            <a:r>
              <a:rPr lang="tr-TR" b="1" dirty="0"/>
              <a:t>Hareket</a:t>
            </a:r>
            <a:r>
              <a:rPr lang="tr-TR" dirty="0"/>
              <a:t>: Öğelerin bulunuş pozisyonuna göre hareket hissi uyandırması</a:t>
            </a:r>
          </a:p>
          <a:p>
            <a:r>
              <a:rPr lang="tr-TR" b="1" dirty="0"/>
              <a:t>Denge</a:t>
            </a:r>
            <a:r>
              <a:rPr lang="tr-TR" dirty="0"/>
              <a:t>: Ağırlıkta ve önemde eşitlik izlenimi yaratmak üzere tasarım öğelerinin simetrik ya da asimetrik düzenlenişi»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400" b="1" dirty="0"/>
              <a:t>KAYNAK:</a:t>
            </a:r>
            <a:r>
              <a:rPr lang="tr-TR" sz="2400" dirty="0"/>
              <a:t> Vedat Özsoy ve Abdullah Ayaydın, Görsel Tasarım Öğe ve İlkeleri, </a:t>
            </a:r>
            <a:r>
              <a:rPr lang="tr-TR" sz="2400" dirty="0" err="1"/>
              <a:t>Pegem</a:t>
            </a:r>
            <a:r>
              <a:rPr lang="tr-TR" sz="2400" dirty="0"/>
              <a:t> Akademi Yay. </a:t>
            </a:r>
          </a:p>
        </p:txBody>
      </p:sp>
    </p:spTree>
    <p:extLst>
      <p:ext uri="{BB962C8B-B14F-4D97-AF65-F5344CB8AC3E}">
        <p14:creationId xmlns:p14="http://schemas.microsoft.com/office/powerpoint/2010/main" val="150085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71F13D-120F-45B8-BC40-D66025C81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Görsel Tasarım İlkeleri</a:t>
            </a:r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315914F7-CE65-4C72-B524-5EF2CE476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941" y="1587779"/>
            <a:ext cx="10515600" cy="4316973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« Vurgu: </a:t>
            </a:r>
            <a:r>
              <a:rPr lang="tr-TR" dirty="0"/>
              <a:t>Sanat ya da tasarım eserinin bir bölümüne özel ilgi/önem verilmesi, açık bir kompozisyonda koyu bir şekil. </a:t>
            </a:r>
          </a:p>
          <a:p>
            <a:r>
              <a:rPr lang="tr-TR" b="1" dirty="0"/>
              <a:t>Zıtlık</a:t>
            </a:r>
            <a:r>
              <a:rPr lang="tr-TR" dirty="0"/>
              <a:t>: Farklılıklarını vurgulamak için değişik tasarım öğelerinin bir arada bulunması</a:t>
            </a:r>
          </a:p>
          <a:p>
            <a:r>
              <a:rPr lang="tr-TR" b="1" dirty="0"/>
              <a:t>Armoni</a:t>
            </a:r>
            <a:r>
              <a:rPr lang="tr-TR" dirty="0"/>
              <a:t>: İzleyiciye ahenkli bir bütünlük içinde olduğu </a:t>
            </a:r>
            <a:r>
              <a:rPr lang="tr-TR" dirty="0" err="1"/>
              <a:t>duygudu</a:t>
            </a:r>
            <a:r>
              <a:rPr lang="tr-TR" dirty="0"/>
              <a:t> vermek için eserin tüm parçalarının düzenlenmesi»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400" b="1" dirty="0"/>
              <a:t>KAYNAK:</a:t>
            </a:r>
            <a:r>
              <a:rPr lang="tr-TR" sz="2400" dirty="0"/>
              <a:t> Vedat Özsoy ve Abdullah Ayaydın, Görsel Tasarım Öğe ve İlkeleri, </a:t>
            </a:r>
            <a:r>
              <a:rPr lang="tr-TR" sz="2400" dirty="0" err="1"/>
              <a:t>Pegem</a:t>
            </a:r>
            <a:r>
              <a:rPr lang="tr-TR" sz="2400" dirty="0"/>
              <a:t> Akademi Yay. </a:t>
            </a:r>
          </a:p>
        </p:txBody>
      </p:sp>
    </p:spTree>
    <p:extLst>
      <p:ext uri="{BB962C8B-B14F-4D97-AF65-F5344CB8AC3E}">
        <p14:creationId xmlns:p14="http://schemas.microsoft.com/office/powerpoint/2010/main" val="3490979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71F13D-120F-45B8-BC40-D66025C81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Görsel Tasarım İlkeleri</a:t>
            </a:r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315914F7-CE65-4C72-B524-5EF2CE476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941" y="1587779"/>
            <a:ext cx="10515600" cy="4316973"/>
          </a:xfrm>
        </p:spPr>
        <p:txBody>
          <a:bodyPr>
            <a:normAutofit/>
          </a:bodyPr>
          <a:lstStyle/>
          <a:p>
            <a:r>
              <a:rPr lang="tr-TR" b="1" dirty="0"/>
              <a:t>«Bütünlük: </a:t>
            </a:r>
            <a:r>
              <a:rPr lang="tr-TR" dirty="0"/>
              <a:t>Tekrar eden öğelerin (çizgi, şekil, renk gibi) ya da motiflerin düzenli ilişkisi</a:t>
            </a:r>
          </a:p>
          <a:p>
            <a:r>
              <a:rPr lang="tr-TR" b="1" dirty="0"/>
              <a:t>Oran: </a:t>
            </a:r>
            <a:r>
              <a:rPr lang="tr-TR" dirty="0"/>
              <a:t>Ölçüleri, sayıları, bütün ile parçası arasındaki ilişki gibi nesneler arasındaki ilişki. </a:t>
            </a:r>
          </a:p>
          <a:p>
            <a:r>
              <a:rPr lang="tr-TR" b="1" dirty="0"/>
              <a:t>Çeşitlilik: </a:t>
            </a:r>
            <a:r>
              <a:rPr lang="tr-TR" dirty="0"/>
              <a:t>Görsel ilgi yaratmak için farklı öğelerin kullanılması.»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400" b="1" dirty="0"/>
              <a:t>KAYNAK:</a:t>
            </a:r>
            <a:r>
              <a:rPr lang="tr-TR" sz="2400" dirty="0"/>
              <a:t> Vedat Özsoy ve Abdullah Ayaydın, Görsel Tasarım Öğe ve İlkeleri, </a:t>
            </a:r>
            <a:r>
              <a:rPr lang="tr-TR" sz="2400" dirty="0" err="1"/>
              <a:t>Pegem</a:t>
            </a:r>
            <a:r>
              <a:rPr lang="tr-TR" sz="2400" dirty="0"/>
              <a:t> Akademi Yay. </a:t>
            </a:r>
          </a:p>
        </p:txBody>
      </p:sp>
    </p:spTree>
    <p:extLst>
      <p:ext uri="{BB962C8B-B14F-4D97-AF65-F5344CB8AC3E}">
        <p14:creationId xmlns:p14="http://schemas.microsoft.com/office/powerpoint/2010/main" val="274810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606DF8-87DB-483A-AC5F-516930B09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Yeni Medyada Tasarım?</a:t>
            </a:r>
            <a:br>
              <a:rPr lang="tr-TR" dirty="0"/>
            </a:br>
            <a:r>
              <a:rPr lang="tr-TR" dirty="0"/>
              <a:t>Çoklu Ortam Tasarımı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17D6A7-A04D-41B7-AC83-EF2518F94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9766"/>
            <a:ext cx="10515600" cy="4351338"/>
          </a:xfrm>
        </p:spPr>
        <p:txBody>
          <a:bodyPr>
            <a:normAutofit/>
          </a:bodyPr>
          <a:lstStyle/>
          <a:p>
            <a:r>
              <a:rPr lang="tr-TR" sz="3600" dirty="0"/>
              <a:t>İkili Kodlama Kuramı (</a:t>
            </a:r>
            <a:r>
              <a:rPr lang="tr-TR" sz="3600" dirty="0" err="1"/>
              <a:t>Paivio</a:t>
            </a:r>
            <a:r>
              <a:rPr lang="tr-TR" sz="3600" dirty="0"/>
              <a:t>)</a:t>
            </a:r>
          </a:p>
          <a:p>
            <a:r>
              <a:rPr lang="tr-TR" sz="3600" dirty="0"/>
              <a:t>Bilişsel Yük Kuramı (</a:t>
            </a:r>
            <a:r>
              <a:rPr lang="tr-TR" sz="3600" dirty="0" err="1"/>
              <a:t>Sweller</a:t>
            </a:r>
            <a:r>
              <a:rPr lang="tr-TR" sz="3600" dirty="0"/>
              <a:t>) </a:t>
            </a:r>
          </a:p>
          <a:p>
            <a:r>
              <a:rPr lang="tr-TR" sz="3600" dirty="0"/>
              <a:t>Çoklu Ortam Tasarım İlkeleri (</a:t>
            </a:r>
            <a:r>
              <a:rPr lang="tr-TR" sz="3600" dirty="0" err="1"/>
              <a:t>Mayer</a:t>
            </a:r>
            <a:r>
              <a:rPr lang="tr-TR" sz="3600" dirty="0"/>
              <a:t>)</a:t>
            </a:r>
          </a:p>
          <a:p>
            <a:r>
              <a:rPr lang="tr-TR" sz="3600" dirty="0"/>
              <a:t>Uygulama</a:t>
            </a:r>
          </a:p>
        </p:txBody>
      </p:sp>
    </p:spTree>
    <p:extLst>
      <p:ext uri="{BB962C8B-B14F-4D97-AF65-F5344CB8AC3E}">
        <p14:creationId xmlns:p14="http://schemas.microsoft.com/office/powerpoint/2010/main" val="33454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AA5660-71AC-4686-8D83-6ECD6C13C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/>
              <a:t>Çoklu Ortam Tasarım İlkeleri (</a:t>
            </a:r>
            <a:r>
              <a:rPr lang="tr-TR" sz="4400" dirty="0" err="1"/>
              <a:t>Mayer</a:t>
            </a:r>
            <a:r>
              <a:rPr lang="tr-TR" sz="4400" dirty="0"/>
              <a:t>)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E52D7F-B6C6-4779-85C8-25C0AA317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4588" y="1825625"/>
            <a:ext cx="9979212" cy="4351338"/>
          </a:xfrm>
        </p:spPr>
        <p:txBody>
          <a:bodyPr>
            <a:normAutofit/>
          </a:bodyPr>
          <a:lstStyle/>
          <a:p>
            <a:r>
              <a:rPr lang="tr-TR" i="0" dirty="0">
                <a:solidFill>
                  <a:srgbClr val="0A0A0A"/>
                </a:solidFill>
                <a:effectLst/>
              </a:rPr>
              <a:t>Çoklu Ortam</a:t>
            </a:r>
          </a:p>
          <a:p>
            <a:r>
              <a:rPr lang="tr-TR" i="0" dirty="0" err="1">
                <a:solidFill>
                  <a:srgbClr val="0A0A0A"/>
                </a:solidFill>
                <a:effectLst/>
              </a:rPr>
              <a:t>Konumsal</a:t>
            </a:r>
            <a:r>
              <a:rPr lang="tr-TR" i="0" dirty="0">
                <a:solidFill>
                  <a:srgbClr val="0A0A0A"/>
                </a:solidFill>
                <a:effectLst/>
              </a:rPr>
              <a:t> Yakınlık</a:t>
            </a:r>
          </a:p>
          <a:p>
            <a:r>
              <a:rPr lang="tr-TR" i="0" dirty="0">
                <a:solidFill>
                  <a:srgbClr val="0A0A0A"/>
                </a:solidFill>
                <a:effectLst/>
              </a:rPr>
              <a:t>Zamansal Yakınlık</a:t>
            </a:r>
          </a:p>
          <a:p>
            <a:r>
              <a:rPr lang="tr-TR" i="0" dirty="0">
                <a:solidFill>
                  <a:srgbClr val="0A0A0A"/>
                </a:solidFill>
                <a:effectLst/>
              </a:rPr>
              <a:t>Tutarlılık</a:t>
            </a:r>
          </a:p>
          <a:p>
            <a:r>
              <a:rPr lang="tr-TR" i="0" dirty="0">
                <a:solidFill>
                  <a:srgbClr val="0A0A0A"/>
                </a:solidFill>
                <a:effectLst/>
              </a:rPr>
              <a:t>Gereksizlik</a:t>
            </a:r>
          </a:p>
          <a:p>
            <a:r>
              <a:rPr lang="tr-TR" i="0" dirty="0">
                <a:solidFill>
                  <a:srgbClr val="0A0A0A"/>
                </a:solidFill>
                <a:effectLst/>
              </a:rPr>
              <a:t>Dikkat Çekme</a:t>
            </a:r>
          </a:p>
        </p:txBody>
      </p:sp>
    </p:spTree>
    <p:extLst>
      <p:ext uri="{BB962C8B-B14F-4D97-AF65-F5344CB8AC3E}">
        <p14:creationId xmlns:p14="http://schemas.microsoft.com/office/powerpoint/2010/main" val="2954462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AA5660-71AC-4686-8D83-6ECD6C13C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/>
              <a:t>Çoklu Ortam Tasarım İlkeleri (</a:t>
            </a:r>
            <a:r>
              <a:rPr lang="tr-TR" sz="4400" dirty="0" err="1"/>
              <a:t>Mayer</a:t>
            </a:r>
            <a:r>
              <a:rPr lang="tr-TR" sz="4400" dirty="0"/>
              <a:t>)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E52D7F-B6C6-4779-85C8-25C0AA317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6776" y="1825625"/>
            <a:ext cx="10027024" cy="4351338"/>
          </a:xfrm>
        </p:spPr>
        <p:txBody>
          <a:bodyPr>
            <a:normAutofit/>
          </a:bodyPr>
          <a:lstStyle/>
          <a:p>
            <a:r>
              <a:rPr lang="tr-TR" i="0" dirty="0">
                <a:solidFill>
                  <a:srgbClr val="0A0A0A"/>
                </a:solidFill>
                <a:effectLst/>
              </a:rPr>
              <a:t>Kişileştirme</a:t>
            </a:r>
          </a:p>
          <a:p>
            <a:r>
              <a:rPr lang="tr-TR" i="0" dirty="0">
                <a:solidFill>
                  <a:srgbClr val="0A0A0A"/>
                </a:solidFill>
                <a:effectLst/>
              </a:rPr>
              <a:t>Ses</a:t>
            </a:r>
          </a:p>
          <a:p>
            <a:r>
              <a:rPr lang="tr-TR" i="0" dirty="0">
                <a:solidFill>
                  <a:srgbClr val="0A0A0A"/>
                </a:solidFill>
                <a:effectLst/>
              </a:rPr>
              <a:t>Resim</a:t>
            </a:r>
          </a:p>
          <a:p>
            <a:r>
              <a:rPr lang="tr-TR" i="0" dirty="0">
                <a:solidFill>
                  <a:srgbClr val="0A0A0A"/>
                </a:solidFill>
                <a:effectLst/>
              </a:rPr>
              <a:t>Biçim</a:t>
            </a:r>
          </a:p>
          <a:p>
            <a:r>
              <a:rPr lang="tr-TR" i="0" dirty="0">
                <a:solidFill>
                  <a:srgbClr val="0A0A0A"/>
                </a:solidFill>
                <a:effectLst/>
              </a:rPr>
              <a:t>Ön Alıştırma</a:t>
            </a:r>
          </a:p>
          <a:p>
            <a:r>
              <a:rPr lang="tr-TR" i="0" dirty="0">
                <a:solidFill>
                  <a:srgbClr val="0A0A0A"/>
                </a:solidFill>
                <a:effectLst/>
              </a:rPr>
              <a:t>Parçalama Bölme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762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448</Words>
  <Application>Microsoft Office PowerPoint</Application>
  <PresentationFormat>Geniş ekran</PresentationFormat>
  <Paragraphs>55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Görsel Tasarım   Çoklu Ortam Tasarımı </vt:lpstr>
      <vt:lpstr>Görsel Tasarım Öğeleri</vt:lpstr>
      <vt:lpstr>Görsel Tasarım Öğeleri</vt:lpstr>
      <vt:lpstr>Görsel Tasarım İlkeleri</vt:lpstr>
      <vt:lpstr>Görsel Tasarım İlkeleri</vt:lpstr>
      <vt:lpstr>Görsel Tasarım İlkeleri</vt:lpstr>
      <vt:lpstr>Yeni Medyada Tasarım? Çoklu Ortam Tasarımı</vt:lpstr>
      <vt:lpstr>Çoklu Ortam Tasarım İlkeleri (Mayer)</vt:lpstr>
      <vt:lpstr>Çoklu Ortam Tasarım İlkeleri (Mayer)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Yazar </dc:creator>
  <cp:lastModifiedBy>Yazar </cp:lastModifiedBy>
  <cp:revision>28</cp:revision>
  <dcterms:created xsi:type="dcterms:W3CDTF">2021-03-08T11:17:03Z</dcterms:created>
  <dcterms:modified xsi:type="dcterms:W3CDTF">2021-03-20T21:13:33Z</dcterms:modified>
</cp:coreProperties>
</file>