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6240CE-BFD7-4757-A720-C92DD8B15F9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EB76583-4523-48D2-9EA4-3D20DA4F99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024AEBF-2A33-47EB-B513-8DEBE45716D1}"/>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5" name="Alt Bilgi Yer Tutucusu 4">
            <a:extLst>
              <a:ext uri="{FF2B5EF4-FFF2-40B4-BE49-F238E27FC236}">
                <a16:creationId xmlns:a16="http://schemas.microsoft.com/office/drawing/2014/main" id="{579987D7-4924-4D01-A9E5-C52993D95FD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3C4D8BE-655A-45F5-9EF2-0CB8F8F23240}"/>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2437975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BBDB55-1D04-47E6-AD49-E8AFE882AC6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F624DE-4642-4070-BED2-65837AE8A74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BD2DC84-38FB-4996-ABB3-F9FC5A5286C4}"/>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5" name="Alt Bilgi Yer Tutucusu 4">
            <a:extLst>
              <a:ext uri="{FF2B5EF4-FFF2-40B4-BE49-F238E27FC236}">
                <a16:creationId xmlns:a16="http://schemas.microsoft.com/office/drawing/2014/main" id="{0CE7BDFD-BBD9-48DC-AAE3-D4E56C9EBB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A1E1EA4-BBB1-46E7-98F9-472B09C7D6E8}"/>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769898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BCCC1A0-EB55-4707-837A-97DA95F959E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AC468E1-A400-4A1C-995C-AE9771E09B8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4FE4AF9-436F-4816-8983-30CED91ECF07}"/>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5" name="Alt Bilgi Yer Tutucusu 4">
            <a:extLst>
              <a:ext uri="{FF2B5EF4-FFF2-40B4-BE49-F238E27FC236}">
                <a16:creationId xmlns:a16="http://schemas.microsoft.com/office/drawing/2014/main" id="{43C36DFE-9AD0-4BF3-825D-402242F41F1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803AE-D774-4358-AD36-740C3303DD25}"/>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2018273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8AFBFD-06DA-4EDD-BD19-E16ADAF3749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21B0A78-4D6C-414B-A39F-4D7AFEA7F60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0050B41-0EF1-413B-8398-C5FF15E6274F}"/>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5" name="Alt Bilgi Yer Tutucusu 4">
            <a:extLst>
              <a:ext uri="{FF2B5EF4-FFF2-40B4-BE49-F238E27FC236}">
                <a16:creationId xmlns:a16="http://schemas.microsoft.com/office/drawing/2014/main" id="{37816103-810A-4178-9C57-071846F464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3BC2862-F1E5-4504-BFE5-6E5F7F8245D9}"/>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196580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EC3E69-C2D4-430B-8126-E71F74BA107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4074575-5D95-448D-A944-0C5EC5E3EE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A556056-801A-4D83-951D-E97074E97024}"/>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5" name="Alt Bilgi Yer Tutucusu 4">
            <a:extLst>
              <a:ext uri="{FF2B5EF4-FFF2-40B4-BE49-F238E27FC236}">
                <a16:creationId xmlns:a16="http://schemas.microsoft.com/office/drawing/2014/main" id="{1227CEE7-5505-44AA-944A-95B1473D09F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FAA58E-AE58-472F-9727-2C5E9F702AC8}"/>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943188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2D7EC3-7625-446E-940C-5A6C7069CC8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E4C79E7-12AF-46AA-8035-A6AC65783C9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CE77660-66AD-45C9-9684-E16092F8BA1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068AE6D-87E4-4484-8EEA-0F506A926B67}"/>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6" name="Alt Bilgi Yer Tutucusu 5">
            <a:extLst>
              <a:ext uri="{FF2B5EF4-FFF2-40B4-BE49-F238E27FC236}">
                <a16:creationId xmlns:a16="http://schemas.microsoft.com/office/drawing/2014/main" id="{38C2D275-B331-4FBD-B8C9-E25D8E824B4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C5255FD-C6BD-4709-BE5F-229F07B9708B}"/>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182779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A9CFF3-67F8-435E-978C-769196CF8EE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264025F-E279-422B-8D60-A1AE335731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6D02386-783E-4AC2-9F0E-AB0C52CEFA6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12032778-C75B-44F8-9666-F38244156D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6C5AF81-EEE4-420A-AFC8-AEDBAB14D3A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62AABB7-FF27-470B-80FF-915BF27C3E2E}"/>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8" name="Alt Bilgi Yer Tutucusu 7">
            <a:extLst>
              <a:ext uri="{FF2B5EF4-FFF2-40B4-BE49-F238E27FC236}">
                <a16:creationId xmlns:a16="http://schemas.microsoft.com/office/drawing/2014/main" id="{FD9547F0-318B-4C54-980B-840D7D3ACF8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55F1DC2-812E-4D61-A1E5-340CCB8D4681}"/>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917020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B67DF9-5508-4B43-9312-09899892DFE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19C6A2C-6087-49F9-AA5E-FF4433D9248C}"/>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4" name="Alt Bilgi Yer Tutucusu 3">
            <a:extLst>
              <a:ext uri="{FF2B5EF4-FFF2-40B4-BE49-F238E27FC236}">
                <a16:creationId xmlns:a16="http://schemas.microsoft.com/office/drawing/2014/main" id="{28FE4079-3EE6-4067-9CE6-702FE8A06D43}"/>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84446B0-C391-4DCE-9FE9-D4AD9447D96F}"/>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1612342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C80F824-22A0-4094-BE4D-298AD9416BA7}"/>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3" name="Alt Bilgi Yer Tutucusu 2">
            <a:extLst>
              <a:ext uri="{FF2B5EF4-FFF2-40B4-BE49-F238E27FC236}">
                <a16:creationId xmlns:a16="http://schemas.microsoft.com/office/drawing/2014/main" id="{61EE470E-0DFE-4C22-8D24-1F25DAEB33D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14D0059-3924-4253-897B-D7B259296486}"/>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2865082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99605A-486A-434C-AB98-418257C9B0C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E0EB12F-1E72-48AD-B5C0-DE96206C5E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351C950-883C-4DD9-893D-D0283F83EE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68D669B-4892-4DC5-AF4D-32495D784886}"/>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6" name="Alt Bilgi Yer Tutucusu 5">
            <a:extLst>
              <a:ext uri="{FF2B5EF4-FFF2-40B4-BE49-F238E27FC236}">
                <a16:creationId xmlns:a16="http://schemas.microsoft.com/office/drawing/2014/main" id="{602AD707-1573-4AC1-ACDD-7256FC41C7E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F032D48-8689-4034-A0E2-2B56DB8636F8}"/>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2060695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E99F3E-E7CD-4071-BFDC-0244ED45AD6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00B5642-219C-415A-81C0-1A344772E1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68994D71-9BFF-48D3-86E7-CD2D70D119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D4248D0-3B35-4E53-A0FB-CC95C0B468FB}"/>
              </a:ext>
            </a:extLst>
          </p:cNvPr>
          <p:cNvSpPr>
            <a:spLocks noGrp="1"/>
          </p:cNvSpPr>
          <p:nvPr>
            <p:ph type="dt" sz="half" idx="10"/>
          </p:nvPr>
        </p:nvSpPr>
        <p:spPr/>
        <p:txBody>
          <a:bodyPr/>
          <a:lstStyle/>
          <a:p>
            <a:fld id="{64AD8882-286E-446C-8955-1018DDEB22E5}" type="datetimeFigureOut">
              <a:rPr lang="tr-TR" smtClean="0"/>
              <a:t>17.04.2020</a:t>
            </a:fld>
            <a:endParaRPr lang="tr-TR"/>
          </a:p>
        </p:txBody>
      </p:sp>
      <p:sp>
        <p:nvSpPr>
          <p:cNvPr id="6" name="Alt Bilgi Yer Tutucusu 5">
            <a:extLst>
              <a:ext uri="{FF2B5EF4-FFF2-40B4-BE49-F238E27FC236}">
                <a16:creationId xmlns:a16="http://schemas.microsoft.com/office/drawing/2014/main" id="{AFE552C9-5C8F-42EE-B4AC-2C388C4D3AD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BBF9605-177B-4D9A-BB05-A7EAFCEE8027}"/>
              </a:ext>
            </a:extLst>
          </p:cNvPr>
          <p:cNvSpPr>
            <a:spLocks noGrp="1"/>
          </p:cNvSpPr>
          <p:nvPr>
            <p:ph type="sldNum" sz="quarter" idx="12"/>
          </p:nvPr>
        </p:nvSpPr>
        <p:spPr/>
        <p:txBody>
          <a:bodyPr/>
          <a:lstStyle/>
          <a:p>
            <a:fld id="{D8E586D5-E2A2-43DF-88C3-3B4A1371D28A}" type="slidenum">
              <a:rPr lang="tr-TR" smtClean="0"/>
              <a:t>‹#›</a:t>
            </a:fld>
            <a:endParaRPr lang="tr-TR"/>
          </a:p>
        </p:txBody>
      </p:sp>
    </p:spTree>
    <p:extLst>
      <p:ext uri="{BB962C8B-B14F-4D97-AF65-F5344CB8AC3E}">
        <p14:creationId xmlns:p14="http://schemas.microsoft.com/office/powerpoint/2010/main" val="3314640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9372193-9A1A-4358-8205-60EA2A8405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6BC4F5A-E531-44C6-B9FA-E070E46408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EDB9323-5DB7-45B5-BF60-6FF3A22E31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D8882-286E-446C-8955-1018DDEB22E5}" type="datetimeFigureOut">
              <a:rPr lang="tr-TR" smtClean="0"/>
              <a:t>17.04.2020</a:t>
            </a:fld>
            <a:endParaRPr lang="tr-TR"/>
          </a:p>
        </p:txBody>
      </p:sp>
      <p:sp>
        <p:nvSpPr>
          <p:cNvPr id="5" name="Alt Bilgi Yer Tutucusu 4">
            <a:extLst>
              <a:ext uri="{FF2B5EF4-FFF2-40B4-BE49-F238E27FC236}">
                <a16:creationId xmlns:a16="http://schemas.microsoft.com/office/drawing/2014/main" id="{E1556B86-2819-429D-B9CE-5C35D2521E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B0D8969-4A30-431E-B493-F939130042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E586D5-E2A2-43DF-88C3-3B4A1371D28A}" type="slidenum">
              <a:rPr lang="tr-TR" smtClean="0"/>
              <a:t>‹#›</a:t>
            </a:fld>
            <a:endParaRPr lang="tr-TR"/>
          </a:p>
        </p:txBody>
      </p:sp>
    </p:spTree>
    <p:extLst>
      <p:ext uri="{BB962C8B-B14F-4D97-AF65-F5344CB8AC3E}">
        <p14:creationId xmlns:p14="http://schemas.microsoft.com/office/powerpoint/2010/main" val="743093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831D7F-285B-434C-93DD-D770FA64877D}"/>
              </a:ext>
            </a:extLst>
          </p:cNvPr>
          <p:cNvSpPr>
            <a:spLocks noGrp="1"/>
          </p:cNvSpPr>
          <p:nvPr>
            <p:ph type="ctrTitle"/>
          </p:nvPr>
        </p:nvSpPr>
        <p:spPr/>
        <p:txBody>
          <a:bodyPr>
            <a:normAutofit fontScale="90000"/>
          </a:bodyPr>
          <a:lstStyle/>
          <a:p>
            <a:r>
              <a:rPr lang="tr-TR" b="1" dirty="0" err="1"/>
              <a:t>İslamın</a:t>
            </a:r>
            <a:r>
              <a:rPr lang="tr-TR" b="1" dirty="0"/>
              <a:t> Sosyal Dayanışma ilkeleri</a:t>
            </a:r>
            <a:br>
              <a:rPr lang="tr-TR" dirty="0"/>
            </a:br>
            <a:endParaRPr lang="tr-TR" dirty="0"/>
          </a:p>
        </p:txBody>
      </p:sp>
      <p:sp>
        <p:nvSpPr>
          <p:cNvPr id="3" name="Alt Başlık 2">
            <a:extLst>
              <a:ext uri="{FF2B5EF4-FFF2-40B4-BE49-F238E27FC236}">
                <a16:creationId xmlns:a16="http://schemas.microsoft.com/office/drawing/2014/main" id="{3CF1D171-3B7E-4CF4-8550-6D4D6FCD8C07}"/>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96615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31C810-3F14-401A-85AF-97079E57EE7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8610F23-5A66-4AAE-9AEB-3C6117BE88A2}"/>
              </a:ext>
            </a:extLst>
          </p:cNvPr>
          <p:cNvSpPr>
            <a:spLocks noGrp="1"/>
          </p:cNvSpPr>
          <p:nvPr>
            <p:ph idx="1"/>
          </p:nvPr>
        </p:nvSpPr>
        <p:spPr/>
        <p:txBody>
          <a:bodyPr>
            <a:normAutofit fontScale="70000" lnSpcReduction="20000"/>
          </a:bodyPr>
          <a:lstStyle/>
          <a:p>
            <a:r>
              <a:rPr lang="tr-TR" b="1" dirty="0" err="1"/>
              <a:t>İslamda</a:t>
            </a:r>
            <a:r>
              <a:rPr lang="tr-TR" b="1" dirty="0"/>
              <a:t> Sosyal Dayanışmanın Yaptırımları</a:t>
            </a:r>
            <a:r>
              <a:rPr lang="tr-TR" dirty="0"/>
              <a:t> </a:t>
            </a:r>
          </a:p>
          <a:p>
            <a:r>
              <a:rPr lang="tr-TR" b="1" dirty="0"/>
              <a:t> </a:t>
            </a:r>
            <a:endParaRPr lang="tr-TR" dirty="0"/>
          </a:p>
          <a:p>
            <a:r>
              <a:rPr lang="tr-TR" b="1" dirty="0"/>
              <a:t>a. </a:t>
            </a:r>
            <a:r>
              <a:rPr lang="tr-TR" b="1" dirty="0" err="1"/>
              <a:t>İtikadi</a:t>
            </a:r>
            <a:r>
              <a:rPr lang="tr-TR" b="1" dirty="0"/>
              <a:t> Yaptırımlar</a:t>
            </a:r>
            <a:endParaRPr lang="tr-TR" dirty="0"/>
          </a:p>
          <a:p>
            <a:r>
              <a:rPr lang="tr-TR" dirty="0"/>
              <a:t>İslam, Allah'ın evrenin yaratıcısı, bütün olayların müdebbiri olduğunu telkin eder. Bu durumda insan yaptığı iyi ve kötü işlerin hesabını vermek için Allah'a yönelir. Her amelinin karşılığını göreceğinin bilincinde yaşar.</a:t>
            </a:r>
          </a:p>
          <a:p>
            <a:r>
              <a:rPr lang="tr-TR" dirty="0"/>
              <a:t>Kur'an Allah'ın "adil" olduğunu, iyilik edene zulüm etmeyeceğini, kötülük edenin cezalandırılacağını  bildirmektedir: </a:t>
            </a:r>
            <a:r>
              <a:rPr lang="tr-TR" i="1" dirty="0"/>
              <a:t>"Senin Rabbin hiç kimseye zulüm etmez." (</a:t>
            </a:r>
            <a:r>
              <a:rPr lang="tr-TR" dirty="0"/>
              <a:t>Kur'an, </a:t>
            </a:r>
            <a:r>
              <a:rPr lang="tr-TR" dirty="0" err="1"/>
              <a:t>Kehf</a:t>
            </a:r>
            <a:r>
              <a:rPr lang="tr-TR" dirty="0"/>
              <a:t>, 49)</a:t>
            </a:r>
          </a:p>
          <a:p>
            <a:r>
              <a:rPr lang="tr-TR" dirty="0"/>
              <a:t>Yine İslam inancına göre rızk Allah'ın elindedir. O rızkı herkesin nasibine göre taksim eder.</a:t>
            </a:r>
            <a:r>
              <a:rPr lang="tr-TR" b="1" dirty="0"/>
              <a:t> </a:t>
            </a:r>
            <a:r>
              <a:rPr lang="tr-TR" dirty="0"/>
              <a:t>Ayrıca mümin dünyada yaptığı infak türü yardımların karşılığının sevap ve cennet olduğunu bilir. Kendisinin dünya malının başında bekçi olduğu, gerçek sahibinin Allah olduğunun bilinciyle yaşar. İslam alimlerinin çoğunluğuna göre bir malda fakirin hakkı, sahibinin hakkından önce gelir. Çünkü malı sahibi tarafından kullanılır hale gelmesi ancak bu suretle mümkündür. </a:t>
            </a:r>
          </a:p>
          <a:p>
            <a:r>
              <a:rPr lang="tr-TR" b="1" dirty="0"/>
              <a:t> </a:t>
            </a:r>
            <a:endParaRPr lang="tr-TR" dirty="0"/>
          </a:p>
          <a:p>
            <a:endParaRPr lang="tr-TR" dirty="0"/>
          </a:p>
        </p:txBody>
      </p:sp>
    </p:spTree>
    <p:extLst>
      <p:ext uri="{BB962C8B-B14F-4D97-AF65-F5344CB8AC3E}">
        <p14:creationId xmlns:p14="http://schemas.microsoft.com/office/powerpoint/2010/main" val="3383026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AA5C62-2C28-404C-B5D2-4FA9F35674B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78FED2C-C95B-4957-B7D9-7762C55CC7D1}"/>
              </a:ext>
            </a:extLst>
          </p:cNvPr>
          <p:cNvSpPr>
            <a:spLocks noGrp="1"/>
          </p:cNvSpPr>
          <p:nvPr>
            <p:ph idx="1"/>
          </p:nvPr>
        </p:nvSpPr>
        <p:spPr/>
        <p:txBody>
          <a:bodyPr>
            <a:normAutofit fontScale="62500" lnSpcReduction="20000"/>
          </a:bodyPr>
          <a:lstStyle/>
          <a:p>
            <a:r>
              <a:rPr lang="tr-TR" b="1" dirty="0"/>
              <a:t>b. Ahlaki Yaptırımlar</a:t>
            </a:r>
            <a:endParaRPr lang="tr-TR" dirty="0"/>
          </a:p>
          <a:p>
            <a:r>
              <a:rPr lang="tr-TR" dirty="0"/>
              <a:t>İslam ahlakı adalet, iyilik, infak ve cömertliği esas umdelerden kabul eder. Bunları yerine getirmenin gerçek mutluluğa ulaştıracağını bilir. Bunları ayrı ayrı burada saymayı </a:t>
            </a:r>
            <a:r>
              <a:rPr lang="tr-TR" dirty="0" err="1"/>
              <a:t>zaid</a:t>
            </a:r>
            <a:r>
              <a:rPr lang="tr-TR" dirty="0"/>
              <a:t> görüyorum.</a:t>
            </a:r>
          </a:p>
          <a:p>
            <a:r>
              <a:rPr lang="tr-TR" b="1" dirty="0"/>
              <a:t>c. Sosyal Yaptırımlar</a:t>
            </a:r>
            <a:endParaRPr lang="tr-TR" dirty="0"/>
          </a:p>
          <a:p>
            <a:r>
              <a:rPr lang="tr-TR" i="1" dirty="0"/>
              <a:t>1. İslam Kardeşliği</a:t>
            </a:r>
            <a:endParaRPr lang="tr-TR" dirty="0"/>
          </a:p>
          <a:p>
            <a:r>
              <a:rPr lang="tr-TR" dirty="0"/>
              <a:t>Sosyal yaptırımların başında </a:t>
            </a:r>
            <a:r>
              <a:rPr lang="tr-TR" i="1" dirty="0"/>
              <a:t>İslam kardeşliği</a:t>
            </a:r>
            <a:r>
              <a:rPr lang="tr-TR" dirty="0"/>
              <a:t> ilkesi gelmektedir. </a:t>
            </a:r>
            <a:r>
              <a:rPr lang="tr-TR" i="1" dirty="0"/>
              <a:t>"Müminler ancak birbir­­­­­­­­­­inin kardeşidirler"</a:t>
            </a:r>
            <a:r>
              <a:rPr lang="tr-TR" baseline="30000" dirty="0"/>
              <a:t> </a:t>
            </a:r>
            <a:r>
              <a:rPr lang="tr-TR" dirty="0"/>
              <a:t>(Kur'an, </a:t>
            </a:r>
            <a:r>
              <a:rPr lang="tr-TR" dirty="0" err="1"/>
              <a:t>Hucurat</a:t>
            </a:r>
            <a:r>
              <a:rPr lang="tr-TR" dirty="0"/>
              <a:t>, 10) mealindeki ayetle bir toplumun tüm bireylerini kardeş ilan etmek, onları sadece yeme-içme gibi tabii ihtiyaçlarda değil, hayatın bütün alanlarında dayanışmaya mecbur etmektir. Kardeşlik duygusu taşıyan </a:t>
            </a:r>
            <a:r>
              <a:rPr lang="tr-TR" dirty="0" err="1"/>
              <a:t>müslüman</a:t>
            </a:r>
            <a:r>
              <a:rPr lang="tr-TR" dirty="0"/>
              <a:t>, kardeşinin sevincini ve üzüntüsünü paylaşacak, her duruma onun iyi olması için elinden gelen gayreti gösterecektir. iki insan arasında kardeşlik kurmak, onlar arasında duygu, düşünce ve hayatî ihtiyaçlarda, makam ve mevkide kardeşliği sağlamaktır. </a:t>
            </a:r>
            <a:r>
              <a:rPr lang="tr-TR" dirty="0" err="1"/>
              <a:t>İslamın</a:t>
            </a:r>
            <a:r>
              <a:rPr lang="tr-TR" dirty="0"/>
              <a:t> öngördüğü sosyal dayanışmanın özü budur.</a:t>
            </a:r>
          </a:p>
          <a:p>
            <a:r>
              <a:rPr lang="tr-TR" dirty="0" err="1"/>
              <a:t>Hz.Muhammed</a:t>
            </a:r>
            <a:r>
              <a:rPr lang="tr-TR" dirty="0"/>
              <a:t> </a:t>
            </a:r>
            <a:r>
              <a:rPr lang="tr-TR" dirty="0" err="1"/>
              <a:t>müslümanları</a:t>
            </a:r>
            <a:r>
              <a:rPr lang="tr-TR" dirty="0"/>
              <a:t> bu yöne teşvik etmiştir. Konuyla ilgili hadislerden birinde: </a:t>
            </a:r>
            <a:r>
              <a:rPr lang="tr-TR" i="1" dirty="0"/>
              <a:t>"Sen müminleri birbirlerine sevgi, merhamet ve bağlılıkları hususunda bir vücut gibi görürsün. Bu öyle bir vücut ki, bir uzvu incinince bütün uzuvlar aynı acıyı çekerler."</a:t>
            </a:r>
            <a:r>
              <a:rPr lang="tr-TR" dirty="0"/>
              <a:t> buyrulmaktadır. Hiç bir açıklamaya gerek bırakmayacak şekilde bu hadis </a:t>
            </a:r>
            <a:r>
              <a:rPr lang="tr-TR" dirty="0" err="1"/>
              <a:t>müslümanları</a:t>
            </a:r>
            <a:r>
              <a:rPr lang="tr-TR" dirty="0"/>
              <a:t> sosyal dayanışmada  birbirlerine karşı sorumlu tutmaktadır. </a:t>
            </a:r>
          </a:p>
          <a:p>
            <a:endParaRPr lang="tr-TR" dirty="0"/>
          </a:p>
        </p:txBody>
      </p:sp>
    </p:spTree>
    <p:extLst>
      <p:ext uri="{BB962C8B-B14F-4D97-AF65-F5344CB8AC3E}">
        <p14:creationId xmlns:p14="http://schemas.microsoft.com/office/powerpoint/2010/main" val="1493985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19C747-443B-45F8-B09D-48AA33028EE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345FE78-633B-4758-A82C-BD13DB84FFC5}"/>
              </a:ext>
            </a:extLst>
          </p:cNvPr>
          <p:cNvSpPr>
            <a:spLocks noGrp="1"/>
          </p:cNvSpPr>
          <p:nvPr>
            <p:ph idx="1"/>
          </p:nvPr>
        </p:nvSpPr>
        <p:spPr/>
        <p:txBody>
          <a:bodyPr>
            <a:normAutofit fontScale="55000" lnSpcReduction="20000"/>
          </a:bodyPr>
          <a:lstStyle/>
          <a:p>
            <a:r>
              <a:rPr lang="tr-TR" dirty="0"/>
              <a:t>Hz. Peygamber bir defasında arkadaşlarıyla birlikte otururken </a:t>
            </a:r>
            <a:r>
              <a:rPr lang="tr-TR" i="1" dirty="0"/>
              <a:t>"Müminler bir yapının duvarları gibidirler. Birbirlerini destekler, birbirine dayanır, birbirini ayakta tutarlar"</a:t>
            </a:r>
            <a:r>
              <a:rPr lang="tr-TR" dirty="0"/>
              <a:t> buyurmuş ve parmaklarını birbirine geçirip, "işte böyle birbirine sıkı sıkıya bağlıdırlar" diyerek sözlerini tamamlamıştır. Hz. Peygamber bir hadisinde de </a:t>
            </a:r>
            <a:r>
              <a:rPr lang="tr-TR" i="1" dirty="0"/>
              <a:t>"Her biriniz, kendisi için istediğini kardeşi için de istemedikçe iman etmiş olamaz"</a:t>
            </a:r>
            <a:r>
              <a:rPr lang="tr-TR" dirty="0"/>
              <a:t> ifadesiyle </a:t>
            </a:r>
            <a:r>
              <a:rPr lang="tr-TR" dirty="0" err="1"/>
              <a:t>müslümanları</a:t>
            </a:r>
            <a:r>
              <a:rPr lang="tr-TR" dirty="0"/>
              <a:t> sosyal dayanışmaya teşvik etmiştir.</a:t>
            </a:r>
          </a:p>
          <a:p>
            <a:r>
              <a:rPr lang="tr-TR" dirty="0"/>
              <a:t>Söz konusu ilkeler Hz. Peygamber tarafından bizzat uygulanmıştır. O'nun hicretten sonra Medineli </a:t>
            </a:r>
            <a:r>
              <a:rPr lang="tr-TR" dirty="0" err="1"/>
              <a:t>ensar</a:t>
            </a:r>
            <a:r>
              <a:rPr lang="tr-TR" dirty="0"/>
              <a:t> (yardımcılar) ile Mekkeli muhacirler (göçmenler) arasında kurduğu kardeşlik tam anlamıyla ve tarihte eşi, benzeri az görülen bir sosyal dayanışma örneği olarak değerlendirilebilir. </a:t>
            </a:r>
            <a:r>
              <a:rPr lang="tr-TR" dirty="0" err="1"/>
              <a:t>HzMuhamed'in</a:t>
            </a:r>
            <a:r>
              <a:rPr lang="tr-TR" dirty="0"/>
              <a:t> iki ayrı şehir halkını kardeşleştirmesinin gayesi, Mekke'de her şeyini bırakarak dinleri uğrunu başka bir şehre göçmeyi göze alan muhacirleri </a:t>
            </a:r>
            <a:r>
              <a:rPr lang="tr-TR" dirty="0" err="1"/>
              <a:t>madi</a:t>
            </a:r>
            <a:r>
              <a:rPr lang="tr-TR" dirty="0"/>
              <a:t> ve manevi bakımdan desteklemek, ekonomik sıkıntılarını bir dereceye kadar hafifletmeye çalışmak ve öz yurtlarından ayrılmış olmanın verdiği garipliği ve mahzunluğu gidermekti. </a:t>
            </a:r>
          </a:p>
          <a:p>
            <a:r>
              <a:rPr lang="tr-TR" i="1" dirty="0"/>
              <a:t>2. Misafir etme</a:t>
            </a:r>
            <a:r>
              <a:rPr lang="tr-TR" dirty="0"/>
              <a:t> </a:t>
            </a:r>
          </a:p>
          <a:p>
            <a:r>
              <a:rPr lang="tr-TR" dirty="0" err="1"/>
              <a:t>İslamda</a:t>
            </a:r>
            <a:r>
              <a:rPr lang="tr-TR" dirty="0"/>
              <a:t> misafire bakmak kimi ulemaya göre vacip, çoğunluğa göre ise sünnettir. Misafirlik bir gece, üç gün sürer. </a:t>
            </a:r>
            <a:r>
              <a:rPr lang="tr-TR" dirty="0" err="1"/>
              <a:t>iyk</a:t>
            </a:r>
            <a:r>
              <a:rPr lang="tr-TR" dirty="0"/>
              <a:t> gece bol bol ikramda bulunulur. </a:t>
            </a:r>
            <a:r>
              <a:rPr lang="tr-TR" dirty="0" err="1"/>
              <a:t>Addından</a:t>
            </a:r>
            <a:r>
              <a:rPr lang="tr-TR" dirty="0"/>
              <a:t> gelen üç gün ise normal günler gibidir. </a:t>
            </a:r>
          </a:p>
          <a:p>
            <a:r>
              <a:rPr lang="tr-TR" i="1" dirty="0"/>
              <a:t>3. Evlendirme</a:t>
            </a:r>
            <a:endParaRPr lang="tr-TR" dirty="0"/>
          </a:p>
          <a:p>
            <a:r>
              <a:rPr lang="tr-TR" dirty="0"/>
              <a:t>Evlilik insanlığın ilk kurumlarındandır. İslam da bu kurumun sağlıklı bir şekilde devam etmesini sağlayacak hükümler koymuştur: </a:t>
            </a:r>
            <a:r>
              <a:rPr lang="tr-TR" i="1" dirty="0"/>
              <a:t>"Aranızda bekarları, köle ve cariyelerinizin </a:t>
            </a:r>
            <a:r>
              <a:rPr lang="tr-TR" i="1" dirty="0" err="1"/>
              <a:t>salih</a:t>
            </a:r>
            <a:r>
              <a:rPr lang="tr-TR" i="1" dirty="0"/>
              <a:t> olanlarını evlendiriniz."</a:t>
            </a:r>
            <a:r>
              <a:rPr lang="tr-TR" dirty="0"/>
              <a:t> (Kur'an, Nur, 32) ihtiyacı olup, harama düşme tehlikesiyle </a:t>
            </a:r>
            <a:r>
              <a:rPr lang="tr-TR" dirty="0" err="1"/>
              <a:t>yüzyüze</a:t>
            </a:r>
            <a:r>
              <a:rPr lang="tr-TR" dirty="0"/>
              <a:t> kalan kişinin evlenmesi </a:t>
            </a:r>
            <a:r>
              <a:rPr lang="tr-TR" dirty="0" err="1"/>
              <a:t>kenrisine</a:t>
            </a:r>
            <a:r>
              <a:rPr lang="tr-TR" dirty="0"/>
              <a:t> vacip olur. Eğer teşebbüs etmesine rağmen evleneme ekonomik imkansızlıklar nedeniyle evlenemezse hali vakti yerinde olan yakınlarının onu</a:t>
            </a:r>
          </a:p>
        </p:txBody>
      </p:sp>
    </p:spTree>
    <p:extLst>
      <p:ext uri="{BB962C8B-B14F-4D97-AF65-F5344CB8AC3E}">
        <p14:creationId xmlns:p14="http://schemas.microsoft.com/office/powerpoint/2010/main" val="2706586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E8B8F2-CAF5-4FD7-A8C9-C61792BF8A3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2BC6D2B-04A4-4953-B6FE-F2C8E09E8446}"/>
              </a:ext>
            </a:extLst>
          </p:cNvPr>
          <p:cNvSpPr>
            <a:spLocks noGrp="1"/>
          </p:cNvSpPr>
          <p:nvPr>
            <p:ph idx="1"/>
          </p:nvPr>
        </p:nvSpPr>
        <p:spPr/>
        <p:txBody>
          <a:bodyPr/>
          <a:lstStyle/>
          <a:p>
            <a:r>
              <a:rPr lang="tr-TR" i="1" dirty="0"/>
              <a:t>5. İmdada Yetişme</a:t>
            </a:r>
            <a:endParaRPr lang="tr-TR" dirty="0"/>
          </a:p>
          <a:p>
            <a:r>
              <a:rPr lang="tr-TR" dirty="0"/>
              <a:t>Ölecek kadar hasta olan veya aç-susuz kalan </a:t>
            </a:r>
            <a:r>
              <a:rPr lang="tr-TR" dirty="0" err="1"/>
              <a:t>birirnin</a:t>
            </a:r>
            <a:r>
              <a:rPr lang="tr-TR" dirty="0"/>
              <a:t> </a:t>
            </a:r>
            <a:r>
              <a:rPr lang="tr-TR" dirty="0" err="1"/>
              <a:t>imdadana</a:t>
            </a:r>
            <a:r>
              <a:rPr lang="tr-TR" dirty="0"/>
              <a:t> yetişmek vaciptir. Eğer birinin yanında felakete düşeni kurtaracak kadar yiyecek, </a:t>
            </a:r>
            <a:r>
              <a:rPr lang="tr-TR" dirty="0" err="1"/>
              <a:t>içicek</a:t>
            </a:r>
            <a:r>
              <a:rPr lang="tr-TR" dirty="0"/>
              <a:t>, ilaç veya bunları temin </a:t>
            </a:r>
            <a:r>
              <a:rPr lang="tr-TR" dirty="0" err="1"/>
              <a:t>edebilicek</a:t>
            </a:r>
            <a:r>
              <a:rPr lang="tr-TR" dirty="0"/>
              <a:t> kadar para  varsa temin eder. Eğe emin etmezse felakete uğrayan zorla alma hakkına sahiptir. Bir kişi açlık yüzünden yemek bile isteyemeyecek duruma </a:t>
            </a:r>
            <a:r>
              <a:rPr lang="tr-TR" dirty="0" err="1"/>
              <a:t>gelimişse</a:t>
            </a:r>
            <a:r>
              <a:rPr lang="tr-TR" dirty="0"/>
              <a:t> onu görenlerin yemek yedirmeleri farz olur.</a:t>
            </a:r>
          </a:p>
          <a:p>
            <a:endParaRPr lang="tr-TR" dirty="0"/>
          </a:p>
        </p:txBody>
      </p:sp>
    </p:spTree>
    <p:extLst>
      <p:ext uri="{BB962C8B-B14F-4D97-AF65-F5344CB8AC3E}">
        <p14:creationId xmlns:p14="http://schemas.microsoft.com/office/powerpoint/2010/main" val="1830691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A30C83-BAEE-477E-AD81-91D277ABF4E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4E7EB1C-A6A5-4AD6-A796-A0C7630D5FBE}"/>
              </a:ext>
            </a:extLst>
          </p:cNvPr>
          <p:cNvSpPr>
            <a:spLocks noGrp="1"/>
          </p:cNvSpPr>
          <p:nvPr>
            <p:ph idx="1"/>
          </p:nvPr>
        </p:nvSpPr>
        <p:spPr/>
        <p:txBody>
          <a:bodyPr>
            <a:normAutofit fontScale="55000" lnSpcReduction="20000"/>
          </a:bodyPr>
          <a:lstStyle/>
          <a:p>
            <a:r>
              <a:rPr lang="tr-TR" b="1" dirty="0"/>
              <a:t>d. Resmî Yaptırımlar</a:t>
            </a:r>
            <a:endParaRPr lang="tr-TR" dirty="0"/>
          </a:p>
          <a:p>
            <a:r>
              <a:rPr lang="tr-TR" dirty="0"/>
              <a:t> </a:t>
            </a:r>
          </a:p>
          <a:p>
            <a:r>
              <a:rPr lang="tr-TR" dirty="0"/>
              <a:t>İslam, sosyal dayanışmayı sadece manevi </a:t>
            </a:r>
            <a:r>
              <a:rPr lang="tr-TR" dirty="0" err="1"/>
              <a:t>yptırımlarla</a:t>
            </a:r>
            <a:r>
              <a:rPr lang="tr-TR" dirty="0"/>
              <a:t> </a:t>
            </a:r>
            <a:r>
              <a:rPr lang="tr-TR" dirty="0" err="1"/>
              <a:t>indas</a:t>
            </a:r>
            <a:r>
              <a:rPr lang="tr-TR" dirty="0"/>
              <a:t> etmemiş bunları maddi yaptırımlarla da desteklemiştir.  Bunları şöyle sıralayabiliriz:</a:t>
            </a:r>
          </a:p>
          <a:p>
            <a:r>
              <a:rPr lang="tr-TR" i="1" dirty="0"/>
              <a:t>1. </a:t>
            </a:r>
            <a:r>
              <a:rPr lang="tr-TR" i="1" dirty="0" err="1"/>
              <a:t>Hisbe</a:t>
            </a:r>
            <a:r>
              <a:rPr lang="tr-TR" i="1" dirty="0"/>
              <a:t> Teşkilatı</a:t>
            </a:r>
            <a:endParaRPr lang="tr-TR" dirty="0"/>
          </a:p>
          <a:p>
            <a:r>
              <a:rPr lang="tr-TR" dirty="0" err="1"/>
              <a:t>İslamın</a:t>
            </a:r>
            <a:r>
              <a:rPr lang="tr-TR" dirty="0"/>
              <a:t> </a:t>
            </a:r>
            <a:r>
              <a:rPr lang="tr-TR" i="1" dirty="0"/>
              <a:t>"Sizden iyiliğe çağıran, iyiliği emredip kötülüğü meneden bir topluluk bulunsun. işte onlar kurtuluşa erenlerdir"</a:t>
            </a:r>
            <a:r>
              <a:rPr lang="tr-TR" baseline="30000" dirty="0"/>
              <a:t> </a:t>
            </a:r>
            <a:r>
              <a:rPr lang="tr-TR" dirty="0"/>
              <a:t>(Kur'an, Al-i </a:t>
            </a:r>
            <a:r>
              <a:rPr lang="tr-TR" dirty="0" err="1"/>
              <a:t>imran</a:t>
            </a:r>
            <a:r>
              <a:rPr lang="tr-TR" dirty="0"/>
              <a:t>, 3/104) (</a:t>
            </a:r>
            <a:r>
              <a:rPr lang="tr-TR" dirty="0" err="1"/>
              <a:t>Emr</a:t>
            </a:r>
            <a:r>
              <a:rPr lang="tr-TR" dirty="0"/>
              <a:t>-i maruf, </a:t>
            </a:r>
            <a:r>
              <a:rPr lang="tr-TR" dirty="0" err="1"/>
              <a:t>Nehy</a:t>
            </a:r>
            <a:r>
              <a:rPr lang="tr-TR" dirty="0"/>
              <a:t>-i </a:t>
            </a:r>
            <a:r>
              <a:rPr lang="tr-TR" dirty="0" err="1"/>
              <a:t>Münker</a:t>
            </a:r>
            <a:r>
              <a:rPr lang="tr-TR" dirty="0"/>
              <a:t>) hükmü tarihte </a:t>
            </a:r>
            <a:r>
              <a:rPr lang="tr-TR" dirty="0" err="1"/>
              <a:t>hisbe</a:t>
            </a:r>
            <a:r>
              <a:rPr lang="tr-TR" dirty="0"/>
              <a:t> teşkilatı adı verilen bir kurum tarafından yerine getirilmiştir. Bu kurum bir anlamda bugünkü zabıtanın görevlerini üstlenmiştir.</a:t>
            </a:r>
          </a:p>
          <a:p>
            <a:r>
              <a:rPr lang="tr-TR" dirty="0"/>
              <a:t> Hz. Peygamber bu konuda şöyle demektedir: </a:t>
            </a:r>
            <a:r>
              <a:rPr lang="tr-TR" i="1" dirty="0"/>
              <a:t>"İçinizden biriniz bir </a:t>
            </a:r>
            <a:r>
              <a:rPr lang="tr-TR" i="1" dirty="0" err="1"/>
              <a:t>münker</a:t>
            </a:r>
            <a:r>
              <a:rPr lang="tr-TR" i="1" dirty="0"/>
              <a:t> gördüğünde onu eliyle engellesin. Buna gücü yetmezse diliyle mani olsun. Buna da muktedir olamazsa kalbiyle karşı çıksın. Fakat bu son şekil, imanın en zayıf derecesidir."</a:t>
            </a:r>
            <a:r>
              <a:rPr lang="tr-TR" dirty="0"/>
              <a:t> </a:t>
            </a:r>
            <a:r>
              <a:rPr lang="tr-TR" dirty="0" err="1"/>
              <a:t>Münker</a:t>
            </a:r>
            <a:r>
              <a:rPr lang="tr-TR" dirty="0"/>
              <a:t> kelimesi kötü </a:t>
            </a:r>
            <a:r>
              <a:rPr lang="tr-TR" dirty="0" err="1"/>
              <a:t>ğörülen</a:t>
            </a:r>
            <a:r>
              <a:rPr lang="tr-TR" dirty="0"/>
              <a:t>, beğenilmeyen şey demektir. İslami bir terim olarak Allah ve Peygamber'in çirkin bulup yasakladığı şeydir </a:t>
            </a:r>
            <a:r>
              <a:rPr lang="tr-TR" dirty="0" err="1"/>
              <a:t>Acak</a:t>
            </a:r>
            <a:r>
              <a:rPr lang="tr-TR" dirty="0"/>
              <a:t> burada </a:t>
            </a:r>
            <a:r>
              <a:rPr lang="tr-TR" dirty="0" err="1"/>
              <a:t>münker</a:t>
            </a:r>
            <a:r>
              <a:rPr lang="tr-TR" dirty="0"/>
              <a:t>, kelime anlamıyla alınıp her toplumun kötü kabul ettiği şeylerle </a:t>
            </a:r>
            <a:r>
              <a:rPr lang="tr-TR" dirty="0" err="1"/>
              <a:t>mücadale</a:t>
            </a:r>
            <a:r>
              <a:rPr lang="tr-TR" dirty="0"/>
              <a:t> olarak algılanabilir. </a:t>
            </a:r>
          </a:p>
          <a:p>
            <a:r>
              <a:rPr lang="tr-TR" dirty="0"/>
              <a:t>Konunun bir başka boyutu da </a:t>
            </a:r>
            <a:r>
              <a:rPr lang="tr-TR" dirty="0" err="1"/>
              <a:t>münkerin</a:t>
            </a:r>
            <a:r>
              <a:rPr lang="tr-TR" dirty="0"/>
              <a:t> engellenmesinde görev taksimi yapılmasıdır. Buna göre el ile engelleme resmi makamların, dil ile engelleme alimlerin, kalben karşı çıkmanın ise hiç bir yetkisi olmayan sıradan insanların işi olduğu hatırdan çıkarılmamalıdır.</a:t>
            </a:r>
          </a:p>
          <a:p>
            <a:r>
              <a:rPr lang="tr-TR" i="1" dirty="0"/>
              <a:t>3. Cezalar</a:t>
            </a:r>
            <a:endParaRPr lang="tr-TR" dirty="0"/>
          </a:p>
          <a:p>
            <a:r>
              <a:rPr lang="tr-TR" dirty="0"/>
              <a:t>İslam, halkın can, mal ve namus </a:t>
            </a:r>
            <a:r>
              <a:rPr lang="tr-TR" dirty="0" err="1"/>
              <a:t>güvenlği</a:t>
            </a:r>
            <a:r>
              <a:rPr lang="tr-TR" dirty="0"/>
              <a:t> içinde yaşamasını öngörür. Bu yönde huzur ve güvenliği bozucu tutum ve davranışları cezalandırır. Hayat hakkına tecavüz edene hayat hakkı tanınmaz. Namusa saldırana zina cezası, mülke tecavüz edene hırsızlık cezası, akla tecavüz edene sarhoşluk </a:t>
            </a:r>
            <a:r>
              <a:rPr lang="tr-TR" dirty="0" err="1"/>
              <a:t>ceası</a:t>
            </a:r>
            <a:r>
              <a:rPr lang="tr-TR" dirty="0"/>
              <a:t> uygulanır.</a:t>
            </a:r>
          </a:p>
          <a:p>
            <a:endParaRPr lang="tr-TR" dirty="0"/>
          </a:p>
        </p:txBody>
      </p:sp>
    </p:spTree>
    <p:extLst>
      <p:ext uri="{BB962C8B-B14F-4D97-AF65-F5344CB8AC3E}">
        <p14:creationId xmlns:p14="http://schemas.microsoft.com/office/powerpoint/2010/main" val="867265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46861F-8212-43DD-B172-8950D8FC270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F5771FE-C957-4476-9DEC-EC3C87FEBE37}"/>
              </a:ext>
            </a:extLst>
          </p:cNvPr>
          <p:cNvSpPr>
            <a:spLocks noGrp="1"/>
          </p:cNvSpPr>
          <p:nvPr>
            <p:ph idx="1"/>
          </p:nvPr>
        </p:nvSpPr>
        <p:spPr/>
        <p:txBody>
          <a:bodyPr>
            <a:normAutofit fontScale="40000" lnSpcReduction="20000"/>
          </a:bodyPr>
          <a:lstStyle/>
          <a:p>
            <a:r>
              <a:rPr lang="tr-TR" dirty="0"/>
              <a:t> </a:t>
            </a:r>
            <a:r>
              <a:rPr lang="tr-TR" b="1" dirty="0"/>
              <a:t>e. Ekonomik Yaptırımlar</a:t>
            </a:r>
            <a:endParaRPr lang="tr-TR" dirty="0"/>
          </a:p>
          <a:p>
            <a:r>
              <a:rPr lang="tr-TR" i="1" dirty="0"/>
              <a:t>1. Zekat </a:t>
            </a:r>
            <a:endParaRPr lang="tr-TR" dirty="0"/>
          </a:p>
          <a:p>
            <a:r>
              <a:rPr lang="tr-TR" dirty="0"/>
              <a:t>Zekat bir bağış veya ihsan değildir. Aksine sosyal bir haktır. Bunun yanında zekat miktarı % 2.5 gibi bir derecede tutulduğu için milletin çoğunluğunun katılabileceği bir sosyal dayanışma ve yardımlaşma aracıdır. Bu durum bireylerin çoğuna milletin kalkınmasına yardım etme sorumluluğunu getirmenin yanında katılma mutluluğunu yaşatmaktadır. Böylece toplum katmanları arasında kaynaşmayı sağlamakta, toplum barışına katkı sağlamaktadır. </a:t>
            </a:r>
          </a:p>
          <a:p>
            <a:r>
              <a:rPr lang="tr-TR" dirty="0"/>
              <a:t>Yukarıda zikrettiğimiz gibi, zekat verilecek sınıflar şöyle sayılmıştır: </a:t>
            </a:r>
            <a:r>
              <a:rPr lang="tr-TR" i="1" dirty="0"/>
              <a:t>"Sadakalar (zekatlar) Allah'tan bir farz olarak ancak, yoksullara, düşkünlere, (zekat toplayan) memurlara, gönülleri (</a:t>
            </a:r>
            <a:r>
              <a:rPr lang="tr-TR" i="1" dirty="0" err="1"/>
              <a:t>İslama</a:t>
            </a:r>
            <a:r>
              <a:rPr lang="tr-TR" i="1" dirty="0"/>
              <a:t>) ısındırılacak olanlara, kölelere, borçlulara, Allah yolunda çalışıp </a:t>
            </a:r>
            <a:r>
              <a:rPr lang="tr-TR" i="1" dirty="0" err="1"/>
              <a:t>cihad</a:t>
            </a:r>
            <a:r>
              <a:rPr lang="tr-TR" i="1" dirty="0"/>
              <a:t> edenlere, yolcuya mahsustur."</a:t>
            </a:r>
            <a:endParaRPr lang="tr-TR" dirty="0"/>
          </a:p>
          <a:p>
            <a:r>
              <a:rPr lang="tr-TR" i="1" dirty="0"/>
              <a:t>2. Sadaka-ı </a:t>
            </a:r>
            <a:r>
              <a:rPr lang="tr-TR" i="1" dirty="0" err="1"/>
              <a:t>Fıtır</a:t>
            </a:r>
            <a:endParaRPr lang="tr-TR" dirty="0"/>
          </a:p>
          <a:p>
            <a:r>
              <a:rPr lang="tr-TR" dirty="0"/>
              <a:t>Sadaka kişinin isteyerek yaptığı yardımdır. Daha çok maddi yardım olmakla beraber Hz. Muhammed'in </a:t>
            </a:r>
            <a:r>
              <a:rPr lang="tr-TR" i="1" dirty="0"/>
              <a:t>"Hayır sayılacak her şey sadakadır"</a:t>
            </a:r>
            <a:r>
              <a:rPr lang="tr-TR" dirty="0"/>
              <a:t> şeklindeki hadisi sadakanın alanını genişletmektedir. Sadaka-ı </a:t>
            </a:r>
            <a:r>
              <a:rPr lang="tr-TR" dirty="0" err="1"/>
              <a:t>fıtır</a:t>
            </a:r>
            <a:r>
              <a:rPr lang="tr-TR" dirty="0"/>
              <a:t> ise Ramazan bayramından önce, orucu başarılı bir şekilde tutmanın bir şükür nişanesi olarak verilen zorunlu </a:t>
            </a:r>
            <a:r>
              <a:rPr lang="tr-TR" dirty="0" err="1"/>
              <a:t>adakadır</a:t>
            </a:r>
            <a:r>
              <a:rPr lang="tr-TR" dirty="0"/>
              <a:t>.</a:t>
            </a:r>
          </a:p>
          <a:p>
            <a:r>
              <a:rPr lang="tr-TR" i="1" dirty="0"/>
              <a:t>3. Vakıf</a:t>
            </a:r>
            <a:endParaRPr lang="tr-TR" dirty="0"/>
          </a:p>
          <a:p>
            <a:r>
              <a:rPr lang="tr-TR" dirty="0"/>
              <a:t>Bir çeşit sadaka-ı cariye niteliğindeki vakıf </a:t>
            </a:r>
            <a:r>
              <a:rPr lang="tr-TR" i="1" dirty="0"/>
              <a:t>"Yararları insanlara ait olmak kaydıyla bir aynı, Allah'ın mülkü hükmünde olmak üzere temlik ve temellükten </a:t>
            </a:r>
            <a:r>
              <a:rPr lang="tr-TR" i="1" dirty="0" err="1"/>
              <a:t>haps</a:t>
            </a:r>
            <a:r>
              <a:rPr lang="tr-TR" i="1" dirty="0"/>
              <a:t> ve men etmektir".</a:t>
            </a:r>
            <a:r>
              <a:rPr lang="tr-TR" dirty="0"/>
              <a:t> </a:t>
            </a:r>
          </a:p>
          <a:p>
            <a:r>
              <a:rPr lang="tr-TR" dirty="0"/>
              <a:t>Tamamen dini gayretlerle İslam dünyasının hemen her yerinde çok çeşitli alanlarda vakıflar kurulmuştur. Bu alanların </a:t>
            </a:r>
            <a:r>
              <a:rPr lang="tr-TR" dirty="0" err="1"/>
              <a:t>başlıcalarını</a:t>
            </a:r>
            <a:r>
              <a:rPr lang="tr-TR" dirty="0"/>
              <a:t> şöyle sıralayabiliriz:</a:t>
            </a:r>
          </a:p>
          <a:p>
            <a:r>
              <a:rPr lang="tr-TR" dirty="0"/>
              <a:t>a. Din hizmet vakıfları: cami, </a:t>
            </a:r>
            <a:r>
              <a:rPr lang="tr-TR" dirty="0" err="1"/>
              <a:t>mescid</a:t>
            </a:r>
            <a:r>
              <a:rPr lang="tr-TR" dirty="0"/>
              <a:t>, tekke, namazgâh vb.</a:t>
            </a:r>
          </a:p>
          <a:p>
            <a:r>
              <a:rPr lang="tr-TR" dirty="0"/>
              <a:t>b. Eğitim ve kültür vakıfları: mektep, medrese, kütüphane vb.</a:t>
            </a:r>
          </a:p>
          <a:p>
            <a:r>
              <a:rPr lang="tr-TR" dirty="0"/>
              <a:t>c. Askeri amaçlı vakıflar: saray, kışla, tophane, </a:t>
            </a:r>
            <a:r>
              <a:rPr lang="tr-TR" dirty="0" err="1"/>
              <a:t>silahsarayı</a:t>
            </a:r>
            <a:r>
              <a:rPr lang="tr-TR" dirty="0"/>
              <a:t> vb. </a:t>
            </a:r>
          </a:p>
          <a:p>
            <a:r>
              <a:rPr lang="tr-TR" dirty="0"/>
              <a:t>d. Ekonomik amaçlı vakıflar: çarşı, bedesten, arasta, han, dükkan vb.</a:t>
            </a:r>
          </a:p>
          <a:p>
            <a:r>
              <a:rPr lang="tr-TR" dirty="0"/>
              <a:t>e. Sosyal amaçlı vakıflar: </a:t>
            </a:r>
            <a:r>
              <a:rPr lang="tr-TR" dirty="0" err="1"/>
              <a:t>hastahane</a:t>
            </a:r>
            <a:r>
              <a:rPr lang="tr-TR" dirty="0"/>
              <a:t>, </a:t>
            </a:r>
            <a:r>
              <a:rPr lang="tr-TR" dirty="0" err="1"/>
              <a:t>daruşşifa</a:t>
            </a:r>
            <a:r>
              <a:rPr lang="tr-TR" dirty="0"/>
              <a:t>, kervansaray, imaret </a:t>
            </a:r>
            <a:r>
              <a:rPr lang="tr-TR" dirty="0" err="1"/>
              <a:t>darulaceze</a:t>
            </a:r>
            <a:r>
              <a:rPr lang="tr-TR" dirty="0"/>
              <a:t>, yetimhane vb.</a:t>
            </a:r>
          </a:p>
          <a:p>
            <a:r>
              <a:rPr lang="tr-TR" dirty="0"/>
              <a:t>f. Su ile ilgili vakıflar: çeşme, sebil, şadırvan, su yolu, su kemeri, hamam, kaplıca vb.</a:t>
            </a:r>
          </a:p>
          <a:p>
            <a:r>
              <a:rPr lang="tr-TR" dirty="0"/>
              <a:t>g. Spor ile vakıflar: </a:t>
            </a:r>
            <a:r>
              <a:rPr lang="tr-TR" dirty="0" err="1"/>
              <a:t>pehlevan</a:t>
            </a:r>
            <a:r>
              <a:rPr lang="tr-TR" dirty="0"/>
              <a:t> ve </a:t>
            </a:r>
            <a:r>
              <a:rPr lang="tr-TR" dirty="0" err="1"/>
              <a:t>kemenkaş</a:t>
            </a:r>
            <a:r>
              <a:rPr lang="tr-TR" dirty="0"/>
              <a:t> tekkeleri, ok meydanları, spor abideleri vb.</a:t>
            </a:r>
          </a:p>
          <a:p>
            <a:endParaRPr lang="tr-TR" dirty="0"/>
          </a:p>
        </p:txBody>
      </p:sp>
    </p:spTree>
    <p:extLst>
      <p:ext uri="{BB962C8B-B14F-4D97-AF65-F5344CB8AC3E}">
        <p14:creationId xmlns:p14="http://schemas.microsoft.com/office/powerpoint/2010/main" val="1468214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4A338-9EDB-4996-B204-727ABA90870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661B638-5B49-4391-9ED3-EA807DF8C49A}"/>
              </a:ext>
            </a:extLst>
          </p:cNvPr>
          <p:cNvSpPr>
            <a:spLocks noGrp="1"/>
          </p:cNvSpPr>
          <p:nvPr>
            <p:ph idx="1"/>
          </p:nvPr>
        </p:nvSpPr>
        <p:spPr/>
        <p:txBody>
          <a:bodyPr>
            <a:normAutofit fontScale="55000" lnSpcReduction="20000"/>
          </a:bodyPr>
          <a:lstStyle/>
          <a:p>
            <a:r>
              <a:rPr lang="tr-TR" i="1" dirty="0"/>
              <a:t>4. Vasiyet</a:t>
            </a:r>
            <a:endParaRPr lang="tr-TR" dirty="0"/>
          </a:p>
          <a:p>
            <a:r>
              <a:rPr lang="tr-TR" dirty="0"/>
              <a:t>İslam kişinin malının üçte birini hayır için vasiyet etmesine izin vermiştir. Bunan fazlasını vasiyet etmek ise varislerin iznine bağlıdır. Bu yola da sosyal </a:t>
            </a:r>
            <a:r>
              <a:rPr lang="tr-TR" dirty="0" err="1"/>
              <a:t>yardm</a:t>
            </a:r>
            <a:r>
              <a:rPr lang="tr-TR" dirty="0"/>
              <a:t> yapmak için öldükten sonra da imkan çıkmaktadır.</a:t>
            </a:r>
          </a:p>
          <a:p>
            <a:r>
              <a:rPr lang="tr-TR" i="1" dirty="0"/>
              <a:t>5. Defineler, Hazineler</a:t>
            </a:r>
            <a:endParaRPr lang="tr-TR" dirty="0"/>
          </a:p>
          <a:p>
            <a:r>
              <a:rPr lang="tr-TR" dirty="0"/>
              <a:t>İslam yeraltında keşfedilen, bulunan maden ve paralardan sosyal yardım için </a:t>
            </a:r>
            <a:r>
              <a:rPr lang="tr-TR" dirty="0" err="1"/>
              <a:t>arcanmak</a:t>
            </a:r>
            <a:r>
              <a:rPr lang="tr-TR" dirty="0"/>
              <a:t> üzere </a:t>
            </a:r>
            <a:r>
              <a:rPr lang="tr-TR" dirty="0" err="1"/>
              <a:t>bi</a:t>
            </a:r>
            <a:r>
              <a:rPr lang="tr-TR" dirty="0"/>
              <a:t> miktar ayrılmasını öngörmüştür.</a:t>
            </a:r>
          </a:p>
          <a:p>
            <a:r>
              <a:rPr lang="tr-TR" i="1" dirty="0"/>
              <a:t>6. Nezirler</a:t>
            </a:r>
            <a:endParaRPr lang="tr-TR" dirty="0"/>
          </a:p>
          <a:p>
            <a:r>
              <a:rPr lang="tr-TR" dirty="0"/>
              <a:t>Müslüman, Allah için - meşru olacak şekilde- bir şeyin beli bir miktarını (nezrederse) adarsa bu nezrini yerine </a:t>
            </a:r>
            <a:r>
              <a:rPr lang="tr-TR" dirty="0" err="1"/>
              <a:t>gtirmek</a:t>
            </a:r>
            <a:r>
              <a:rPr lang="tr-TR" dirty="0"/>
              <a:t> üzerine vacip olur. Nezirlerin başında kurban kesmek gelir. Bu hususta </a:t>
            </a:r>
            <a:r>
              <a:rPr lang="tr-TR" dirty="0" err="1"/>
              <a:t>İslamın</a:t>
            </a:r>
            <a:r>
              <a:rPr lang="tr-TR" dirty="0"/>
              <a:t> ortaya koyduğu kural tamamen sosyal dayanışmaya yöneliktir. Zira şayan-ı </a:t>
            </a:r>
            <a:r>
              <a:rPr lang="tr-TR" dirty="0" err="1"/>
              <a:t>dikkatir</a:t>
            </a:r>
            <a:r>
              <a:rPr lang="tr-TR" dirty="0"/>
              <a:t> ki kurban kesmeyi adayan kişi, </a:t>
            </a:r>
            <a:r>
              <a:rPr lang="tr-TR" dirty="0" err="1"/>
              <a:t>kendise</a:t>
            </a:r>
            <a:r>
              <a:rPr lang="tr-TR" dirty="0"/>
              <a:t> ve yakınlarına bunun etinde yediremez, tamamen fakirlere dağıtır.</a:t>
            </a:r>
          </a:p>
          <a:p>
            <a:r>
              <a:rPr lang="tr-TR" i="1" dirty="0"/>
              <a:t>7. Kefaretler</a:t>
            </a:r>
            <a:endParaRPr lang="tr-TR" dirty="0"/>
          </a:p>
          <a:p>
            <a:r>
              <a:rPr lang="tr-TR" dirty="0"/>
              <a:t>Kefaret bir şeyi gidermek, yok etmek demektir. </a:t>
            </a:r>
            <a:r>
              <a:rPr lang="tr-TR" dirty="0" err="1"/>
              <a:t>İslamda</a:t>
            </a:r>
            <a:r>
              <a:rPr lang="tr-TR" dirty="0"/>
              <a:t> işlenen bir günahın kendisiyle giderildiği şeye bu bakımdan kefaret denir. Bazı görevleri yerine getiremeyen veya yasaklanmış bazı işleri yapan kişilere İslam bir ceza ve temizlenme vesilesi olarak kefareti getirmiştir. </a:t>
            </a:r>
            <a:r>
              <a:rPr lang="tr-TR" dirty="0" err="1"/>
              <a:t>İslamın</a:t>
            </a:r>
            <a:r>
              <a:rPr lang="tr-TR" dirty="0"/>
              <a:t> öngördüğü köle </a:t>
            </a:r>
            <a:r>
              <a:rPr lang="tr-TR" dirty="0" err="1"/>
              <a:t>azad</a:t>
            </a:r>
            <a:r>
              <a:rPr lang="tr-TR" dirty="0"/>
              <a:t> etmek, sadaka vermek gibi maddi yükümlülükler bir şekilde  sosyal yardıma dönüşerek topluma yansımıştır.</a:t>
            </a:r>
          </a:p>
          <a:p>
            <a:r>
              <a:rPr lang="tr-TR" i="1" dirty="0"/>
              <a:t>8. Kurban</a:t>
            </a:r>
            <a:endParaRPr lang="tr-TR" dirty="0"/>
          </a:p>
          <a:p>
            <a:r>
              <a:rPr lang="tr-TR" dirty="0"/>
              <a:t>Allan </a:t>
            </a:r>
            <a:r>
              <a:rPr lang="tr-TR" dirty="0" err="1"/>
              <a:t>Taala</a:t>
            </a:r>
            <a:r>
              <a:rPr lang="tr-TR" dirty="0"/>
              <a:t> </a:t>
            </a:r>
            <a:r>
              <a:rPr lang="tr-TR" i="1" dirty="0"/>
              <a:t>"... O halde Rabbin için namaz kıl, kurban kes"</a:t>
            </a:r>
            <a:r>
              <a:rPr lang="tr-TR" baseline="30000" dirty="0"/>
              <a:t> </a:t>
            </a:r>
            <a:r>
              <a:rPr lang="tr-TR" dirty="0"/>
              <a:t>(Kur'an, Kevser, 2) emriyle hali vakti yerinde ola </a:t>
            </a:r>
            <a:r>
              <a:rPr lang="tr-TR" dirty="0" err="1"/>
              <a:t>müslümanların</a:t>
            </a:r>
            <a:r>
              <a:rPr lang="tr-TR" dirty="0"/>
              <a:t> yılda bir defa olsun kurban kesmelerini ve bundan muhtaçların yararlanmalarını istemektedir. Hz. Peygamber de </a:t>
            </a:r>
            <a:r>
              <a:rPr lang="tr-TR" i="1" dirty="0"/>
              <a:t>"Ekonomik gücü olup da kurban kesmeyen bizim namazgâhımıza yanaşmasın"</a:t>
            </a:r>
            <a:r>
              <a:rPr lang="tr-TR" dirty="0"/>
              <a:t> buyurarak </a:t>
            </a:r>
            <a:r>
              <a:rPr lang="tr-TR" dirty="0" err="1"/>
              <a:t>müslümanları</a:t>
            </a:r>
            <a:r>
              <a:rPr lang="tr-TR" dirty="0"/>
              <a:t> teşvik etmektedir</a:t>
            </a:r>
          </a:p>
        </p:txBody>
      </p:sp>
    </p:spTree>
    <p:extLst>
      <p:ext uri="{BB962C8B-B14F-4D97-AF65-F5344CB8AC3E}">
        <p14:creationId xmlns:p14="http://schemas.microsoft.com/office/powerpoint/2010/main" val="245705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8E25A0-3172-4B1D-BBD6-52237F99933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5438DB5-8C7F-472A-8C04-EBFFF54DBE4D}"/>
              </a:ext>
            </a:extLst>
          </p:cNvPr>
          <p:cNvSpPr>
            <a:spLocks noGrp="1"/>
          </p:cNvSpPr>
          <p:nvPr>
            <p:ph idx="1"/>
          </p:nvPr>
        </p:nvSpPr>
        <p:spPr/>
        <p:txBody>
          <a:bodyPr>
            <a:normAutofit fontScale="92500" lnSpcReduction="10000"/>
          </a:bodyPr>
          <a:lstStyle/>
          <a:p>
            <a:r>
              <a:rPr lang="tr-TR" dirty="0"/>
              <a:t>Tarih, başlangıçtan beri insanların topluluk halinde yaşadıklarını kaydetmektedir. Çoğu </a:t>
            </a:r>
            <a:r>
              <a:rPr lang="tr-TR" dirty="0" err="1"/>
              <a:t>müslüman</a:t>
            </a:r>
            <a:r>
              <a:rPr lang="tr-TR" dirty="0"/>
              <a:t> düşünür de insanı toplumsal bir varlık olarak tarif eder. Topluluk halinde yaşamanın bireye yüklediği sorumluluklar vardır. </a:t>
            </a:r>
          </a:p>
          <a:p>
            <a:r>
              <a:rPr lang="tr-TR" dirty="0"/>
              <a:t>Hepimizin bildiği gibi insanın, tek başına, muhtaç olduğu en küçük şeyi bile çok zor temin eder. Mutlaka başkalarının yardımına muhtaç olur. Sözgelimi bir dilim ekmeği ele alalım. insan bu dilimi yenecek hale getirinceye kadar pek çok aşamalardan geçirmek ve bir çok araç-gerece başvurmak zorundadır. Bir insanın bu kadar şeyi tek başına bir araya getirmesi adeta mümkün değildir. Bunun içindir ki </a:t>
            </a:r>
            <a:r>
              <a:rPr lang="tr-TR" i="1" dirty="0"/>
              <a:t>insan tabiatı gereği medenidir </a:t>
            </a:r>
            <a:r>
              <a:rPr lang="tr-TR" dirty="0"/>
              <a:t>denmiştir. Gerçekten de insanın toplumdan koparak tek başına yaşaması imkansızdır. insanlar dünya ve ahiret işlerinde birbirlerinin yardımına muhtaçtırlar</a:t>
            </a:r>
          </a:p>
        </p:txBody>
      </p:sp>
    </p:spTree>
    <p:extLst>
      <p:ext uri="{BB962C8B-B14F-4D97-AF65-F5344CB8AC3E}">
        <p14:creationId xmlns:p14="http://schemas.microsoft.com/office/powerpoint/2010/main" val="1558864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3E7E30-4B7D-490B-A1CA-0A7D91C5703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2DE06CA-1CA1-4704-8DD7-76637720E7AA}"/>
              </a:ext>
            </a:extLst>
          </p:cNvPr>
          <p:cNvSpPr>
            <a:spLocks noGrp="1"/>
          </p:cNvSpPr>
          <p:nvPr>
            <p:ph idx="1"/>
          </p:nvPr>
        </p:nvSpPr>
        <p:spPr/>
        <p:txBody>
          <a:bodyPr/>
          <a:lstStyle/>
          <a:p>
            <a:r>
              <a:rPr lang="tr-TR" dirty="0"/>
              <a:t>Söz konusu zorunlu birlikteliğin getirdiği yükümlülüklerden biri sosyal dayanışmadır. insanlar tarih boyunca bu yükümlülüğü yerine getirmenin gayreti içinde olmuşlardır. Sosyal dayanışma </a:t>
            </a:r>
            <a:r>
              <a:rPr lang="tr-TR" i="1" dirty="0"/>
              <a:t>resmi </a:t>
            </a:r>
            <a:r>
              <a:rPr lang="tr-TR" dirty="0"/>
              <a:t>ve </a:t>
            </a:r>
            <a:r>
              <a:rPr lang="tr-TR" i="1" dirty="0"/>
              <a:t>sivil,</a:t>
            </a:r>
            <a:r>
              <a:rPr lang="tr-TR" dirty="0"/>
              <a:t> başka bir tasnifle de </a:t>
            </a:r>
            <a:r>
              <a:rPr lang="tr-TR" i="1" dirty="0"/>
              <a:t>toplu</a:t>
            </a:r>
            <a:r>
              <a:rPr lang="tr-TR" dirty="0"/>
              <a:t> ve </a:t>
            </a:r>
            <a:r>
              <a:rPr lang="tr-TR" i="1" dirty="0"/>
              <a:t>bireysel</a:t>
            </a:r>
            <a:r>
              <a:rPr lang="tr-TR" dirty="0"/>
              <a:t> olmak üzere çeşitli şekillerde gerçekleşmiştir. Kimi durumlarda sosyal dayanışmayı devlet örgütlerken veya bizzat üstlenirken kimi durumlarda tamamen sivil girişimlerle bu hizmet yerine getirilmiştir. </a:t>
            </a:r>
          </a:p>
          <a:p>
            <a:r>
              <a:rPr lang="tr-TR" dirty="0"/>
              <a:t>İslam, söz konusu sosyal dayanışmanın ilkelerini Kur'an ve </a:t>
            </a:r>
            <a:r>
              <a:rPr lang="tr-TR" dirty="0" err="1"/>
              <a:t>Sünnet'te</a:t>
            </a:r>
            <a:r>
              <a:rPr lang="tr-TR" dirty="0"/>
              <a:t> en güzel şekilde ortaya koymuştur. Konuyla ilgili  pek çok ilke bulunmakla beraber biz bunların birkaçını zikretmekle yetineceğiz.</a:t>
            </a:r>
          </a:p>
          <a:p>
            <a:endParaRPr lang="tr-TR" dirty="0"/>
          </a:p>
        </p:txBody>
      </p:sp>
    </p:spTree>
    <p:extLst>
      <p:ext uri="{BB962C8B-B14F-4D97-AF65-F5344CB8AC3E}">
        <p14:creationId xmlns:p14="http://schemas.microsoft.com/office/powerpoint/2010/main" val="3297237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A2CF22-BE93-4212-A741-D25578256C5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3313C37-9C03-449C-80AB-28B5CA7FD258}"/>
              </a:ext>
            </a:extLst>
          </p:cNvPr>
          <p:cNvSpPr>
            <a:spLocks noGrp="1"/>
          </p:cNvSpPr>
          <p:nvPr>
            <p:ph idx="1"/>
          </p:nvPr>
        </p:nvSpPr>
        <p:spPr/>
        <p:txBody>
          <a:bodyPr>
            <a:normAutofit fontScale="77500" lnSpcReduction="20000"/>
          </a:bodyPr>
          <a:lstStyle/>
          <a:p>
            <a:r>
              <a:rPr lang="tr-TR" b="1" dirty="0"/>
              <a:t>Sosyal Dayanışmanın İçeriği ve Alanı</a:t>
            </a:r>
            <a:endParaRPr lang="tr-TR" dirty="0"/>
          </a:p>
          <a:p>
            <a:r>
              <a:rPr lang="tr-TR" dirty="0" err="1"/>
              <a:t>İslamda</a:t>
            </a:r>
            <a:r>
              <a:rPr lang="tr-TR" dirty="0"/>
              <a:t> sosyal dayanışma ve yardımlaşmanın içeriği en açık şekliyle  </a:t>
            </a:r>
            <a:r>
              <a:rPr lang="tr-TR" i="1" dirty="0"/>
              <a:t>"</a:t>
            </a:r>
            <a:r>
              <a:rPr lang="tr-TR" i="1" dirty="0" err="1"/>
              <a:t>Birr</a:t>
            </a:r>
            <a:r>
              <a:rPr lang="tr-TR" i="1" dirty="0"/>
              <a:t> ve takva üzerine yardımlaşın. Kötülük ve zulüm üzerine yardımlaşmayın"</a:t>
            </a:r>
            <a:r>
              <a:rPr lang="tr-TR" baseline="30000" dirty="0"/>
              <a:t> </a:t>
            </a:r>
            <a:r>
              <a:rPr lang="tr-TR" dirty="0"/>
              <a:t>(Kur'an, Maide, 2) ayetiyle ortaya konmuştur. Bu ayet dayanışma ve yardımlaşmada </a:t>
            </a:r>
            <a:r>
              <a:rPr lang="tr-TR" b="1" dirty="0" err="1"/>
              <a:t>birr</a:t>
            </a:r>
            <a:r>
              <a:rPr lang="tr-TR" dirty="0"/>
              <a:t> ve </a:t>
            </a:r>
            <a:r>
              <a:rPr lang="tr-TR" b="1" dirty="0" err="1"/>
              <a:t>takva</a:t>
            </a:r>
            <a:r>
              <a:rPr lang="tr-TR" dirty="0" err="1"/>
              <a:t>'ın</a:t>
            </a:r>
            <a:r>
              <a:rPr lang="tr-TR" b="1" dirty="0"/>
              <a:t> </a:t>
            </a:r>
            <a:r>
              <a:rPr lang="tr-TR" dirty="0"/>
              <a:t>göz önünde bulundurulmasını şart koşmuştur. O halde, Kur'an ve </a:t>
            </a:r>
            <a:r>
              <a:rPr lang="tr-TR" dirty="0" err="1"/>
              <a:t>sünnet'i</a:t>
            </a:r>
            <a:r>
              <a:rPr lang="tr-TR" dirty="0"/>
              <a:t> referans alarak bu kavramları biraz açmak istiyoruz.</a:t>
            </a:r>
          </a:p>
          <a:p>
            <a:r>
              <a:rPr lang="tr-TR" i="1" dirty="0" err="1"/>
              <a:t>Birr'in</a:t>
            </a:r>
            <a:r>
              <a:rPr lang="tr-TR" i="1" dirty="0"/>
              <a:t> anlamları:</a:t>
            </a:r>
            <a:r>
              <a:rPr lang="tr-TR" dirty="0"/>
              <a:t> 1. Güzel ilişki, güzel yaşayış, güzel ahlaklı olmak, azgınlık ve kötülükten kaçınmak. 2. Allah yolunda infak, iyiliğe, kurtuluşa ve doğruya giden yol. 3. Namaz ve zekat gibi ibadetler. 4. iman ve ibadet esasları, ruhî, felsefî, </a:t>
            </a:r>
            <a:r>
              <a:rPr lang="tr-TR" dirty="0" err="1"/>
              <a:t>ahlakî</a:t>
            </a:r>
            <a:r>
              <a:rPr lang="tr-TR" dirty="0"/>
              <a:t> üstünlükler.</a:t>
            </a:r>
          </a:p>
          <a:p>
            <a:r>
              <a:rPr lang="tr-TR" i="1" dirty="0" err="1"/>
              <a:t>Takva'nın</a:t>
            </a:r>
            <a:r>
              <a:rPr lang="tr-TR" i="1" dirty="0"/>
              <a:t> anlamları:</a:t>
            </a:r>
            <a:r>
              <a:rPr lang="tr-TR" dirty="0"/>
              <a:t> 1. </a:t>
            </a:r>
            <a:r>
              <a:rPr lang="tr-TR" dirty="0" err="1"/>
              <a:t>itikadî</a:t>
            </a:r>
            <a:r>
              <a:rPr lang="tr-TR" dirty="0"/>
              <a:t>, ruhî ve </a:t>
            </a:r>
            <a:r>
              <a:rPr lang="tr-TR" dirty="0" err="1"/>
              <a:t>ahlakî</a:t>
            </a:r>
            <a:r>
              <a:rPr lang="tr-TR" dirty="0"/>
              <a:t> faziletler. 2. Allah'ın </a:t>
            </a:r>
            <a:r>
              <a:rPr lang="tr-TR" dirty="0" err="1"/>
              <a:t>akamını</a:t>
            </a:r>
            <a:r>
              <a:rPr lang="tr-TR" dirty="0"/>
              <a:t> yüceltmek. 3. </a:t>
            </a:r>
            <a:r>
              <a:rPr lang="tr-TR" dirty="0" err="1"/>
              <a:t>Afetmek</a:t>
            </a:r>
            <a:r>
              <a:rPr lang="tr-TR" dirty="0"/>
              <a:t>, hoş görmek. 4. Adalet, hak ve doğruluk. 5. Mal ve canla cihat. 6. Yeryüzünde azgınlık ve fesat çıkarmamak. 7. Allah'tan korkmak, kalbi Allah'a yöneltmek. 8. Muhtaç ve yoksulların dertleriyle ilgilenmek, Allah'ın onlar için </a:t>
            </a:r>
            <a:r>
              <a:rPr lang="tr-TR" dirty="0" err="1"/>
              <a:t>vadetiği</a:t>
            </a:r>
            <a:r>
              <a:rPr lang="tr-TR" dirty="0"/>
              <a:t> hakları kendilerine vermek. 9. Zalime karşı çıkmak, ona meyletmemek. 10. Ahde vefa etmek.</a:t>
            </a:r>
          </a:p>
          <a:p>
            <a:endParaRPr lang="tr-TR" dirty="0"/>
          </a:p>
        </p:txBody>
      </p:sp>
    </p:spTree>
    <p:extLst>
      <p:ext uri="{BB962C8B-B14F-4D97-AF65-F5344CB8AC3E}">
        <p14:creationId xmlns:p14="http://schemas.microsoft.com/office/powerpoint/2010/main" val="228792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B3AE4A-6BE5-477C-9C4C-221B28B45E1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FB6516F-0D63-488C-B440-64B173249B36}"/>
              </a:ext>
            </a:extLst>
          </p:cNvPr>
          <p:cNvSpPr>
            <a:spLocks noGrp="1"/>
          </p:cNvSpPr>
          <p:nvPr>
            <p:ph idx="1"/>
          </p:nvPr>
        </p:nvSpPr>
        <p:spPr/>
        <p:txBody>
          <a:bodyPr>
            <a:normAutofit fontScale="47500" lnSpcReduction="20000"/>
          </a:bodyPr>
          <a:lstStyle/>
          <a:p>
            <a:r>
              <a:rPr lang="tr-TR" b="1" dirty="0"/>
              <a:t> </a:t>
            </a:r>
            <a:endParaRPr lang="tr-TR" dirty="0"/>
          </a:p>
          <a:p>
            <a:r>
              <a:rPr lang="tr-TR" b="1" dirty="0"/>
              <a:t>Sosyal Dayanışma Alanları</a:t>
            </a:r>
            <a:endParaRPr lang="tr-TR" dirty="0"/>
          </a:p>
          <a:p>
            <a:r>
              <a:rPr lang="tr-TR" dirty="0"/>
              <a:t> </a:t>
            </a:r>
          </a:p>
          <a:p>
            <a:r>
              <a:rPr lang="tr-TR" dirty="0"/>
              <a:t>Yukarıda zikrettiğimiz ayetlerden, Allah'ın </a:t>
            </a:r>
            <a:r>
              <a:rPr lang="tr-TR" dirty="0" err="1"/>
              <a:t>birr</a:t>
            </a:r>
            <a:r>
              <a:rPr lang="tr-TR" dirty="0"/>
              <a:t> ve takva kavramlarının kapsadığı bütün alanlarda dayanışmayı istediğini anlıyoruz. Bu ilkelere sahip olan </a:t>
            </a:r>
            <a:r>
              <a:rPr lang="tr-TR" dirty="0" err="1"/>
              <a:t>müslüman</a:t>
            </a:r>
            <a:r>
              <a:rPr lang="tr-TR" dirty="0"/>
              <a:t> toplumlarda sosyal dayanışma ve yardımlaşma pek çok alanlarda kendini göstermiştir. Biz toplum ve bireyin mutluluk, barış ve huzuru için sosyal dayanışma alanlarını tasnif ederek kısaca hatırlatmakla yetineceğiz.</a:t>
            </a:r>
          </a:p>
          <a:p>
            <a:r>
              <a:rPr lang="tr-TR" i="1" dirty="0"/>
              <a:t>1. Manevi Dayanışma</a:t>
            </a:r>
            <a:endParaRPr lang="tr-TR" dirty="0"/>
          </a:p>
          <a:p>
            <a:r>
              <a:rPr lang="tr-TR" dirty="0"/>
              <a:t>Bu yardımlaşma bireyin, diğer insanlara sevgi, samimiyet ve güzel muamele ile davranması, hayatın zorluk ve kolaylık anlarında yanında olması, başka bir ifade ile psikolojik destek sağlaması demektir. Nitekim bir hadiste </a:t>
            </a:r>
            <a:r>
              <a:rPr lang="tr-TR" i="1" dirty="0"/>
              <a:t>"Kendi nefsin için sevip istediğini başkaları için de sev, iste"</a:t>
            </a:r>
            <a:r>
              <a:rPr lang="tr-TR" dirty="0"/>
              <a:t> ifadesiyle buna işaret edilmiştir.</a:t>
            </a:r>
          </a:p>
          <a:p>
            <a:r>
              <a:rPr lang="tr-TR" i="1" dirty="0"/>
              <a:t>2. ilmi Dayanışma</a:t>
            </a:r>
            <a:endParaRPr lang="tr-TR" dirty="0"/>
          </a:p>
          <a:p>
            <a:r>
              <a:rPr lang="tr-TR" dirty="0" err="1"/>
              <a:t>Hz.Peygamber'in</a:t>
            </a:r>
            <a:r>
              <a:rPr lang="tr-TR" dirty="0"/>
              <a:t> cahili öğrenmekle, alimi öğretmekle yükümlü tuttuğu bilinmektedir. Bu yükümlülük insan ve mümin olmanın en önemli niteliklerindendir. Ancak burada dikkat edilmesi gereken, alimin ilmiyle mağrur olmaması, ilmini şahsi ve dünyevî menfaatler için kullanmaması, dinin ve evrenin sırlarına ait bildiği bilgileri öğretmekten kaçınmaması gerekmektedir. Başka bir ifade ile bazı bilgileri tekeline almaması toplumsal ve bireysel gelişmenin en önemli kurallarındandır. Bu noktada, Hz. Peygamber </a:t>
            </a:r>
            <a:r>
              <a:rPr lang="tr-TR" i="1" dirty="0"/>
              <a:t>"Kim bilgisini saklar, insanlara öğretmezse Allah kıyamet günü onun ağzına ateşten bir halka geçirir"</a:t>
            </a:r>
            <a:r>
              <a:rPr lang="tr-TR" dirty="0"/>
              <a:t> sözleriyle </a:t>
            </a:r>
            <a:r>
              <a:rPr lang="tr-TR" dirty="0" err="1"/>
              <a:t>müslümanları</a:t>
            </a:r>
            <a:r>
              <a:rPr lang="tr-TR" dirty="0"/>
              <a:t> uyarmıştır.</a:t>
            </a:r>
          </a:p>
          <a:p>
            <a:r>
              <a:rPr lang="tr-TR" i="1" dirty="0"/>
              <a:t>3. Siyasi Dayanışma</a:t>
            </a:r>
            <a:endParaRPr lang="tr-TR" dirty="0"/>
          </a:p>
          <a:p>
            <a:r>
              <a:rPr lang="tr-TR" dirty="0"/>
              <a:t>İslam her vatandaşın siyasi özgürlük sahibi olduğunu, yöneticilere öğüt verme ve tenkit etme haklarının bulunduğunu kabul eder. Çünkü, </a:t>
            </a:r>
            <a:r>
              <a:rPr lang="tr-TR" dirty="0" err="1"/>
              <a:t>İslama</a:t>
            </a:r>
            <a:r>
              <a:rPr lang="tr-TR" dirty="0"/>
              <a:t> göre, her vatandaş içinde yaşadığı toplumun bugününden ve geleceğinden sorumludur. Bu durumda her vatandaş, ülke ve millet adına hayırlı olan siyaseti desteklemek, zararına gördüğü gelişmeleri de reddetmekle yükümlüdür. Nitekim </a:t>
            </a:r>
            <a:r>
              <a:rPr lang="tr-TR" dirty="0" err="1"/>
              <a:t>Hz.Muhammed</a:t>
            </a:r>
            <a:r>
              <a:rPr lang="tr-TR" dirty="0"/>
              <a:t> </a:t>
            </a:r>
            <a:r>
              <a:rPr lang="tr-TR" i="1" dirty="0"/>
              <a:t>"Hepiniz çobansınız ve her biriniz elinizin altındakilerden sorumlusunuz"</a:t>
            </a:r>
            <a:r>
              <a:rPr lang="tr-TR" dirty="0"/>
              <a:t> buyurmaktadır.</a:t>
            </a:r>
          </a:p>
          <a:p>
            <a:endParaRPr lang="tr-TR" dirty="0"/>
          </a:p>
        </p:txBody>
      </p:sp>
    </p:spTree>
    <p:extLst>
      <p:ext uri="{BB962C8B-B14F-4D97-AF65-F5344CB8AC3E}">
        <p14:creationId xmlns:p14="http://schemas.microsoft.com/office/powerpoint/2010/main" val="4194921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C54D7D-2BD3-4928-AF66-65CED6FCC6D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CA39B79-F438-4EFF-B1EC-DA7EAA9EADD4}"/>
              </a:ext>
            </a:extLst>
          </p:cNvPr>
          <p:cNvSpPr>
            <a:spLocks noGrp="1"/>
          </p:cNvSpPr>
          <p:nvPr>
            <p:ph idx="1"/>
          </p:nvPr>
        </p:nvSpPr>
        <p:spPr/>
        <p:txBody>
          <a:bodyPr>
            <a:normAutofit fontScale="55000" lnSpcReduction="20000"/>
          </a:bodyPr>
          <a:lstStyle/>
          <a:p>
            <a:r>
              <a:rPr lang="tr-TR" i="1" dirty="0"/>
              <a:t>4. Yurt Savunmasında Dayanışma</a:t>
            </a:r>
            <a:endParaRPr lang="tr-TR" dirty="0"/>
          </a:p>
          <a:p>
            <a:r>
              <a:rPr lang="tr-TR" dirty="0"/>
              <a:t>Müslüman, ülkesinde yaşayan bireylerin selameti ve düşman saldırılarına karşı diğer vatandaşlarla işbirliği ve görev taksimi yapar. Düşman </a:t>
            </a:r>
            <a:r>
              <a:rPr lang="tr-TR" dirty="0" err="1"/>
              <a:t>herhengi</a:t>
            </a:r>
            <a:r>
              <a:rPr lang="tr-TR" dirty="0"/>
              <a:t> bir anda, ülkenin herhangi bir köşesine tecavüz etmeye kalkıştığında bütün gücüyle savunma güçlerine maddi ve manevi yardımda bulunur. Kur'an </a:t>
            </a:r>
            <a:r>
              <a:rPr lang="tr-TR" i="1" dirty="0"/>
              <a:t>"(Ey müminler!) Gerek hafif, gerek ağır olarak savaşa çıkın, mallarınızla ve canlarınızla Allah yolunda cihat edin. </a:t>
            </a:r>
            <a:r>
              <a:rPr lang="tr-TR" i="1" dirty="0" err="1"/>
              <a:t>Eger</a:t>
            </a:r>
            <a:r>
              <a:rPr lang="tr-TR" i="1" dirty="0"/>
              <a:t> bilirseniz, bu sizin için daha hayırlıdır."</a:t>
            </a:r>
            <a:r>
              <a:rPr lang="tr-TR" dirty="0"/>
              <a:t> (Kur'an, </a:t>
            </a:r>
            <a:r>
              <a:rPr lang="tr-TR" dirty="0" err="1"/>
              <a:t>Tevbe</a:t>
            </a:r>
            <a:r>
              <a:rPr lang="tr-TR" dirty="0"/>
              <a:t>, 41)</a:t>
            </a:r>
            <a:r>
              <a:rPr lang="tr-TR" baseline="30000" dirty="0"/>
              <a:t> </a:t>
            </a:r>
            <a:r>
              <a:rPr lang="tr-TR" dirty="0"/>
              <a:t>ayetiyle </a:t>
            </a:r>
            <a:r>
              <a:rPr lang="tr-TR" dirty="0" err="1"/>
              <a:t>müslümanlara</a:t>
            </a:r>
            <a:r>
              <a:rPr lang="tr-TR" dirty="0"/>
              <a:t> bu yükümlülüğü hatırlatmaktadır. Hiç bir makam ve otorite bireyi, hastalık, veya meşru bir mazereti dışında, bu yükümlülükten muaf tutamaz.</a:t>
            </a:r>
          </a:p>
          <a:p>
            <a:r>
              <a:rPr lang="tr-TR" i="1" dirty="0"/>
              <a:t>5. </a:t>
            </a:r>
            <a:r>
              <a:rPr lang="tr-TR" i="1" dirty="0" err="1"/>
              <a:t>Ahlakî</a:t>
            </a:r>
            <a:r>
              <a:rPr lang="tr-TR" i="1" dirty="0"/>
              <a:t> Dayanışma</a:t>
            </a:r>
            <a:endParaRPr lang="tr-TR" dirty="0"/>
          </a:p>
          <a:p>
            <a:r>
              <a:rPr lang="tr-TR" dirty="0"/>
              <a:t>İslam, genel ahlakın korunmasından bireyi ve toplumu sorumlu tutar. Çünkü toplum anarşi, bozgun ve çözülmeden ancak bu şekilde kurtarılıp korunabilir. Bu durumda, toplum ve birey, ahlak dışı davranışlarda bulunanlarla mücadele etmekle yükümlü tutulabilir. İslam bunu bireysel özgürlüğe müdahale olarak kabul etmez. Çünkü anarşi, fitne ve bozgunculuk toplumun dayandığı temelleri sarsar, geleceğini tehlikeye atar: </a:t>
            </a:r>
            <a:r>
              <a:rPr lang="tr-TR" i="1" dirty="0"/>
              <a:t>"Fitne adam öldürmekten daha büyük günahtır."</a:t>
            </a:r>
            <a:r>
              <a:rPr lang="tr-TR" dirty="0"/>
              <a:t> Kur'an, Bakara, 217. Doğu'da da Batı'da da hiç kimse özgürlüğü </a:t>
            </a:r>
            <a:r>
              <a:rPr lang="tr-TR" i="1" dirty="0"/>
              <a:t>gemiyi deleceklere</a:t>
            </a:r>
            <a:r>
              <a:rPr lang="tr-TR" dirty="0"/>
              <a:t> </a:t>
            </a:r>
            <a:r>
              <a:rPr lang="tr-TR" i="1" dirty="0"/>
              <a:t>hoşgörü ile yaklaşmak</a:t>
            </a:r>
            <a:r>
              <a:rPr lang="tr-TR" dirty="0"/>
              <a:t> şeklinde anlamamıştır. </a:t>
            </a:r>
          </a:p>
          <a:p>
            <a:r>
              <a:rPr lang="tr-TR" i="1" dirty="0"/>
              <a:t>6. İktisadi Dayanışma</a:t>
            </a:r>
            <a:endParaRPr lang="tr-TR" dirty="0"/>
          </a:p>
          <a:p>
            <a:r>
              <a:rPr lang="tr-TR" dirty="0"/>
              <a:t>İslam, iktisadi gelişmelerin ve davranışların sağlıklı bir çizgi izlemesine çok önem verir. Bireysel servetinin amaçsız harcanmasından ve israftan sakınılmasını öngörür. Aynı zamanda, ülke iktisadının vurgunculuk, karaborsacılık, kumar, dolandırıcılık, suiistimal gibi yollarla çökmesinin önüne geçilmesini ister. Bunun içindir ki reşit olmayanın ve sefihin mallarını sorumsuzca harcamasına engel olur. Bu hukuk dilinde buna </a:t>
            </a:r>
            <a:r>
              <a:rPr lang="tr-TR" dirty="0" err="1"/>
              <a:t>hacr</a:t>
            </a:r>
            <a:r>
              <a:rPr lang="tr-TR" dirty="0"/>
              <a:t> denir.</a:t>
            </a:r>
          </a:p>
          <a:p>
            <a:r>
              <a:rPr lang="tr-TR" dirty="0"/>
              <a:t>Bunun yanında aşağıda açıklanacağı gibi İslam, zekat, sadaka, fitre başta olmak üzere çeşitli konularda getirdiği mali yükümlülüklerle </a:t>
            </a:r>
            <a:r>
              <a:rPr lang="tr-TR" dirty="0" err="1"/>
              <a:t>müslümünlar</a:t>
            </a:r>
            <a:r>
              <a:rPr lang="tr-TR" dirty="0"/>
              <a:t> hatta </a:t>
            </a:r>
            <a:r>
              <a:rPr lang="tr-TR" dirty="0" err="1"/>
              <a:t>müslüman</a:t>
            </a:r>
            <a:r>
              <a:rPr lang="tr-TR" dirty="0"/>
              <a:t> olmayanlarla bile ekonomik dayanışmanın yollarını açmıştır.</a:t>
            </a:r>
          </a:p>
          <a:p>
            <a:endParaRPr lang="tr-TR" dirty="0"/>
          </a:p>
        </p:txBody>
      </p:sp>
    </p:spTree>
    <p:extLst>
      <p:ext uri="{BB962C8B-B14F-4D97-AF65-F5344CB8AC3E}">
        <p14:creationId xmlns:p14="http://schemas.microsoft.com/office/powerpoint/2010/main" val="4033567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DE828C-83E1-42F9-B3FE-52C569D3C0B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012C1CA-2FDD-4501-8E9F-9EC96EB86750}"/>
              </a:ext>
            </a:extLst>
          </p:cNvPr>
          <p:cNvSpPr>
            <a:spLocks noGrp="1"/>
          </p:cNvSpPr>
          <p:nvPr>
            <p:ph idx="1"/>
          </p:nvPr>
        </p:nvSpPr>
        <p:spPr/>
        <p:txBody>
          <a:bodyPr>
            <a:normAutofit fontScale="70000" lnSpcReduction="20000"/>
          </a:bodyPr>
          <a:lstStyle/>
          <a:p>
            <a:r>
              <a:rPr lang="tr-TR" i="1" dirty="0"/>
              <a:t>7. ibadetlerde Dayanışma</a:t>
            </a:r>
            <a:endParaRPr lang="tr-TR" dirty="0"/>
          </a:p>
          <a:p>
            <a:r>
              <a:rPr lang="tr-TR" dirty="0" err="1"/>
              <a:t>İslamdaki</a:t>
            </a:r>
            <a:r>
              <a:rPr lang="tr-TR" dirty="0"/>
              <a:t> ibadetlerin hemen hepsi bir yönüyle kul ile Yaratıcısı arasında bir iletişim, bir yönüyle de kullar arasında iletişim, başka bir ifade ile sosyal dayanışma ve yardımlaşmadır.  </a:t>
            </a:r>
          </a:p>
          <a:p>
            <a:r>
              <a:rPr lang="tr-TR" dirty="0"/>
              <a:t>Namaz, Ramazan orucu, hac, zekat, kurban gibi temel ibadetlerin hepsi de maddi ve manevi bakımdan birer sosyal dayanışma ve yardımlaşma kurumu niteliği taşımaktadırlar. </a:t>
            </a:r>
          </a:p>
          <a:p>
            <a:r>
              <a:rPr lang="tr-TR" dirty="0"/>
              <a:t>Kimi ibadetler bireysel olarak ifa edilebilir. Ancak Cuma ve bayram namazları gibi en az belli sayıda </a:t>
            </a:r>
            <a:r>
              <a:rPr lang="tr-TR" dirty="0" err="1"/>
              <a:t>müslümanın</a:t>
            </a:r>
            <a:r>
              <a:rPr lang="tr-TR" dirty="0"/>
              <a:t> bir araya gelmesiyle kılınabilecek ibadetlerde muhakkak sosyal dayanışmaya ihtiyaç vardır. </a:t>
            </a:r>
          </a:p>
          <a:p>
            <a:r>
              <a:rPr lang="tr-TR" dirty="0"/>
              <a:t>Bunun yanında din dilinde "farz-ı </a:t>
            </a:r>
            <a:r>
              <a:rPr lang="tr-TR" dirty="0" err="1"/>
              <a:t>kifaye</a:t>
            </a:r>
            <a:r>
              <a:rPr lang="tr-TR" dirty="0"/>
              <a:t>" adı verilen ve sosyal yükümlülük diyebileceğimiz dini vecibeler vardır. Sözgelimi, ölen bir insanın teçhizi, tekfini, cenaze namazının kılınması ve defnedilmesi bütün toplumun üzerine borçtur. Eğer toplumun bireylerinde bir kısmı bunu yerine getirmezse bütün toplum günahkâr olur. Ezan okumak, cemaat namazı </a:t>
            </a:r>
            <a:r>
              <a:rPr lang="tr-TR" dirty="0" err="1"/>
              <a:t>kılınacık</a:t>
            </a:r>
            <a:r>
              <a:rPr lang="tr-TR" dirty="0"/>
              <a:t> yerler temin etmek, Cuma namazını cemaatle kılmak da toplumsal görevlerimizdendir. Toplumun mutluluğunu sağlayan diğer ruhî ve hayatî vazifeler meyanında bunlar da yerine getirilmelidir.</a:t>
            </a:r>
          </a:p>
          <a:p>
            <a:endParaRPr lang="tr-TR" dirty="0"/>
          </a:p>
        </p:txBody>
      </p:sp>
    </p:spTree>
    <p:extLst>
      <p:ext uri="{BB962C8B-B14F-4D97-AF65-F5344CB8AC3E}">
        <p14:creationId xmlns:p14="http://schemas.microsoft.com/office/powerpoint/2010/main" val="1047186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46D6E5-9B72-40A9-99A7-66C03FE6CA8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99715AC-E5B1-4BAC-88A0-6F4BD78769FE}"/>
              </a:ext>
            </a:extLst>
          </p:cNvPr>
          <p:cNvSpPr>
            <a:spLocks noGrp="1"/>
          </p:cNvSpPr>
          <p:nvPr>
            <p:ph idx="1"/>
          </p:nvPr>
        </p:nvSpPr>
        <p:spPr/>
        <p:txBody>
          <a:bodyPr>
            <a:normAutofit fontScale="92500" lnSpcReduction="20000"/>
          </a:bodyPr>
          <a:lstStyle/>
          <a:p>
            <a:r>
              <a:rPr lang="tr-TR" i="1" dirty="0"/>
              <a:t>8. Sosyal Güvenlik Sigortası</a:t>
            </a:r>
            <a:endParaRPr lang="tr-TR" dirty="0"/>
          </a:p>
          <a:p>
            <a:r>
              <a:rPr lang="tr-TR" dirty="0"/>
              <a:t>Bununla her çeşit ve düzeydeki ihtiyaç sahiplerinin dertleriyle şeklinde anlaşılan veya yalnız bunu tahsis edilen- sosyal dayanışmayı kastediyoruz. Bu anlamdaki sosyal dayanışmaya hayat sigortası veya sosyal güvenlik demek daha doğrudur. Çünkü bu dayanışmada devlet veya toplum, muhtaçlarının, insan haysiyet ve şerefine layık bir hayat sürdürmesini sağlayacak şartları hazırlamayı deruhte eder. </a:t>
            </a:r>
          </a:p>
          <a:p>
            <a:r>
              <a:rPr lang="tr-TR" dirty="0"/>
              <a:t>Bu noktada </a:t>
            </a:r>
            <a:r>
              <a:rPr lang="tr-TR" dirty="0" err="1"/>
              <a:t>İslamın</a:t>
            </a:r>
            <a:r>
              <a:rPr lang="tr-TR" dirty="0"/>
              <a:t> Avrupa’dan farklı ve fazla tarafları bulunmaktadır. Bilindiği gibi Avrupa sosyal sigortayı genel olarak ev, gıda ve giyim ile sınırlandırır. Terbiye ahlak </a:t>
            </a:r>
            <a:r>
              <a:rPr lang="tr-TR" dirty="0" err="1"/>
              <a:t>vb</a:t>
            </a:r>
            <a:r>
              <a:rPr lang="tr-TR" dirty="0"/>
              <a:t> konularda sigortaya inanmazlar ve yer vermezler. İslam ise nefsine mağlup ve esir olmuş birisine de el atar ve onun ali, ruhi bir dengeye kavuşması için umdeler koyar.</a:t>
            </a:r>
          </a:p>
          <a:p>
            <a:r>
              <a:rPr lang="tr-TR" b="1" dirty="0"/>
              <a:t> </a:t>
            </a:r>
            <a:endParaRPr lang="tr-TR" dirty="0"/>
          </a:p>
          <a:p>
            <a:endParaRPr lang="tr-TR" dirty="0"/>
          </a:p>
        </p:txBody>
      </p:sp>
    </p:spTree>
    <p:extLst>
      <p:ext uri="{BB962C8B-B14F-4D97-AF65-F5344CB8AC3E}">
        <p14:creationId xmlns:p14="http://schemas.microsoft.com/office/powerpoint/2010/main" val="4175357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8B8AEC-8C14-42C6-947D-3080EF1B728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FD40CB8-0EBF-46A3-9AB9-FF270D4B6E80}"/>
              </a:ext>
            </a:extLst>
          </p:cNvPr>
          <p:cNvSpPr>
            <a:spLocks noGrp="1"/>
          </p:cNvSpPr>
          <p:nvPr>
            <p:ph idx="1"/>
          </p:nvPr>
        </p:nvSpPr>
        <p:spPr/>
        <p:txBody>
          <a:bodyPr>
            <a:normAutofit fontScale="62500" lnSpcReduction="20000"/>
          </a:bodyPr>
          <a:lstStyle/>
          <a:p>
            <a:r>
              <a:rPr lang="tr-TR" dirty="0"/>
              <a:t> </a:t>
            </a:r>
            <a:r>
              <a:rPr lang="tr-TR" b="1" dirty="0"/>
              <a:t>Sosyal Dayanışmada Önceliğe Sahip Olanlar:</a:t>
            </a:r>
            <a:endParaRPr lang="tr-TR" dirty="0"/>
          </a:p>
          <a:p>
            <a:r>
              <a:rPr lang="tr-TR" dirty="0"/>
              <a:t> </a:t>
            </a:r>
          </a:p>
          <a:p>
            <a:r>
              <a:rPr lang="tr-TR" dirty="0"/>
              <a:t>Yukarıda belirttiğimiz gibi sosyal dayanışma her insanın en tabii ihtiyaçlarındandır. Hiç bir insan bundan </a:t>
            </a:r>
            <a:r>
              <a:rPr lang="tr-TR" dirty="0" err="1"/>
              <a:t>müsta'ni</a:t>
            </a:r>
            <a:r>
              <a:rPr lang="tr-TR" dirty="0"/>
              <a:t> değildir. Bununla beraber İslam sosyal dayanışmada "yakınlara öncelik" ilkesini getirmiştir. Böylece toplumsal ve milli birlik-bütünlük, aileden başlayarak dalga </a:t>
            </a:r>
            <a:r>
              <a:rPr lang="tr-TR" dirty="0" err="1"/>
              <a:t>dalga</a:t>
            </a:r>
            <a:r>
              <a:rPr lang="tr-TR" dirty="0"/>
              <a:t> çevreye ve yurt sathına yayılır. Kur'an'da bu ilke </a:t>
            </a:r>
            <a:r>
              <a:rPr lang="tr-TR" i="1" dirty="0"/>
              <a:t>"Allah adaleti, ihsanı ve yakınlara vermeyi emreder" (</a:t>
            </a:r>
            <a:r>
              <a:rPr lang="tr-TR" dirty="0"/>
              <a:t>Kur'an, </a:t>
            </a:r>
            <a:r>
              <a:rPr lang="tr-TR" dirty="0" err="1"/>
              <a:t>Nahl</a:t>
            </a:r>
            <a:r>
              <a:rPr lang="tr-TR" dirty="0"/>
              <a:t>, 16/90)</a:t>
            </a:r>
            <a:r>
              <a:rPr lang="tr-TR" i="1" dirty="0"/>
              <a:t> </a:t>
            </a:r>
            <a:r>
              <a:rPr lang="tr-TR" dirty="0"/>
              <a:t>ve </a:t>
            </a:r>
            <a:r>
              <a:rPr lang="tr-TR" i="1" dirty="0"/>
              <a:t>"Yakına, miskine ve yolcuya hakkını ver"</a:t>
            </a:r>
            <a:r>
              <a:rPr lang="tr-TR" baseline="30000" dirty="0"/>
              <a:t> </a:t>
            </a:r>
            <a:r>
              <a:rPr lang="tr-TR" dirty="0"/>
              <a:t>(Kur'an, Rum, 30/38) ayetleriyle hatırlatılmaktadır.</a:t>
            </a:r>
          </a:p>
          <a:p>
            <a:r>
              <a:rPr lang="tr-TR" dirty="0"/>
              <a:t>Sosyal dayanışma ve yardımı </a:t>
            </a:r>
            <a:r>
              <a:rPr lang="tr-TR" dirty="0" err="1"/>
              <a:t>hakeden</a:t>
            </a:r>
            <a:r>
              <a:rPr lang="tr-TR" dirty="0"/>
              <a:t> zümrelerin </a:t>
            </a:r>
            <a:r>
              <a:rPr lang="tr-TR" dirty="0" err="1"/>
              <a:t>başlıcaları</a:t>
            </a:r>
            <a:r>
              <a:rPr lang="tr-TR" dirty="0"/>
              <a:t> Kur'an'da şöyle sayılmaktadır: </a:t>
            </a:r>
            <a:r>
              <a:rPr lang="tr-TR" i="1" dirty="0"/>
              <a:t>"Sadakalar (zekatlar) Allah'tan bir far olarak ancak, yoksullara, düşkünlere, (zekat toplayan) memurlara, gönülleri (</a:t>
            </a:r>
            <a:r>
              <a:rPr lang="tr-TR" i="1" dirty="0" err="1"/>
              <a:t>İslama</a:t>
            </a:r>
            <a:r>
              <a:rPr lang="tr-TR" i="1" dirty="0"/>
              <a:t>) ısındırılacak olanlara, kölelere, borçlulara, Allah yolunda çalışıp cihat edenlere, yolculara mahsustur."</a:t>
            </a:r>
            <a:r>
              <a:rPr lang="tr-TR" baseline="30000" dirty="0"/>
              <a:t> </a:t>
            </a:r>
            <a:r>
              <a:rPr lang="tr-TR" dirty="0"/>
              <a:t>(Kur'an, </a:t>
            </a:r>
            <a:r>
              <a:rPr lang="tr-TR" dirty="0" err="1"/>
              <a:t>Tevbe</a:t>
            </a:r>
            <a:r>
              <a:rPr lang="tr-TR" dirty="0"/>
              <a:t>, 60) </a:t>
            </a:r>
          </a:p>
          <a:p>
            <a:r>
              <a:rPr lang="tr-TR" dirty="0"/>
              <a:t>Bu zümreler, başka bir </a:t>
            </a:r>
            <a:r>
              <a:rPr lang="tr-TR" dirty="0" err="1"/>
              <a:t>tanifle</a:t>
            </a:r>
            <a:r>
              <a:rPr lang="tr-TR" dirty="0"/>
              <a:t>, iki sınıfta toplanabilir: 1. insan haysiyet ve şerefine yakışır hayat düzeyine uluşabilecek maddi imkandan mahrum olan yoksullar, hastalar, özürlüler, işsizler, bakıma muhtaç çocuklar ve hizmetçiler. 2. Fakirlik ve acizlik durumundu olmayan, ancak geçici olarak ekonomik yardıma muhtaç olanlar. Bu gruba girenleri de üç gruba ayırabiliriz: a. Borçlular. b. Yanlışlıkla birini öldürüp diyet ödemek zorunda kalanlar. c. Memleketinden </a:t>
            </a:r>
            <a:r>
              <a:rPr lang="tr-TR" dirty="0" err="1"/>
              <a:t>uzuk</a:t>
            </a:r>
            <a:r>
              <a:rPr lang="tr-TR" dirty="0"/>
              <a:t> kalmış olanlar. </a:t>
            </a:r>
          </a:p>
          <a:p>
            <a:r>
              <a:rPr lang="tr-TR" dirty="0"/>
              <a:t> </a:t>
            </a:r>
          </a:p>
          <a:p>
            <a:endParaRPr lang="tr-TR" dirty="0"/>
          </a:p>
        </p:txBody>
      </p:sp>
    </p:spTree>
    <p:extLst>
      <p:ext uri="{BB962C8B-B14F-4D97-AF65-F5344CB8AC3E}">
        <p14:creationId xmlns:p14="http://schemas.microsoft.com/office/powerpoint/2010/main" val="29999696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3071</Words>
  <Application>Microsoft Office PowerPoint</Application>
  <PresentationFormat>Geniş ekran</PresentationFormat>
  <Paragraphs>97</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Calibri Light</vt:lpstr>
      <vt:lpstr>Office Teması</vt:lpstr>
      <vt:lpstr>İslamın Sosyal Dayanışma ilkeleri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İslamın Sosyal Dayanışma ilkeleri </dc:title>
  <dc:creator>canan verep</dc:creator>
  <cp:lastModifiedBy>canan verep</cp:lastModifiedBy>
  <cp:revision>2</cp:revision>
  <dcterms:created xsi:type="dcterms:W3CDTF">2020-04-17T17:49:32Z</dcterms:created>
  <dcterms:modified xsi:type="dcterms:W3CDTF">2020-04-17T18:13:35Z</dcterms:modified>
</cp:coreProperties>
</file>