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2" r:id="rId4"/>
    <p:sldId id="278" r:id="rId5"/>
    <p:sldId id="277" r:id="rId6"/>
    <p:sldId id="280" r:id="rId7"/>
    <p:sldId id="279" r:id="rId8"/>
    <p:sldId id="258" r:id="rId9"/>
    <p:sldId id="259" r:id="rId10"/>
    <p:sldId id="260" r:id="rId11"/>
    <p:sldId id="261" r:id="rId12"/>
    <p:sldId id="262" r:id="rId13"/>
    <p:sldId id="263" r:id="rId14"/>
    <p:sldId id="268" r:id="rId15"/>
    <p:sldId id="271" r:id="rId16"/>
    <p:sldId id="269" r:id="rId17"/>
    <p:sldId id="266" r:id="rId18"/>
    <p:sldId id="270" r:id="rId19"/>
    <p:sldId id="267" r:id="rId20"/>
    <p:sldId id="281" r:id="rId21"/>
    <p:sldId id="264" r:id="rId22"/>
    <p:sldId id="265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0066"/>
    <a:srgbClr val="008000"/>
    <a:srgbClr val="00FFFF"/>
    <a:srgbClr val="FF3399"/>
    <a:srgbClr val="333300"/>
    <a:srgbClr val="00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3B9-75AA-4FBC-B830-FF7EDCA3078E}" type="datetimeFigureOut">
              <a:rPr lang="tr-TR" smtClean="0"/>
              <a:pPr/>
              <a:t>28.01.2021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B94E-69CF-4CB7-B6AF-2CD8D8CFDB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3B9-75AA-4FBC-B830-FF7EDCA3078E}" type="datetimeFigureOut">
              <a:rPr lang="tr-TR" smtClean="0"/>
              <a:pPr/>
              <a:t>28.01.2021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B94E-69CF-4CB7-B6AF-2CD8D8CFDB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3B9-75AA-4FBC-B830-FF7EDCA3078E}" type="datetimeFigureOut">
              <a:rPr lang="tr-TR" smtClean="0"/>
              <a:pPr/>
              <a:t>28.01.2021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B94E-69CF-4CB7-B6AF-2CD8D8CFDB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3B9-75AA-4FBC-B830-FF7EDCA3078E}" type="datetimeFigureOut">
              <a:rPr lang="tr-TR" smtClean="0"/>
              <a:pPr/>
              <a:t>28.01.2021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B94E-69CF-4CB7-B6AF-2CD8D8CFDB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3B9-75AA-4FBC-B830-FF7EDCA3078E}" type="datetimeFigureOut">
              <a:rPr lang="tr-TR" smtClean="0"/>
              <a:pPr/>
              <a:t>28.01.2021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B94E-69CF-4CB7-B6AF-2CD8D8CFDB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3B9-75AA-4FBC-B830-FF7EDCA3078E}" type="datetimeFigureOut">
              <a:rPr lang="tr-TR" smtClean="0"/>
              <a:pPr/>
              <a:t>28.01.2021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B94E-69CF-4CB7-B6AF-2CD8D8CFDB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3B9-75AA-4FBC-B830-FF7EDCA3078E}" type="datetimeFigureOut">
              <a:rPr lang="tr-TR" smtClean="0"/>
              <a:pPr/>
              <a:t>28.01.2021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B94E-69CF-4CB7-B6AF-2CD8D8CFDB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3B9-75AA-4FBC-B830-FF7EDCA3078E}" type="datetimeFigureOut">
              <a:rPr lang="tr-TR" smtClean="0"/>
              <a:pPr/>
              <a:t>28.01.2021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B94E-69CF-4CB7-B6AF-2CD8D8CFDB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3B9-75AA-4FBC-B830-FF7EDCA3078E}" type="datetimeFigureOut">
              <a:rPr lang="tr-TR" smtClean="0"/>
              <a:pPr/>
              <a:t>28.01.2021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B94E-69CF-4CB7-B6AF-2CD8D8CFDB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3B9-75AA-4FBC-B830-FF7EDCA3078E}" type="datetimeFigureOut">
              <a:rPr lang="tr-TR" smtClean="0"/>
              <a:pPr/>
              <a:t>28.01.2021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B94E-69CF-4CB7-B6AF-2CD8D8CFDB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3B9-75AA-4FBC-B830-FF7EDCA3078E}" type="datetimeFigureOut">
              <a:rPr lang="tr-TR" smtClean="0"/>
              <a:pPr/>
              <a:t>28.01.2021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B94E-69CF-4CB7-B6AF-2CD8D8CFDB6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64E3B9-75AA-4FBC-B830-FF7EDCA3078E}" type="datetimeFigureOut">
              <a:rPr lang="tr-TR" smtClean="0"/>
              <a:pPr/>
              <a:t>28.01.2021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E8B94E-69CF-4CB7-B6AF-2CD8D8CFDB6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ÇOCUK HASTANIN GENEL POLİKLİNİKTE DEĞERLENDİRİLMESİ</a:t>
            </a:r>
            <a:endParaRPr lang="tr-T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22376" y="4514864"/>
            <a:ext cx="7772400" cy="914400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</a:t>
            </a:r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Gör. Fatih GÜNAY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87824" y="332656"/>
            <a:ext cx="2664296" cy="105156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 </a:t>
            </a:r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Fontanel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Şekil, boyut ve kapanma zamanı büyük değişkenlik gösterir</a:t>
            </a:r>
          </a:p>
          <a:p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iyi, bebek sakin iken bebeğin dik pozisyonda  olduğu durumda değerlendirilir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Genellikle 2x2 cm boyutlardadır</a:t>
            </a:r>
          </a:p>
          <a:p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Kapanma genellikle 4-24 aylar arasında meydana gelir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%90’ı 7-19 aylar arasında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%96’sı 24. ayda, %1’i 3. ay civarı kapanır</a:t>
            </a:r>
          </a:p>
          <a:p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ormalde hafifçe basık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pulsatildir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384188"/>
            <a:ext cx="8183880" cy="4187952"/>
          </a:xfrm>
        </p:spPr>
        <p:txBody>
          <a:bodyPr>
            <a:normAutofit fontScale="85000" lnSpcReduction="20000"/>
          </a:bodyPr>
          <a:lstStyle/>
          <a:p>
            <a:r>
              <a:rPr lang="tr-TR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Kapanmasını geciktiren nedenler;</a:t>
            </a:r>
          </a:p>
          <a:p>
            <a:endParaRPr lang="tr-TR" dirty="0" smtClean="0"/>
          </a:p>
          <a:p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Konjenital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Hipotiroidizm</a:t>
            </a:r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Raşitizm</a:t>
            </a:r>
          </a:p>
          <a:p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Osteogenezis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imperfekta</a:t>
            </a:r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Akondroplazi</a:t>
            </a:r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Mukopolisakkaridoz</a:t>
            </a:r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Konjenital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Sifiliz</a:t>
            </a:r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Konjenital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Rubella</a:t>
            </a:r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Trizomi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21, </a:t>
            </a:r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trizomi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13, </a:t>
            </a:r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trizomi</a:t>
            </a:r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</a:t>
            </a:r>
          </a:p>
          <a:p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KİBAS yaratan durumlar (Hidrosefali, kitle vs)</a:t>
            </a:r>
          </a:p>
          <a:p>
            <a:r>
              <a:rPr lang="tr-T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Malnütrisyon</a:t>
            </a:r>
            <a:endParaRPr lang="tr-T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varyasyon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275856" y="188640"/>
            <a:ext cx="3456384" cy="105156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 </a:t>
            </a:r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Fontanel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059832" y="620688"/>
            <a:ext cx="3493016" cy="879486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 </a:t>
            </a:r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Fontanel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503238" y="2027257"/>
            <a:ext cx="8183562" cy="4187825"/>
          </a:xfrm>
        </p:spPr>
        <p:txBody>
          <a:bodyPr>
            <a:norm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Kapanmasını hızlandıran nedenler;</a:t>
            </a:r>
          </a:p>
          <a:p>
            <a:endParaRPr lang="tr-T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Hipertiroidizm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Hiperparatiroidizm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Hipofosfatazya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Kraniosinositoz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916832"/>
            <a:ext cx="7704856" cy="3240360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Doğumda kapalı olabilir ancak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açıksa sonraki 6-8 haftada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kapanmalıdır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</a:t>
            </a:r>
            <a:r>
              <a:rPr lang="tr-T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yenidoğanların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sadece %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3'ünde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doğumda 0,5 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cm'den daha geniş bir arka </a:t>
            </a:r>
            <a:r>
              <a:rPr lang="tr-TR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fontanel</a:t>
            </a:r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vardır</a:t>
            </a:r>
            <a:endParaRPr lang="tr-TR" dirty="0" smtClean="0"/>
          </a:p>
          <a:p>
            <a:endParaRPr lang="tr-TR" dirty="0" smtClean="0"/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Doğumda ≥1 cm olması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konjenital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hipotiroidiyi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düşündürmelidir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915816" y="476672"/>
            <a:ext cx="2744902" cy="105156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Arka </a:t>
            </a:r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Fontanel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03848" y="548680"/>
            <a:ext cx="2601456" cy="891528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Kraniotabes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Süt çocuğunda saçlı deri muayenesinde özellikle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sütür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hatları boyunca ve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vertexe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yakın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parietal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kemikler üzerinde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ping-pong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topu benzeri yumuşak alanların bulunmasına </a:t>
            </a:r>
            <a:r>
              <a:rPr lang="tr-TR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kraniotabes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denir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ay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kadar fizyolojik olarak kabul edilir. Bu süreyi aşan durumlarda akla şunlar gelmelidir;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Hidrosefali</a:t>
            </a:r>
          </a:p>
          <a:p>
            <a:pPr lvl="0"/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Hipervitaminozu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Osteogenezis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İmperfekta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Raşitizm</a:t>
            </a:r>
          </a:p>
          <a:p>
            <a:pPr lvl="0"/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Sifiliz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2962" y="264318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SOLUNUM YOLU İNFEKSİYONLARI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752528" cy="105156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 </a:t>
            </a:r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Tonsillofarenjit</a:t>
            </a: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-etken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132856"/>
            <a:ext cx="8641080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Bakteri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AGBHS: %20-30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Virüsler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Solunum yolu virüsleri ve EBV: %70-80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59632" y="361216"/>
            <a:ext cx="7272808" cy="1051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grubu Beta </a:t>
            </a:r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Hemolitik</a:t>
            </a: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Streptokoka bağlı </a:t>
            </a:r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tonsillofarenjiti</a:t>
            </a: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destekleyen bulgular 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430446"/>
            <a:ext cx="8183880" cy="4518834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 başlangıçlı boğaz ağrısı ve yutma güçlüğü,</a:t>
            </a:r>
          </a:p>
          <a:p>
            <a:pPr lvl="0"/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Ateş varlığı,</a:t>
            </a:r>
          </a:p>
          <a:p>
            <a:pPr lvl="0"/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Eksudatif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tonsillit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0"/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Hassas çene açısı LAP,</a:t>
            </a:r>
          </a:p>
          <a:p>
            <a:pPr lvl="0"/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Yumuşak damakta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peteşi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0"/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Kızıl döküntüsü</a:t>
            </a:r>
          </a:p>
          <a:p>
            <a:pPr lvl="0"/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AGBHS ile temas öyküsü</a:t>
            </a:r>
          </a:p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72991"/>
            <a:ext cx="20162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16807"/>
            <a:ext cx="1944216" cy="1296144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509095"/>
            <a:ext cx="2016224" cy="1584201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11" name="10 Düz Ok Bağlayıcısı"/>
          <p:cNvCxnSpPr/>
          <p:nvPr/>
        </p:nvCxnSpPr>
        <p:spPr>
          <a:xfrm flipV="1">
            <a:off x="2897500" y="2536570"/>
            <a:ext cx="882412" cy="3523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V="1">
            <a:off x="3779912" y="4077047"/>
            <a:ext cx="2520280" cy="1543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2627784" y="4853745"/>
            <a:ext cx="1440160" cy="1594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16807"/>
            <a:ext cx="1808409" cy="151216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18" name="17 Düz Ok Bağlayıcısı"/>
          <p:cNvCxnSpPr/>
          <p:nvPr/>
        </p:nvCxnSpPr>
        <p:spPr>
          <a:xfrm flipV="1">
            <a:off x="3338706" y="3284959"/>
            <a:ext cx="281747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14242"/>
            <a:ext cx="8183880" cy="1051560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</a:t>
            </a: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Tonsillofarenjiti</a:t>
            </a: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destekleyen bulgular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1052736"/>
            <a:ext cx="8183880" cy="4608512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Ateş olmaması,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Konjunktivitis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Öksürük,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Burun akıntısı,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 kısıklığı,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Ağız içinde aft,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Kızıl dışı döküntü,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İshal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25813"/>
            <a:ext cx="2376264" cy="153543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2376264" cy="1584176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76871"/>
            <a:ext cx="2159521" cy="1584177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 flipV="1">
            <a:off x="2555776" y="1772816"/>
            <a:ext cx="792088" cy="2225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flipV="1">
            <a:off x="2699792" y="3140968"/>
            <a:ext cx="3312368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flipV="1">
            <a:off x="2915816" y="5013176"/>
            <a:ext cx="244827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1680" y="90872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AGBHS tedavisinde ilk seçenek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204864"/>
            <a:ext cx="8399904" cy="4187952"/>
          </a:xfrm>
        </p:spPr>
        <p:txBody>
          <a:bodyPr/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Penisilin V:  &lt;27 kg: 2-3x400.000 Ü, 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gün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&gt;27 kg: 2-3x800.000, 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gün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Amoksisilin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50 mg/kg/doz, günde tek doz, 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gün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veya 25 mg/kg/doz, 2 doz, 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gün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IM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Benzatin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penisilin: &lt;27 kg: 600.000 Ü 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 doz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IM, &gt;27 kg: 1.200.000 Ü </a:t>
            </a: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 doz 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</a:p>
          <a:p>
            <a:endParaRPr lang="tr-T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844824"/>
            <a:ext cx="7093416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Öncelikle vücut ağırlığı, boy ve baş çevresi ölçümü yapılır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Bulunan değerler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persentil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eğrilerine bakılarak değerlendirilir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persentil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altı ve 97.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persentil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üstü patolojiktir.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46726" y="365595"/>
            <a:ext cx="3349000" cy="619512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Pnömoni</a:t>
            </a: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-etkenler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291" y="620688"/>
            <a:ext cx="2655550" cy="5256584"/>
          </a:xfrm>
          <a:solidFill>
            <a:schemeClr val="bg2"/>
          </a:solidFill>
          <a:ln w="25400"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endParaRPr lang="tr-TR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tr-TR" sz="3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Bakteriyel etkenler </a:t>
            </a:r>
            <a:endParaRPr lang="tr-TR" sz="3400" b="1" u="sng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900" b="1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Yenidoğan</a:t>
            </a:r>
            <a:r>
              <a:rPr lang="tr-TR" sz="32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tr-TR" sz="25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B </a:t>
            </a:r>
            <a:r>
              <a:rPr lang="tr-TR" sz="2500" dirty="0">
                <a:solidFill>
                  <a:srgbClr val="FF0000"/>
                </a:solidFill>
                <a:latin typeface="Verdana" panose="020B0604030504040204" pitchFamily="34" charset="0"/>
              </a:rPr>
              <a:t>grubu streptokok </a:t>
            </a:r>
            <a:endParaRPr lang="tr-TR" sz="25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r>
              <a:rPr lang="tr-TR" sz="25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Gram </a:t>
            </a:r>
            <a:r>
              <a:rPr lang="tr-TR" sz="2500" dirty="0">
                <a:solidFill>
                  <a:srgbClr val="002060"/>
                </a:solidFill>
                <a:latin typeface="Verdana" panose="020B0604030504040204" pitchFamily="34" charset="0"/>
              </a:rPr>
              <a:t>negatif </a:t>
            </a:r>
            <a:r>
              <a:rPr lang="tr-TR" sz="2500" dirty="0" err="1">
                <a:solidFill>
                  <a:srgbClr val="002060"/>
                </a:solidFill>
                <a:latin typeface="Verdana" panose="020B0604030504040204" pitchFamily="34" charset="0"/>
              </a:rPr>
              <a:t>enterik</a:t>
            </a:r>
            <a:r>
              <a:rPr lang="tr-TR" sz="2500" dirty="0">
                <a:solidFill>
                  <a:srgbClr val="002060"/>
                </a:solidFill>
                <a:latin typeface="Verdana" panose="020B0604030504040204" pitchFamily="34" charset="0"/>
              </a:rPr>
              <a:t> basiller </a:t>
            </a:r>
            <a:endParaRPr lang="tr-TR" sz="2500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tr-TR" sz="29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1-3 </a:t>
            </a:r>
            <a:r>
              <a:rPr lang="tr-TR" sz="2900" b="1" dirty="0">
                <a:solidFill>
                  <a:srgbClr val="002060"/>
                </a:solidFill>
                <a:latin typeface="Verdana" panose="020B0604030504040204" pitchFamily="34" charset="0"/>
              </a:rPr>
              <a:t>ay arası bebekler </a:t>
            </a:r>
            <a:endParaRPr lang="tr-TR" sz="2900" b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tr-TR" sz="25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S</a:t>
            </a:r>
            <a:r>
              <a:rPr lang="tr-TR" sz="2500" i="1" dirty="0">
                <a:solidFill>
                  <a:srgbClr val="FF0000"/>
                </a:solidFill>
                <a:latin typeface="Verdana" panose="020B0604030504040204" pitchFamily="34" charset="0"/>
              </a:rPr>
              <a:t>. </a:t>
            </a:r>
            <a:r>
              <a:rPr lang="tr-TR" sz="25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pneumoniae</a:t>
            </a:r>
            <a:r>
              <a:rPr lang="tr-TR" sz="25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tr-TR" sz="25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C</a:t>
            </a:r>
            <a:r>
              <a:rPr lang="tr-TR" sz="2500" i="1" dirty="0">
                <a:solidFill>
                  <a:srgbClr val="FF0000"/>
                </a:solidFill>
                <a:latin typeface="Verdana" panose="020B0604030504040204" pitchFamily="34" charset="0"/>
              </a:rPr>
              <a:t>. </a:t>
            </a:r>
            <a:r>
              <a:rPr lang="tr-TR" sz="25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trachomatis</a:t>
            </a:r>
            <a:r>
              <a:rPr lang="tr-TR" sz="25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endParaRPr lang="tr-TR" sz="2500" i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r>
              <a:rPr lang="tr-TR" sz="2500" i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H. </a:t>
            </a:r>
            <a:r>
              <a:rPr lang="tr-TR" sz="2500" i="1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influenzae</a:t>
            </a:r>
            <a:r>
              <a:rPr lang="tr-TR" sz="2500" i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tr-TR" sz="2500" i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S</a:t>
            </a:r>
            <a:r>
              <a:rPr lang="tr-TR" sz="2500" i="1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r>
              <a:rPr lang="tr-TR" sz="25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aureus</a:t>
            </a:r>
            <a:r>
              <a:rPr lang="tr-TR" sz="25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tr-TR" sz="2500" i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tr-TR" sz="2500" i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S</a:t>
            </a:r>
            <a:r>
              <a:rPr lang="tr-TR" sz="2500" i="1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r>
              <a:rPr lang="tr-TR" sz="25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pyogenes</a:t>
            </a:r>
            <a:r>
              <a:rPr lang="tr-TR" sz="25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tr-TR" sz="2500" i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tr-TR" sz="2900" b="1" dirty="0">
                <a:solidFill>
                  <a:srgbClr val="002060"/>
                </a:solidFill>
                <a:latin typeface="Verdana" panose="020B0604030504040204" pitchFamily="34" charset="0"/>
              </a:rPr>
              <a:t>3</a:t>
            </a:r>
            <a:r>
              <a:rPr lang="tr-TR" sz="29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sz="2900" b="1" dirty="0">
                <a:solidFill>
                  <a:srgbClr val="002060"/>
                </a:solidFill>
                <a:latin typeface="Verdana" panose="020B0604030504040204" pitchFamily="34" charset="0"/>
              </a:rPr>
              <a:t>ay - 5 yaş arası </a:t>
            </a:r>
            <a:endParaRPr lang="tr-TR" sz="2900" b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tr-TR" sz="25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S</a:t>
            </a:r>
            <a:r>
              <a:rPr lang="tr-TR" sz="2500" i="1" dirty="0">
                <a:solidFill>
                  <a:srgbClr val="FF0000"/>
                </a:solidFill>
                <a:latin typeface="Verdana" panose="020B0604030504040204" pitchFamily="34" charset="0"/>
              </a:rPr>
              <a:t>. </a:t>
            </a:r>
            <a:r>
              <a:rPr lang="tr-TR" sz="25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pneumoniae</a:t>
            </a:r>
            <a:r>
              <a:rPr lang="tr-TR" sz="25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tr-TR" sz="25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H</a:t>
            </a:r>
            <a:r>
              <a:rPr lang="tr-TR" sz="2500" i="1" dirty="0">
                <a:solidFill>
                  <a:srgbClr val="FF0000"/>
                </a:solidFill>
                <a:latin typeface="Verdana" panose="020B0604030504040204" pitchFamily="34" charset="0"/>
              </a:rPr>
              <a:t>. </a:t>
            </a:r>
            <a:r>
              <a:rPr lang="tr-TR" sz="25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influenzae</a:t>
            </a:r>
            <a:r>
              <a:rPr lang="tr-TR" sz="25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endParaRPr lang="tr-TR" sz="2500" i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r>
              <a:rPr lang="tr-TR" sz="2500" i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S</a:t>
            </a:r>
            <a:r>
              <a:rPr lang="tr-TR" sz="2500" i="1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r>
              <a:rPr lang="tr-TR" sz="25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aureus</a:t>
            </a:r>
            <a:r>
              <a:rPr lang="tr-TR" sz="25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tr-TR" sz="2500" i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tr-TR" sz="2500" i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S</a:t>
            </a:r>
            <a:r>
              <a:rPr lang="tr-TR" sz="2500" i="1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r>
              <a:rPr lang="tr-TR" sz="25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pyogenes</a:t>
            </a:r>
            <a:r>
              <a:rPr lang="tr-TR" sz="25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tr-TR" sz="2500" i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tr-TR" sz="29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5 </a:t>
            </a:r>
            <a:r>
              <a:rPr lang="tr-TR" sz="2900" b="1" dirty="0">
                <a:solidFill>
                  <a:srgbClr val="002060"/>
                </a:solidFill>
                <a:latin typeface="Verdana" panose="020B0604030504040204" pitchFamily="34" charset="0"/>
              </a:rPr>
              <a:t>yaşından sonra </a:t>
            </a:r>
            <a:endParaRPr lang="tr-TR" sz="2900" b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tr-TR" sz="25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M</a:t>
            </a:r>
            <a:r>
              <a:rPr lang="tr-TR" sz="2500" i="1" dirty="0">
                <a:solidFill>
                  <a:srgbClr val="FF0000"/>
                </a:solidFill>
                <a:latin typeface="Verdana" panose="020B0604030504040204" pitchFamily="34" charset="0"/>
              </a:rPr>
              <a:t>. </a:t>
            </a:r>
            <a:r>
              <a:rPr lang="tr-TR" sz="25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pneumoniae</a:t>
            </a:r>
            <a:r>
              <a:rPr lang="tr-TR" sz="25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tr-TR" sz="2500" i="1" dirty="0">
                <a:solidFill>
                  <a:srgbClr val="FF0000"/>
                </a:solidFill>
                <a:latin typeface="Verdana" panose="020B0604030504040204" pitchFamily="34" charset="0"/>
              </a:rPr>
              <a:t>S. </a:t>
            </a:r>
            <a:r>
              <a:rPr lang="tr-TR" sz="2500" i="1" dirty="0" err="1" smtClean="0">
                <a:solidFill>
                  <a:srgbClr val="FF0000"/>
                </a:solidFill>
                <a:latin typeface="Verdana" panose="020B0604030504040204" pitchFamily="34" charset="0"/>
              </a:rPr>
              <a:t>Pneumoniae</a:t>
            </a:r>
            <a:endParaRPr lang="tr-TR" sz="2500" i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r>
              <a:rPr lang="tr-TR" sz="25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C</a:t>
            </a:r>
            <a:r>
              <a:rPr lang="tr-TR" sz="2500" i="1" dirty="0">
                <a:solidFill>
                  <a:srgbClr val="FF0000"/>
                </a:solidFill>
                <a:latin typeface="Verdana" panose="020B0604030504040204" pitchFamily="34" charset="0"/>
              </a:rPr>
              <a:t>. </a:t>
            </a:r>
            <a:r>
              <a:rPr lang="tr-TR" sz="25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P</a:t>
            </a:r>
            <a:r>
              <a:rPr lang="tr-TR" sz="2500" i="1" dirty="0" err="1" smtClean="0">
                <a:solidFill>
                  <a:srgbClr val="FF0000"/>
                </a:solidFill>
                <a:latin typeface="Verdana" panose="020B0604030504040204" pitchFamily="34" charset="0"/>
              </a:rPr>
              <a:t>neumoniae</a:t>
            </a:r>
            <a:r>
              <a:rPr lang="tr-TR" sz="25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tr-TR" sz="2500" i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S</a:t>
            </a:r>
            <a:r>
              <a:rPr lang="tr-TR" sz="2500" i="1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r>
              <a:rPr lang="tr-TR" sz="25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aureus</a:t>
            </a:r>
            <a:r>
              <a:rPr lang="tr-TR" sz="25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tr-TR" sz="2500" i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tr-TR" sz="2500" i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S</a:t>
            </a:r>
            <a:r>
              <a:rPr lang="tr-TR" sz="2500" i="1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r>
              <a:rPr lang="tr-TR" sz="25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pyogenes</a:t>
            </a:r>
            <a:r>
              <a:rPr lang="tr-TR" sz="25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tr-TR" sz="2500" dirty="0">
              <a:solidFill>
                <a:srgbClr val="00206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534392" y="1009260"/>
            <a:ext cx="2746648" cy="2123658"/>
          </a:xfrm>
          <a:prstGeom prst="rect">
            <a:avLst/>
          </a:prstGeom>
          <a:solidFill>
            <a:srgbClr val="66FF66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u="sng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</a:t>
            </a:r>
            <a:r>
              <a:rPr lang="tr-T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etkenler </a:t>
            </a:r>
            <a:endParaRPr lang="tr-TR" sz="2000" b="1" u="sng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RSV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>
                <a:solidFill>
                  <a:srgbClr val="002060"/>
                </a:solidFill>
                <a:latin typeface="Verdana" panose="020B0604030504040204" pitchFamily="34" charset="0"/>
              </a:rPr>
              <a:t>Rhinovirus</a:t>
            </a:r>
            <a:r>
              <a:rPr lang="tr-TR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Adenovirus</a:t>
            </a:r>
            <a:r>
              <a:rPr lang="tr-TR" sz="16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Parainfluenza</a:t>
            </a:r>
            <a:r>
              <a:rPr lang="tr-TR" sz="16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Verdana" panose="020B0604030504040204" pitchFamily="34" charset="0"/>
              </a:rPr>
              <a:t>virus</a:t>
            </a:r>
            <a:r>
              <a:rPr lang="tr-TR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tr-TR" sz="1600" b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Influenza</a:t>
            </a:r>
            <a:r>
              <a:rPr lang="tr-TR" sz="16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Verdana" panose="020B0604030504040204" pitchFamily="34" charset="0"/>
              </a:rPr>
              <a:t>virus</a:t>
            </a:r>
            <a:r>
              <a:rPr lang="tr-TR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tr-TR" sz="1600" b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Kızamık </a:t>
            </a:r>
            <a:r>
              <a:rPr lang="tr-TR" sz="1600" b="1" dirty="0" err="1">
                <a:solidFill>
                  <a:srgbClr val="002060"/>
                </a:solidFill>
                <a:latin typeface="Verdana" panose="020B0604030504040204" pitchFamily="34" charset="0"/>
              </a:rPr>
              <a:t>virusu</a:t>
            </a:r>
            <a:r>
              <a:rPr lang="tr-TR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tr-TR" sz="1600" b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Su </a:t>
            </a:r>
            <a:r>
              <a:rPr lang="tr-TR" sz="1600" b="1" dirty="0" err="1">
                <a:solidFill>
                  <a:srgbClr val="002060"/>
                </a:solidFill>
                <a:latin typeface="Verdana" panose="020B0604030504040204" pitchFamily="34" charset="0"/>
              </a:rPr>
              <a:t>çiceği</a:t>
            </a:r>
            <a:r>
              <a:rPr lang="tr-TR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Verdana" panose="020B0604030504040204" pitchFamily="34" charset="0"/>
              </a:rPr>
              <a:t>virusu</a:t>
            </a:r>
            <a:r>
              <a:rPr lang="tr-TR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endParaRPr lang="tr-TR" sz="1600" b="1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419872" y="4025205"/>
            <a:ext cx="5184576" cy="1440160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 sz="2400" dirty="0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yaş altı </a:t>
            </a:r>
            <a:r>
              <a:rPr lang="tr-TR" sz="2400" dirty="0" err="1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pnömonilerin</a:t>
            </a:r>
            <a:r>
              <a:rPr lang="tr-TR" sz="2400" dirty="0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%70’viral ve en önemli </a:t>
            </a:r>
            <a:r>
              <a:rPr lang="tr-TR" sz="2400" dirty="0" err="1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viral</a:t>
            </a:r>
            <a:r>
              <a:rPr lang="tr-TR" sz="2400" dirty="0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patojenler </a:t>
            </a:r>
            <a:r>
              <a:rPr lang="tr-TR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RSV </a:t>
            </a:r>
            <a:r>
              <a:rPr lang="tr-TR" sz="2400" dirty="0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2400" dirty="0" err="1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rhinovirüs</a:t>
            </a:r>
            <a:endParaRPr lang="tr-TR" sz="2400" dirty="0" smtClean="0">
              <a:solidFill>
                <a:srgbClr val="3333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2-5 yaş arası </a:t>
            </a:r>
            <a:r>
              <a:rPr lang="tr-TR" sz="2400" dirty="0" err="1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pnömonilerin</a:t>
            </a:r>
            <a:r>
              <a:rPr lang="tr-TR" sz="2400" dirty="0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%40’ı </a:t>
            </a:r>
            <a:r>
              <a:rPr lang="tr-TR" sz="2400" dirty="0" err="1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viral</a:t>
            </a:r>
            <a:endParaRPr lang="tr-TR" sz="2400" dirty="0" smtClean="0">
              <a:solidFill>
                <a:srgbClr val="3333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yaş üstü </a:t>
            </a:r>
            <a:r>
              <a:rPr lang="tr-TR" sz="2400" dirty="0" err="1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pnömonilerin</a:t>
            </a:r>
            <a:r>
              <a:rPr lang="tr-TR" sz="2400" dirty="0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%50-60 </a:t>
            </a:r>
            <a:r>
              <a:rPr lang="tr-TR" sz="2400" dirty="0" err="1" smtClean="0">
                <a:solidFill>
                  <a:srgbClr val="33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atipik</a:t>
            </a:r>
            <a:endParaRPr lang="tr-TR" sz="2400" dirty="0" smtClean="0">
              <a:solidFill>
                <a:srgbClr val="3333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532917" y="1556792"/>
            <a:ext cx="2759163" cy="58832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V="1">
            <a:off x="2987824" y="2124438"/>
            <a:ext cx="2304256" cy="144857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8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60648"/>
            <a:ext cx="8183880" cy="1051560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Pnömonili</a:t>
            </a: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hastada FM bulguları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2858" y="1484784"/>
            <a:ext cx="7569542" cy="4402266"/>
          </a:xfrm>
        </p:spPr>
        <p:txBody>
          <a:bodyPr>
            <a:normAutofit/>
          </a:bodyPr>
          <a:lstStyle/>
          <a:p>
            <a:r>
              <a:rPr lang="tr-TR" sz="2400" b="1" u="sng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İnspeksiyon</a:t>
            </a:r>
            <a:r>
              <a:rPr lang="tr-TR" sz="24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tr-TR" dirty="0" smtClean="0"/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Takipne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Retraksiyon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Burun kanadı solunumu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İnleme</a:t>
            </a:r>
          </a:p>
          <a:p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Siyanoz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Yardımcı solunum kaslarının solunuma katılması(Baş sallamalı solunum)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Bilinç değişikliği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Solunumun düzensizleşmesi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5004048" y="1772816"/>
            <a:ext cx="1656184" cy="1872208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vert="horz" anchor="b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70000"/>
              </a:lnSpc>
            </a:pPr>
            <a:r>
              <a:rPr lang="tr-TR" sz="32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sınıflaması</a:t>
            </a:r>
            <a:endParaRPr lang="tr-TR" sz="32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2 ay; &gt;60/</a:t>
            </a:r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endParaRPr lang="tr-TR" sz="3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2-12 ay; &gt;50/</a:t>
            </a:r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endParaRPr lang="tr-TR" sz="3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1-5 yaş; &gt;40/</a:t>
            </a:r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endParaRPr lang="tr-TR" sz="3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&gt;5 yaş; &gt;20/</a:t>
            </a:r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endParaRPr lang="tr-TR" sz="3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2051720" y="2564904"/>
            <a:ext cx="2808312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060848"/>
            <a:ext cx="8183880" cy="4187952"/>
          </a:xfrm>
        </p:spPr>
        <p:txBody>
          <a:bodyPr>
            <a:normAutofit/>
          </a:bodyPr>
          <a:lstStyle/>
          <a:p>
            <a:r>
              <a:rPr lang="tr-TR" sz="2000" b="1" u="sng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Palpasyon</a:t>
            </a:r>
            <a:r>
              <a:rPr lang="tr-T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Pnömoni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olan taraftaki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hemitoraks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solunuma daha az katılır,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vibrasyo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torasik’te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artış</a:t>
            </a:r>
          </a:p>
          <a:p>
            <a:endParaRPr lang="tr-T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Perküsyon:</a:t>
            </a: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Matite</a:t>
            </a: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u="sng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Oskültasyon</a:t>
            </a:r>
            <a:r>
              <a:rPr lang="tr-T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Krepitan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raller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solunum seslerinde azalma,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bronşial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ses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183880" cy="1051560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Pnömonili</a:t>
            </a: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hastada FM bulguları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43808" y="188640"/>
            <a:ext cx="4497708" cy="1051560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Persentil</a:t>
            </a: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eğrileri</a:t>
            </a:r>
            <a:endParaRPr lang="tr-TR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3000396" cy="44021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2786082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3768" y="692696"/>
            <a:ext cx="6049962" cy="850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Tartı artma hızı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1988840"/>
            <a:ext cx="8281044" cy="5168914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İlk 6 ayda günde 20-30 gr (haftada 150-250 gram)</a:t>
            </a:r>
          </a:p>
          <a:p>
            <a:pPr>
              <a:buFont typeface="Arial" charset="0"/>
              <a:buChar char="•"/>
              <a:defRPr/>
            </a:pP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İkinci 6 ayda günde 15-20  gr (haftada 100-150 gram) </a:t>
            </a:r>
          </a:p>
          <a:p>
            <a:pPr>
              <a:buFont typeface="Arial" charset="0"/>
              <a:buChar char="•"/>
              <a:defRPr/>
            </a:pP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12-24 ay arasında ortalama haftada 50 gr</a:t>
            </a:r>
          </a:p>
          <a:p>
            <a:pPr>
              <a:buFont typeface="Arial" charset="0"/>
              <a:buChar char="•"/>
              <a:defRPr/>
            </a:pPr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aydan sonra yılda 2-2.5 kg</a:t>
            </a:r>
            <a:endParaRPr lang="tr-TR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tr-TR" dirty="0" smtClean="0"/>
              <a:t>	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18937" y="929019"/>
            <a:ext cx="6768752" cy="850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Vücut tartısı ve tartı artma hızı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19338" y="2438779"/>
            <a:ext cx="7195274" cy="151249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tr-TR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Doğumdan sonraki ilk 3-5 gün içinde fizyolojik tartı kaybı olur</a:t>
            </a:r>
            <a:r>
              <a:rPr lang="tr-TR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tr-TR" sz="2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tr-TR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bebekte % 5-10, </a:t>
            </a:r>
            <a:r>
              <a:rPr lang="tr-TR" sz="2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preterm</a:t>
            </a:r>
            <a:r>
              <a:rPr lang="tr-TR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bebekte %10-15 azalma olur. Tartı alımı genellikle 7-10 günden sonra başlar</a:t>
            </a:r>
          </a:p>
          <a:p>
            <a:pPr marL="0" indent="0" algn="ctr">
              <a:buFont typeface="Arial" charset="0"/>
              <a:buNone/>
              <a:defRPr/>
            </a:pPr>
            <a:endParaRPr lang="tr-T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tr-TR" sz="2800" b="1" dirty="0" smtClean="0">
                <a:solidFill>
                  <a:srgbClr val="C00000"/>
                </a:solidFill>
              </a:rPr>
              <a:t> </a:t>
            </a:r>
          </a:p>
          <a:p>
            <a:pPr>
              <a:buFont typeface="Arial" charset="0"/>
              <a:buChar char="•"/>
              <a:defRPr/>
            </a:pPr>
            <a:endParaRPr lang="tr-TR" dirty="0"/>
          </a:p>
        </p:txBody>
      </p:sp>
      <p:sp>
        <p:nvSpPr>
          <p:cNvPr id="4" name="Pentagon 3"/>
          <p:cNvSpPr/>
          <p:nvPr/>
        </p:nvSpPr>
        <p:spPr>
          <a:xfrm>
            <a:off x="468313" y="5589588"/>
            <a:ext cx="8280400" cy="360362"/>
          </a:xfrm>
          <a:prstGeom prst="homePlate">
            <a:avLst/>
          </a:prstGeom>
          <a:solidFill>
            <a:srgbClr val="000066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Up Arrow 4"/>
          <p:cNvSpPr/>
          <p:nvPr/>
        </p:nvSpPr>
        <p:spPr>
          <a:xfrm>
            <a:off x="395536" y="5445224"/>
            <a:ext cx="252412" cy="504726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1753" name="TextBox 5"/>
          <p:cNvSpPr txBox="1">
            <a:spLocks noChangeArrowheads="1"/>
          </p:cNvSpPr>
          <p:nvPr/>
        </p:nvSpPr>
        <p:spPr bwMode="auto">
          <a:xfrm>
            <a:off x="339725" y="6092825"/>
            <a:ext cx="8588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Doğum          5. ay                 </a:t>
            </a:r>
            <a:r>
              <a:rPr lang="tr-TR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12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ay                             </a:t>
            </a:r>
            <a:r>
              <a:rPr lang="tr-TR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24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ay</a:t>
            </a:r>
          </a:p>
        </p:txBody>
      </p:sp>
      <p:sp>
        <p:nvSpPr>
          <p:cNvPr id="31758" name="TextBox 9"/>
          <p:cNvSpPr txBox="1">
            <a:spLocks noChangeArrowheads="1"/>
          </p:cNvSpPr>
          <p:nvPr/>
        </p:nvSpPr>
        <p:spPr bwMode="auto">
          <a:xfrm>
            <a:off x="1881142" y="4653136"/>
            <a:ext cx="72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X2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31759" name="TextBox 15"/>
          <p:cNvSpPr txBox="1">
            <a:spLocks noChangeArrowheads="1"/>
          </p:cNvSpPr>
          <p:nvPr/>
        </p:nvSpPr>
        <p:spPr bwMode="auto">
          <a:xfrm>
            <a:off x="4265612" y="4346872"/>
            <a:ext cx="7223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X3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31760" name="TextBox 16"/>
          <p:cNvSpPr txBox="1">
            <a:spLocks noChangeArrowheads="1"/>
          </p:cNvSpPr>
          <p:nvPr/>
        </p:nvSpPr>
        <p:spPr bwMode="auto">
          <a:xfrm>
            <a:off x="8028384" y="4057253"/>
            <a:ext cx="72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C00000"/>
                </a:solidFill>
              </a:rPr>
              <a:t>X4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92" y="5131594"/>
            <a:ext cx="353599" cy="81142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343" y="4797152"/>
            <a:ext cx="353599" cy="113894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890" y="4528939"/>
            <a:ext cx="353599" cy="1421011"/>
          </a:xfrm>
          <a:prstGeom prst="rect">
            <a:avLst/>
          </a:prstGeom>
        </p:spPr>
      </p:pic>
      <p:sp>
        <p:nvSpPr>
          <p:cNvPr id="21" name="1 Başlık"/>
          <p:cNvSpPr txBox="1">
            <a:spLocks/>
          </p:cNvSpPr>
          <p:nvPr/>
        </p:nvSpPr>
        <p:spPr>
          <a:xfrm>
            <a:off x="220572" y="4741769"/>
            <a:ext cx="1197533" cy="595207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tr-TR" sz="18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Doğum ağırlığı</a:t>
            </a:r>
            <a:endParaRPr lang="tr-TR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15816" y="188640"/>
            <a:ext cx="2961183" cy="707033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Boy uzama hızı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2 İçerik Yer Tutucusu"/>
          <p:cNvSpPr>
            <a:spLocks noGrp="1"/>
          </p:cNvSpPr>
          <p:nvPr>
            <p:ph idx="1"/>
          </p:nvPr>
        </p:nvSpPr>
        <p:spPr>
          <a:xfrm>
            <a:off x="1547664" y="908720"/>
            <a:ext cx="5487794" cy="1380139"/>
          </a:xfr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173736" indent="0">
              <a:buFont typeface="Arial" pitchFamily="34" charset="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Miadında doğan bebekte boy </a:t>
            </a:r>
            <a:r>
              <a:rPr lang="tr-TR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ort.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 cm</a:t>
            </a:r>
          </a:p>
          <a:p>
            <a:pPr marL="173736" indent="0">
              <a:buFont typeface="Arial" pitchFamily="34" charset="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yaşında 75 cm</a:t>
            </a:r>
          </a:p>
          <a:p>
            <a:pPr marL="173736" indent="0">
              <a:buFont typeface="Arial" pitchFamily="34" charset="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yaşında doğum boyunun 2 katı veya 100 cm</a:t>
            </a:r>
          </a:p>
          <a:p>
            <a:pPr marL="173736" indent="0">
              <a:buFont typeface="Arial" pitchFamily="34" charset="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yaşında doğum boyunun 3 katı</a:t>
            </a:r>
            <a:endParaRPr lang="tr-T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tr-TR" sz="2800" b="1" dirty="0" smtClean="0">
              <a:solidFill>
                <a:srgbClr val="C00000"/>
              </a:solidFill>
            </a:endParaRPr>
          </a:p>
          <a:p>
            <a:endParaRPr lang="tr-TR" dirty="0" smtClean="0"/>
          </a:p>
        </p:txBody>
      </p:sp>
      <p:sp>
        <p:nvSpPr>
          <p:cNvPr id="33801" name="TextBox 5"/>
          <p:cNvSpPr txBox="1">
            <a:spLocks noChangeArrowheads="1"/>
          </p:cNvSpPr>
          <p:nvPr/>
        </p:nvSpPr>
        <p:spPr bwMode="auto">
          <a:xfrm>
            <a:off x="379413" y="4149080"/>
            <a:ext cx="86236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Doğum              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3</a:t>
            </a: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ay                  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6</a:t>
            </a: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ay                     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</a:t>
            </a: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ay      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 ay</a:t>
            </a:r>
          </a:p>
        </p:txBody>
      </p:sp>
      <p:sp>
        <p:nvSpPr>
          <p:cNvPr id="33808" name="TextBox 5"/>
          <p:cNvSpPr txBox="1">
            <a:spLocks noChangeArrowheads="1"/>
          </p:cNvSpPr>
          <p:nvPr/>
        </p:nvSpPr>
        <p:spPr bwMode="auto">
          <a:xfrm>
            <a:off x="106275" y="2924944"/>
            <a:ext cx="11299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   </a:t>
            </a:r>
            <a:r>
              <a:rPr lang="tr-TR" sz="2000" b="1" dirty="0" smtClean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cm</a:t>
            </a:r>
            <a:endParaRPr lang="tr-TR" sz="2000" b="1" dirty="0">
              <a:solidFill>
                <a:srgbClr val="33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69" y="3801771"/>
            <a:ext cx="8321761" cy="4023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88" y="3260159"/>
            <a:ext cx="353599" cy="56088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050" y="3081362"/>
            <a:ext cx="353599" cy="74414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489" y="2625432"/>
            <a:ext cx="353599" cy="118908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490" y="2820792"/>
            <a:ext cx="353599" cy="101860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249" y="2937346"/>
            <a:ext cx="353599" cy="889467"/>
          </a:xfrm>
          <a:prstGeom prst="rect">
            <a:avLst/>
          </a:prstGeom>
        </p:spPr>
      </p:pic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2171862" y="2740858"/>
            <a:ext cx="11299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   </a:t>
            </a:r>
            <a:r>
              <a:rPr lang="tr-TR" sz="2000" b="1" dirty="0" smtClean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+8 cm</a:t>
            </a:r>
            <a:endParaRPr lang="tr-TR" sz="2000" b="1" dirty="0">
              <a:solidFill>
                <a:srgbClr val="33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7092280" y="2348880"/>
            <a:ext cx="18599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   </a:t>
            </a:r>
            <a:r>
              <a:rPr lang="tr-TR" sz="2000" b="1" dirty="0" smtClean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+8+8+4+4 cm</a:t>
            </a:r>
            <a:endParaRPr lang="tr-TR" sz="2000" b="1" dirty="0">
              <a:solidFill>
                <a:srgbClr val="33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5436096" y="2537236"/>
            <a:ext cx="1599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   </a:t>
            </a:r>
            <a:r>
              <a:rPr lang="tr-TR" sz="2000" b="1" dirty="0" smtClean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+8+8+4 cm</a:t>
            </a:r>
            <a:endParaRPr lang="tr-TR" sz="2000" b="1" dirty="0">
              <a:solidFill>
                <a:srgbClr val="33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3891971" y="2625431"/>
            <a:ext cx="1424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   </a:t>
            </a:r>
            <a:r>
              <a:rPr lang="tr-TR" sz="2000" b="1" dirty="0" smtClean="0">
                <a:solidFill>
                  <a:srgbClr val="33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+8+8 cm</a:t>
            </a:r>
            <a:endParaRPr lang="tr-TR" sz="2000" b="1" dirty="0">
              <a:solidFill>
                <a:srgbClr val="33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782345"/>
              </p:ext>
            </p:extLst>
          </p:nvPr>
        </p:nvGraphicFramePr>
        <p:xfrm>
          <a:off x="642729" y="4653136"/>
          <a:ext cx="788971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079">
                  <a:extLst>
                    <a:ext uri="{9D8B030D-6E8A-4147-A177-3AD203B41FA5}">
                      <a16:colId xmlns:a16="http://schemas.microsoft.com/office/drawing/2014/main" val="92795886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96877099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3166835434"/>
                    </a:ext>
                  </a:extLst>
                </a:gridCol>
              </a:tblGrid>
              <a:tr h="32751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İNFANT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ÇOCUKLUK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ADÖLESAN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483322"/>
                  </a:ext>
                </a:extLst>
              </a:tr>
              <a:tr h="601197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Doğum-12 ay: 24 cm/yıl</a:t>
                      </a:r>
                    </a:p>
                    <a:p>
                      <a:r>
                        <a:rPr lang="tr-T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12-24 ay: 10 cm/yıl</a:t>
                      </a:r>
                    </a:p>
                    <a:p>
                      <a:r>
                        <a:rPr lang="tr-T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24-36</a:t>
                      </a:r>
                      <a:r>
                        <a:rPr lang="tr-TR" sz="16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ay: 8 cm/yıl</a:t>
                      </a:r>
                      <a:endParaRPr lang="tr-TR" sz="16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cm/yıl</a:t>
                      </a:r>
                    </a:p>
                    <a:p>
                      <a:r>
                        <a:rPr lang="tr-TR" sz="16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Puberte</a:t>
                      </a:r>
                      <a:r>
                        <a:rPr lang="tr-T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başlamadan </a:t>
                      </a:r>
                      <a:r>
                        <a:rPr lang="tr-TR" sz="1600" b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önce </a:t>
                      </a:r>
                      <a:r>
                        <a:rPr lang="tr-TR" sz="1600" b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biraz </a:t>
                      </a:r>
                      <a:r>
                        <a:rPr lang="tr-T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azalır</a:t>
                      </a:r>
                      <a:endParaRPr lang="tr-T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Sigmoid şekilli büyüme eğrisi</a:t>
                      </a:r>
                    </a:p>
                    <a:p>
                      <a:r>
                        <a:rPr lang="tr-TR" sz="16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Adölesan</a:t>
                      </a:r>
                      <a:r>
                        <a:rPr lang="tr-T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büyüme atağı yetişkin boyunun yaklaşık % 15'ini oluşturur</a:t>
                      </a:r>
                    </a:p>
                    <a:p>
                      <a:r>
                        <a:rPr lang="tr-TR" sz="1600" b="1" u="sng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Tepe boy hızı;</a:t>
                      </a:r>
                      <a:r>
                        <a:rPr lang="tr-T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tr-T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tr-T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Kızlar: 8 cm/yıl,</a:t>
                      </a:r>
                      <a:r>
                        <a:rPr lang="tr-TR" sz="16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Erkek: 10 cm/yıl</a:t>
                      </a:r>
                      <a:endParaRPr lang="tr-TR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73999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>
          <a:xfrm>
            <a:off x="2123728" y="625475"/>
            <a:ext cx="4392488" cy="777875"/>
          </a:xfrm>
        </p:spPr>
        <p:txBody>
          <a:bodyPr/>
          <a:lstStyle/>
          <a:p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 çevresi ve artma hızı</a:t>
            </a:r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>
          <a:xfrm>
            <a:off x="827088" y="1412875"/>
            <a:ext cx="7859712" cy="5111750"/>
          </a:xfrm>
        </p:spPr>
        <p:txBody>
          <a:bodyPr/>
          <a:lstStyle/>
          <a:p>
            <a:pPr>
              <a:buFontTx/>
              <a:buNone/>
            </a:pPr>
            <a:endParaRPr lang="tr-TR" sz="2800" dirty="0" smtClean="0"/>
          </a:p>
          <a:p>
            <a:r>
              <a:rPr lang="tr-TR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Doğumda baş çevresi ölçümü yaklaşık 35 cm</a:t>
            </a:r>
          </a:p>
          <a:p>
            <a:endParaRPr lang="tr-TR" sz="2000" b="1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İlk yıl için ayda 1 cm (ilk 3 ay ayda 2 cm, sonra daha yavaş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(Nelson)</a:t>
            </a:r>
          </a:p>
          <a:p>
            <a:endParaRPr lang="tr-TR" sz="2000" b="1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Ortalama değerler </a:t>
            </a:r>
            <a:r>
              <a:rPr lang="tr-TR" sz="1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1400" b="1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O.Neyzi</a:t>
            </a:r>
            <a:r>
              <a:rPr lang="tr-TR" sz="1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tr-TR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lvl="1"/>
            <a:r>
              <a:rPr lang="tr-TR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ayda 40.5 cm </a:t>
            </a:r>
          </a:p>
          <a:p>
            <a:pPr lvl="1"/>
            <a:r>
              <a:rPr lang="tr-TR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ayda 43 cm</a:t>
            </a:r>
          </a:p>
          <a:p>
            <a:pPr lvl="1"/>
            <a:r>
              <a:rPr lang="tr-TR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 ayda 46 cm</a:t>
            </a:r>
          </a:p>
          <a:p>
            <a:pPr>
              <a:buFontTx/>
              <a:buNone/>
            </a:pPr>
            <a:endParaRPr lang="tr-TR" dirty="0" smtClean="0"/>
          </a:p>
        </p:txBody>
      </p:sp>
      <p:sp>
        <p:nvSpPr>
          <p:cNvPr id="39940" name="AutoShape 5" descr="data:image/jpg;base64,/9j/4AAQSkZJRgABAQAAAQABAAD/2wBDAAkGBwgHBgkIBwgKCgkLDRYPDQwMDRsUFRAWIB0iIiAdHx8kKDQsJCYxJx8fLT0tMTU3Ojo6Iys/RD84QzQ5Ojf/2wBDAQoKCg0MDRoPDxo3JR8lNzc3Nzc3Nzc3Nzc3Nzc3Nzc3Nzc3Nzc3Nzc3Nzc3Nzc3Nzc3Nzc3Nzc3Nzc3Nzc3Nzf/wAARCACMAIsDASIAAhEBAxEB/8QAGwAAAgMBAQEAAAAAAAAAAAAAAwQCBQYAAQf/xAA5EAACAQMCBAMFBwMDBQAAAAABAgMABBESIQUxQVETImEGQnGBkRQjMlKhsfAVwdEzYuEHQ5Ky8f/EABgBAAMBAQAAAAAAAAAAAAAAAAECAwAE/8QAIREAAgICAgMAAwAAAAAAAAAAAAECEQMhEjEiQVETMmH/2gAMAwEAAhEDEQA/ANfUGqZqDHY0ooJjQy2K9ZudVnEuJx2inB1SdAK10YYu75LWMsw6c6zXEOPysPuC6HuAKBcySXbCSVmJzkdhSb27yHSNvjSORRQ+gn49xQSZju3/APEVNPaTjLHAmfI3GNs/I0SPhh6lf3qclusf42XUegFCx6Q1Z+1nEYXKyQ+L73mOCPTb1q3tvbCF2jSe1kQNjzHkP81m0iOjxPKct+lTURmIAuD0wKPIDin0fQrW7hu4VlgbKn6j0xRs186tOI3HCZzJbNqjOzIeTfzvW44fxCHiNqs8JwDsynmp7UyZKUaHQ1e6qCXAGScChG5XONQzRsyTGw29S1UskwIGcDNEDA8mH1rWgUwma7NQ1qObAfOvPEX86/WtaBTJmhPyopoM7rHGXY4HWsYpuP8AE4+HW+WJ8RtkUc2rIiV5ZvFnIMh6dF9PU+teX90/EeINeOMquVtowfd/N86lHGsS6idUh948h6Ut2VjFDLOcbAV0YZzknAFDDeXOGO/Wj2x1HGP/AJSjhHbQNgOXOgIgl55JPXpmjvGXJVeXT1xXiOI0GkYxufjRMLmFPEYlgjHy7dfjXrwKMquMZJHpSk8wV2Y5xnOa6OZmi8Rjk6sEUGahVpCJpISc7ZGfSnuD8Yfhl4rc4ZcCRT+hqplbVfqwOxBBpfiL6F25qdqFjUvZ9DuOMoztEn4sgb+vKmnMdrD4sozIR151ifZTXf8AE7ZpW1LbxZIPXt/PStF7QXQTKg7j3e9Ldqw8VdFhHxKMrnYqeWKG/GIRKIwQGPKsInFDbRMjSYOokD0ycVO1vS8nj51Z8qkdq16G4Kz6LBcLMAcA74FE1p+Wsnw64kuJ0iEhCqC7gdhyH1NWyznSNedXXeimTlA1mKzfttfLZ8KC5IM7aNvy76v7D51pSK+af9QL77RxyG2ByIFA09Ax3/Qf2qs3SIRWxG0LEGSUAeg6DoP52o+80gB/CvQcjSdvIujVzA2Ud/WjQTAtjOwpUy1D8u1s4U+bGRTFjjSrk+6M/Gkon1AimLaNkZQORxn4jb+9YNFgMZJFV7qRz5M2flT6g+YA8tqVulwqIu/XNAyRn5HDXDLjbJo+SsbIeu9LzrounI5YzUriUAj0wcelLY1C0Z+9yeanf50vdRyXcqQwKXklYKijmTR4YZri9ENsjO8xwEUfPPoK23A+AR8LXxJcPdOMNIOSDsP800Ytk5ypCXDeG/0aayhTztJAUkcDZnB1H/2P0qPtDDczL9zbSuRy0qTtV4J1+0NHqxpwcA/z+GvGMC+ZlRgMZ1DNGSS0GEpdnzu6jmDBJYHjYsAA6EdfWo2pIthoI2ZsYPTNfSmu4oQpRQqkYIXbPelY7ThUoybCEdPw4/QVJlVP+FF7II0lxdyHOFjCHPdj/wAVqhw5SASxziutTZ2alba3jiBIJ0LjOO9M/wBQHamTJydst+u5xXxDid6eIcavbvceJM6qOyg4z+gr7ZNnw2x2NfBLYMLeArktIASfTFPNk8a7LGKYgxqMjUcAUa1c/amTfnj6VCwgLXqr7qAfMmi8PXXdSt1zsfnSFkW9ouqQD1q6t7fDKe5FK8Ls2EgZwT/arjQUQd6eKEkxZ4tIcr7xxS1ymFJA5DFOSny7UCQ7HtzpqMjNcRgKlmHLTnej8P8AZ294sqMR9mh2BmcZ1L/tHU/p61quFcNtbiBLqRfGKsQA2yqQcfP+bVdSOscRLbBR035DoPhRjjvZOWb0iv4fwq2sIfDto8ZHmkbdnPxrrl9OVQZfr6fzamJfEkkaJToP5iCSDsc/CqviV8LZvsvD4xPfSfdjqsWerfTl6b9qq6iiK5SZm/afi8XCb2CIamkZCbho9/DG2n5nDbdsHrXDiaNGDmZgwB8w2ovGPZCx8Mpd8VnN/J5i2kFS3qMZI+YpKw9nOMyQoiWzyKvl1jZTjbIz0rmk+T0dkNLYy9+ZQAudq9W+ZdmPOnLL2L4un4jEmd8tKDj6CnB7D3LeZ+IQht/KI2IO3LP/ABScGN+SJWpxLSMaqn/U/U/WqrjPB7zh9xHDdJg/iDqchsDoaUFwMeaIMe+edCvoeMX0fYJBqjYcsgivkkfDFimSE/8AZQrjHbA/sa+uZxWF4nF9n41cKwABOR8DvVcqOfGymsrHFzO4zvsPkBTvB+GrGgLLkt1pqIqHcgjBP9hTVuxyEiUuR0Vc0FEo5Dsaqh2GK9lkXByeVdHZ3Um7kRr1BOT9KdXh1rBhpyJDsQXPlOeWw2+tUUWSckitijmun020ZYdW5KPnTsPB4lUS3T+IfdjGy8/qelWLS4jUwgDD6RsNunIUOSINCst0wjTQRIWfSvPII6Z5+u+KqoVtk3kb0iJddRhgVQRqVewYdMVG5eK3hD3b+GASVJbzE9tufOlbji+pitggJOxlcYHyHX57VXyWxlbxZnaSVubtufh6D0FCU0ujRx/QHFuNzyxtDZKbaADGr32HYflHw3pThbC1eWYYyFOM9zUruDcjvS95EzQaQPIWwT2rnm2zphFIIts1yWlkl1zczhunatl7NyFuGhGyPDbGCc9Af3zWR4fZNBNGATpIJPwFa3gPlilGMAkH962NbNmeqLXO9RJ7jI7VzGo5qxzAryCG7gaG4iEkbc1P851lZfYxTIxiuwEJ2DJv+la0moZoNJjRk49BW5VV8bsIbqMTGImSMbEHfFWhqDb86zSYDMQw2iEkxAkDO6k0/HcKqIEQgNjYcxvg7DtSnE5YrC68N4WwwypzgEdR+tBTixVQsNuigHIJOaPKKBxky6UTM5VgyrlhkHT8CD+nyqLSwWUUgvblAZFGVXnnG+Bz3+FUUt9eTFtUzKp5iMaf2pCR9GSq6ieeTzrPL8GWG+zQyceBXRYwnSScyS7D5Af3NKyF7hhJcSGRx+EtyX4DkKo/GkX7yV1jjHc4Hzr1OMWutIUnEkjclTmanybKcEi+jCg9MVPak7RZphqZCi9NXM04V0qMmmBQldgb0BVZlCJjzc80ecajSc8jQozpzXcUrQy0W6xJHENQ36nt6Vd8Mj0W5kYf6pyB2HSqDg0qcTdld/D0AEqebfD+da0yuCMLjA5VoR9iTZNjUC1cTmoE71Qmek1HavGNRzWMMsaEx/hqbGhGgYp/aLhf29EdSTLH7vcVh5eJ2dndm1aWbxg+g/dnSD88V9Rt4TPNoBwPePYVj/bP2fs/6o1zoJSUAgg8jjBH6frSyj7KQl6ErW/hkmMGseIBkrTEsDSIfDG9VUNksLK0aEaT1rSWcbmIHuKRbZWSoxnFuAzT3STSSSHB2UnZfgKt+DWCQOHILyd8cqurhNO+nPeoW0yBjjnR6Zl0PRatOOVesNt65LgaelAmmphaISY7UldDIPajl85oMu6470fQGIwu0dwCjFTyyKt4L3iMGHQrMvVW8pA/Y/pVbbReLcE9jV1BEWIVRknpQjYJ0W/DLw31oJ1jeMhirJJzUjp/zTJ3+NEs7Rbe3EZO43dv93WhpCbiZpUOmPkM9a6FC1Zz8qZHNRzTT2jgEjPyNKmOTOwX6GkcGHkMNQnyTtRiNYyu9darquUB75+m9J2MNWkfgROWGJDuapuOW/i2XiAZKPk/CrxgyIwdtRY6ie1IGVTM0BB5BiD1BqrXjQqdOzFSx+Xbc+lMwXWlcZGKev8Ah4MjmDbJzoqmubcodMiMp7da5nFo6ozTCy3rzfcoAoJ3c9vSoPHpIK7YHOk2klh/0Yizds4FB0cQuzi4kjhjP4hFzI9SaHex6LCC8idtCvkg8xypl8k0nb2yRjRGAFA2xTaLpAUnNFMRs5FywpWaYSOQvlTONutDvbt5ZfsVihklJxIVH4fT41a8J4FKzK90+P8AatPTekI2ltkOHWpZgUQlj0Fanh1iIRlsGTqfy17BHBZINggPTqakviXfIGOLv1ar48ddkJ5G+j2RmuZPBhOI1PnanUQKoVRhRUVEdvGBqVVHT1ouVxnOx5VQnQG6Egj+6G3vMNyvwHWgCOdhkxxnPVn0n5inl8x2OO9ECLjc7/CsMVXXIPm/erGNbVIdUWDIdmPUVVMSOVd4jRjWhwRtXNB2Ulos59scuVVkqAXaSj8rKf3o32mSaIM+M56ChTsVRiOYqxOxOVcuCTSvF4TLGrrswHOnpN8etc4D2iEj3RSNWMnRmGtSY9ZHmB6CgCEFsamPzrRlF04xVXdRIpJAxUZQLRyMDGFQbdK5YpLpisLKq5wWDb/LtQUhE10A7MQFOBnaj8KRYbxAgxnIPrtVMeOxMuRos7GyhskwqqgG5Pc9aZXiCEskGNubnYClrFftqu87EkDbHSi2cSsGiHlUflAqn6dE15dlrbWysBJK3iFhkZGBVgOWBgUG33iX6Uc7U9i1QGSMEkvISemMV0I8TZfwihTklwKcXCINIArWYnskZKbsOlKreyEA6EGfj/mjqcuKXFkn55Ofcf4pW2hkf//Z"/>
          <p:cNvSpPr>
            <a:spLocks noChangeAspect="1" noChangeArrowheads="1"/>
          </p:cNvSpPr>
          <p:nvPr/>
        </p:nvSpPr>
        <p:spPr bwMode="auto">
          <a:xfrm>
            <a:off x="63500" y="-584200"/>
            <a:ext cx="119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9941" name="AutoShape 7" descr="data:image/jpg;base64,/9j/4AAQSkZJRgABAQAAAQABAAD/2wBDAAkGBwgHBgkIBwgKCgkLDRYPDQwMDRsUFRAWIB0iIiAdHx8kKDQsJCYxJx8fLT0tMTU3Ojo6Iys/RD84QzQ5Ojf/2wBDAQoKCg0MDRoPDxo3JR8lNzc3Nzc3Nzc3Nzc3Nzc3Nzc3Nzc3Nzc3Nzc3Nzc3Nzc3Nzc3Nzc3Nzc3Nzc3Nzc3Nzf/wAARCACMAIsDASIAAhEBAxEB/8QAGwAAAgMBAQEAAAAAAAAAAAAAAwQCBQYAAQf/xAA5EAACAQMCBAMFBwMDBQAAAAABAgMABBESIQUxQVETImEGQnGBkRQjMlKhsfAVwdEzYuEHQ5Ky8f/EABgBAAMBAQAAAAAAAAAAAAAAAAECAwAE/8QAIREAAgICAgMAAwAAAAAAAAAAAAECEQMhEjEiQVETMmH/2gAMAwEAAhEDEQA/ANfUGqZqDHY0ooJjQy2K9ZudVnEuJx2inB1SdAK10YYu75LWMsw6c6zXEOPysPuC6HuAKBcySXbCSVmJzkdhSb27yHSNvjSORRQ+gn49xQSZju3/APEVNPaTjLHAmfI3GNs/I0SPhh6lf3qclusf42XUegFCx6Q1Z+1nEYXKyQ+L73mOCPTb1q3tvbCF2jSe1kQNjzHkP81m0iOjxPKct+lTURmIAuD0wKPIDin0fQrW7hu4VlgbKn6j0xRs186tOI3HCZzJbNqjOzIeTfzvW44fxCHiNqs8JwDsynmp7UyZKUaHQ1e6qCXAGScChG5XONQzRsyTGw29S1UskwIGcDNEDA8mH1rWgUwma7NQ1qObAfOvPEX86/WtaBTJmhPyopoM7rHGXY4HWsYpuP8AE4+HW+WJ8RtkUc2rIiV5ZvFnIMh6dF9PU+teX90/EeINeOMquVtowfd/N86lHGsS6idUh948h6Ut2VjFDLOcbAV0YZzknAFDDeXOGO/Wj2x1HGP/AJSjhHbQNgOXOgIgl55JPXpmjvGXJVeXT1xXiOI0GkYxufjRMLmFPEYlgjHy7dfjXrwKMquMZJHpSk8wV2Y5xnOa6OZmi8Rjk6sEUGahVpCJpISc7ZGfSnuD8Yfhl4rc4ZcCRT+hqplbVfqwOxBBpfiL6F25qdqFjUvZ9DuOMoztEn4sgb+vKmnMdrD4sozIR151ifZTXf8AE7ZpW1LbxZIPXt/PStF7QXQTKg7j3e9Ldqw8VdFhHxKMrnYqeWKG/GIRKIwQGPKsInFDbRMjSYOokD0ycVO1vS8nj51Z8qkdq16G4Kz6LBcLMAcA74FE1p+Wsnw64kuJ0iEhCqC7gdhyH1NWyznSNedXXeimTlA1mKzfttfLZ8KC5IM7aNvy76v7D51pSK+af9QL77RxyG2ByIFA09Ax3/Qf2qs3SIRWxG0LEGSUAeg6DoP52o+80gB/CvQcjSdvIujVzA2Ud/WjQTAtjOwpUy1D8u1s4U+bGRTFjjSrk+6M/Gkon1AimLaNkZQORxn4jb+9YNFgMZJFV7qRz5M2flT6g+YA8tqVulwqIu/XNAyRn5HDXDLjbJo+SsbIeu9LzrounI5YzUriUAj0wcelLY1C0Z+9yeanf50vdRyXcqQwKXklYKijmTR4YZri9ENsjO8xwEUfPPoK23A+AR8LXxJcPdOMNIOSDsP800Ytk5ypCXDeG/0aayhTztJAUkcDZnB1H/2P0qPtDDczL9zbSuRy0qTtV4J1+0NHqxpwcA/z+GvGMC+ZlRgMZ1DNGSS0GEpdnzu6jmDBJYHjYsAA6EdfWo2pIthoI2ZsYPTNfSmu4oQpRQqkYIXbPelY7ThUoybCEdPw4/QVJlVP+FF7II0lxdyHOFjCHPdj/wAVqhw5SASxziutTZ2alba3jiBIJ0LjOO9M/wBQHamTJydst+u5xXxDid6eIcavbvceJM6qOyg4z+gr7ZNnw2x2NfBLYMLeArktIASfTFPNk8a7LGKYgxqMjUcAUa1c/amTfnj6VCwgLXqr7qAfMmi8PXXdSt1zsfnSFkW9ouqQD1q6t7fDKe5FK8Ls2EgZwT/arjQUQd6eKEkxZ4tIcr7xxS1ymFJA5DFOSny7UCQ7HtzpqMjNcRgKlmHLTnej8P8AZ294sqMR9mh2BmcZ1L/tHU/p61quFcNtbiBLqRfGKsQA2yqQcfP+bVdSOscRLbBR035DoPhRjjvZOWb0iv4fwq2sIfDto8ZHmkbdnPxrrl9OVQZfr6fzamJfEkkaJToP5iCSDsc/CqviV8LZvsvD4xPfSfdjqsWerfTl6b9qq6iiK5SZm/afi8XCb2CIamkZCbho9/DG2n5nDbdsHrXDiaNGDmZgwB8w2ovGPZCx8Mpd8VnN/J5i2kFS3qMZI+YpKw9nOMyQoiWzyKvl1jZTjbIz0rmk+T0dkNLYy9+ZQAudq9W+ZdmPOnLL2L4un4jEmd8tKDj6CnB7D3LeZ+IQht/KI2IO3LP/ABScGN+SJWpxLSMaqn/U/U/WqrjPB7zh9xHDdJg/iDqchsDoaUFwMeaIMe+edCvoeMX0fYJBqjYcsgivkkfDFimSE/8AZQrjHbA/sa+uZxWF4nF9n41cKwABOR8DvVcqOfGymsrHFzO4zvsPkBTvB+GrGgLLkt1pqIqHcgjBP9hTVuxyEiUuR0Vc0FEo5Dsaqh2GK9lkXByeVdHZ3Um7kRr1BOT9KdXh1rBhpyJDsQXPlOeWw2+tUUWSckitijmun020ZYdW5KPnTsPB4lUS3T+IfdjGy8/qelWLS4jUwgDD6RsNunIUOSINCst0wjTQRIWfSvPII6Z5+u+KqoVtk3kb0iJddRhgVQRqVewYdMVG5eK3hD3b+GASVJbzE9tufOlbji+pitggJOxlcYHyHX57VXyWxlbxZnaSVubtufh6D0FCU0ujRx/QHFuNzyxtDZKbaADGr32HYflHw3pThbC1eWYYyFOM9zUruDcjvS95EzQaQPIWwT2rnm2zphFIIts1yWlkl1zczhunatl7NyFuGhGyPDbGCc9Af3zWR4fZNBNGATpIJPwFa3gPlilGMAkH962NbNmeqLXO9RJ7jI7VzGo5qxzAryCG7gaG4iEkbc1P851lZfYxTIxiuwEJ2DJv+la0moZoNJjRk49BW5VV8bsIbqMTGImSMbEHfFWhqDb86zSYDMQw2iEkxAkDO6k0/HcKqIEQgNjYcxvg7DtSnE5YrC68N4WwwypzgEdR+tBTixVQsNuigHIJOaPKKBxky6UTM5VgyrlhkHT8CD+nyqLSwWUUgvblAZFGVXnnG+Bz3+FUUt9eTFtUzKp5iMaf2pCR9GSq6ieeTzrPL8GWG+zQyceBXRYwnSScyS7D5Af3NKyF7hhJcSGRx+EtyX4DkKo/GkX7yV1jjHc4Hzr1OMWutIUnEkjclTmanybKcEi+jCg9MVPak7RZphqZCi9NXM04V0qMmmBQldgb0BVZlCJjzc80ecajSc8jQozpzXcUrQy0W6xJHENQ36nt6Vd8Mj0W5kYf6pyB2HSqDg0qcTdld/D0AEqebfD+da0yuCMLjA5VoR9iTZNjUC1cTmoE71Qmek1HavGNRzWMMsaEx/hqbGhGgYp/aLhf29EdSTLH7vcVh5eJ2dndm1aWbxg+g/dnSD88V9Rt4TPNoBwPePYVj/bP2fs/6o1zoJSUAgg8jjBH6frSyj7KQl6ErW/hkmMGseIBkrTEsDSIfDG9VUNksLK0aEaT1rSWcbmIHuKRbZWSoxnFuAzT3STSSSHB2UnZfgKt+DWCQOHILyd8cqurhNO+nPeoW0yBjjnR6Zl0PRatOOVesNt65LgaelAmmphaISY7UldDIPajl85oMu6470fQGIwu0dwCjFTyyKt4L3iMGHQrMvVW8pA/Y/pVbbReLcE9jV1BEWIVRknpQjYJ0W/DLw31oJ1jeMhirJJzUjp/zTJ3+NEs7Rbe3EZO43dv93WhpCbiZpUOmPkM9a6FC1Zz8qZHNRzTT2jgEjPyNKmOTOwX6GkcGHkMNQnyTtRiNYyu9darquUB75+m9J2MNWkfgROWGJDuapuOW/i2XiAZKPk/CrxgyIwdtRY6ie1IGVTM0BB5BiD1BqrXjQqdOzFSx+Xbc+lMwXWlcZGKev8Ah4MjmDbJzoqmubcodMiMp7da5nFo6ozTCy3rzfcoAoJ3c9vSoPHpIK7YHOk2klh/0Yizds4FB0cQuzi4kjhjP4hFzI9SaHex6LCC8idtCvkg8xypl8k0nb2yRjRGAFA2xTaLpAUnNFMRs5FywpWaYSOQvlTONutDvbt5ZfsVihklJxIVH4fT41a8J4FKzK90+P8AatPTekI2ltkOHWpZgUQlj0Fanh1iIRlsGTqfy17BHBZINggPTqakviXfIGOLv1ar48ddkJ5G+j2RmuZPBhOI1PnanUQKoVRhRUVEdvGBqVVHT1ouVxnOx5VQnQG6Egj+6G3vMNyvwHWgCOdhkxxnPVn0n5inl8x2OO9ECLjc7/CsMVXXIPm/erGNbVIdUWDIdmPUVVMSOVd4jRjWhwRtXNB2Ulos59scuVVkqAXaSj8rKf3o32mSaIM+M56ChTsVRiOYqxOxOVcuCTSvF4TLGrrswHOnpN8etc4D2iEj3RSNWMnRmGtSY9ZHmB6CgCEFsamPzrRlF04xVXdRIpJAxUZQLRyMDGFQbdK5YpLpisLKq5wWDb/LtQUhE10A7MQFOBnaj8KRYbxAgxnIPrtVMeOxMuRos7GyhskwqqgG5Pc9aZXiCEskGNubnYClrFftqu87EkDbHSi2cSsGiHlUflAqn6dE15dlrbWysBJK3iFhkZGBVgOWBgUG33iX6Uc7U9i1QGSMEkvISemMV0I8TZfwihTklwKcXCINIArWYnskZKbsOlKreyEA6EGfj/mjqcuKXFkn55Ofcf4pW2hkf//Z"/>
          <p:cNvSpPr>
            <a:spLocks noChangeAspect="1" noChangeArrowheads="1"/>
          </p:cNvSpPr>
          <p:nvPr/>
        </p:nvSpPr>
        <p:spPr bwMode="auto">
          <a:xfrm>
            <a:off x="63500" y="-584200"/>
            <a:ext cx="119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39942" name="Picture 11" descr="http://blogyorum.com/wp-content/uploads/2008/08/bebek-kafa-bas-cevresi-olcu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573463"/>
            <a:ext cx="1905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916832"/>
            <a:ext cx="7848992" cy="418795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Çocukluk çağında baş çevresi ölçümü son derece önemlidir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Bebek/Erişkin beyin hacminin;</a:t>
            </a: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Doğumda %25’i kadarı ile doğar,</a:t>
            </a:r>
          </a:p>
          <a:p>
            <a:r>
              <a:rPr lang="tr-TR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ayda, yetişkin </a:t>
            </a:r>
            <a:r>
              <a:rPr lang="tr-TR" sz="2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hacminin </a:t>
            </a:r>
            <a:r>
              <a:rPr lang="tr-TR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yaklaşık % 36'sı,</a:t>
            </a:r>
          </a:p>
          <a:p>
            <a:r>
              <a:rPr lang="tr-TR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tr-TR" sz="2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yaşında </a:t>
            </a:r>
            <a:r>
              <a:rPr lang="tr-TR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yaklaşık % 72‘si,</a:t>
            </a:r>
          </a:p>
          <a:p>
            <a:r>
              <a:rPr lang="tr-TR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yılda % 83’ü.</a:t>
            </a:r>
          </a:p>
          <a:p>
            <a:endParaRPr lang="tr-TR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nedenle beyin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gelişminin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bir göstergesidir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131840" y="764704"/>
            <a:ext cx="4392488" cy="777875"/>
          </a:xfrm>
        </p:spPr>
        <p:txBody>
          <a:bodyPr/>
          <a:lstStyle/>
          <a:p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 çevresi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 txBox="1">
            <a:spLocks/>
          </p:cNvSpPr>
          <p:nvPr/>
        </p:nvSpPr>
        <p:spPr>
          <a:xfrm>
            <a:off x="611560" y="1340768"/>
            <a:ext cx="7814102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 çevresinin normal sınırlarda devam edebilmesi için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fontanel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sütürlere</a:t>
            </a:r>
            <a:r>
              <a:rPr lang="tr-T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ihtiyaç vardır</a:t>
            </a: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94" y="2204864"/>
            <a:ext cx="6700932" cy="31744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3203848" y="548680"/>
            <a:ext cx="4392488" cy="777875"/>
          </a:xfrm>
        </p:spPr>
        <p:txBody>
          <a:bodyPr/>
          <a:lstStyle/>
          <a:p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 çevresi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1202</TotalTime>
  <Words>894</Words>
  <Application>Microsoft Office PowerPoint</Application>
  <PresentationFormat>Ekran Gösterisi (4:3)</PresentationFormat>
  <Paragraphs>219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Verdana</vt:lpstr>
      <vt:lpstr>Wingdings 2</vt:lpstr>
      <vt:lpstr>Görünüş</vt:lpstr>
      <vt:lpstr>ÇOCUK HASTANIN GENEL POLİKLİNİKTE DEĞERLENDİRİLMESİ</vt:lpstr>
      <vt:lpstr>PowerPoint Sunusu</vt:lpstr>
      <vt:lpstr>Persentil eğrileri</vt:lpstr>
      <vt:lpstr>Tartı artma hızı</vt:lpstr>
      <vt:lpstr>Vücut tartısı ve tartı artma hızı</vt:lpstr>
      <vt:lpstr>Boy uzama hızı</vt:lpstr>
      <vt:lpstr>Baş çevresi ve artma hızı</vt:lpstr>
      <vt:lpstr>Baş çevresi</vt:lpstr>
      <vt:lpstr>Baş çevresi</vt:lpstr>
      <vt:lpstr>Ön Fontanel</vt:lpstr>
      <vt:lpstr>Ön Fontanel</vt:lpstr>
      <vt:lpstr>Ön Fontanel</vt:lpstr>
      <vt:lpstr>Arka Fontanel</vt:lpstr>
      <vt:lpstr>Kraniotabes</vt:lpstr>
      <vt:lpstr>SOLUNUM YOLU İNFEKSİYONLARI</vt:lpstr>
      <vt:lpstr>Akut Tonsillofarenjit-etken</vt:lpstr>
      <vt:lpstr>A grubu Beta Hemolitik Streptokoka bağlı tonsillofarenjiti destekleyen bulgular </vt:lpstr>
      <vt:lpstr>Viral Tonsillofarenjiti destekleyen bulgular</vt:lpstr>
      <vt:lpstr>AGBHS tedavisinde ilk seçenek  </vt:lpstr>
      <vt:lpstr>Pnömoni-etkenler</vt:lpstr>
      <vt:lpstr>Pnömonili hastada FM bulguları</vt:lpstr>
      <vt:lpstr>Pnömonili hastada FM bulguları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HASTANIN GENEL POLİKLİNİKTE DEĞERLENDİRİLMESİ</dc:title>
  <dc:creator>fatih</dc:creator>
  <cp:lastModifiedBy>FATİH GÜNAY</cp:lastModifiedBy>
  <cp:revision>87</cp:revision>
  <dcterms:created xsi:type="dcterms:W3CDTF">2017-03-18T21:54:38Z</dcterms:created>
  <dcterms:modified xsi:type="dcterms:W3CDTF">2021-01-28T05:03:08Z</dcterms:modified>
</cp:coreProperties>
</file>