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Başlık"/>
          <p:cNvSpPr>
            <a:spLocks noGrp="1" noChangeArrowheads="1"/>
          </p:cNvSpPr>
          <p:nvPr>
            <p:ph type="title"/>
          </p:nvPr>
        </p:nvSpPr>
        <p:spPr>
          <a:xfrm>
            <a:off x="1187450" y="404813"/>
            <a:ext cx="7086600" cy="731837"/>
          </a:xfrm>
        </p:spPr>
        <p:txBody>
          <a:bodyPr>
            <a:normAutofit fontScale="90000"/>
          </a:bodyPr>
          <a:lstStyle/>
          <a:p>
            <a:r>
              <a:rPr lang="tr-TR" altLang="tr-TR" b="1" smtClean="0"/>
              <a:t>Sexual Cycle in Sheep</a:t>
            </a:r>
          </a:p>
        </p:txBody>
      </p:sp>
      <p:sp>
        <p:nvSpPr>
          <p:cNvPr id="66563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125538"/>
            <a:ext cx="6337300" cy="4525962"/>
          </a:xfrm>
        </p:spPr>
        <p:txBody>
          <a:bodyPr>
            <a:normAutofit fontScale="92500"/>
          </a:bodyPr>
          <a:lstStyle/>
          <a:p>
            <a:pPr algn="just"/>
            <a:r>
              <a:rPr lang="tr-TR" altLang="tr-TR" sz="1900" smtClean="0"/>
              <a:t>Age of </a:t>
            </a:r>
            <a:r>
              <a:rPr lang="tr-TR" altLang="tr-TR" sz="1900" b="1" smtClean="0"/>
              <a:t>puberty</a:t>
            </a:r>
            <a:r>
              <a:rPr lang="tr-TR" altLang="tr-TR" sz="1900" smtClean="0"/>
              <a:t> is </a:t>
            </a:r>
            <a:r>
              <a:rPr lang="tr-TR" altLang="tr-TR" sz="1900" b="1" smtClean="0"/>
              <a:t>6-9 months </a:t>
            </a:r>
            <a:r>
              <a:rPr lang="tr-TR" altLang="tr-TR" sz="1900" smtClean="0"/>
              <a:t>in sheep. </a:t>
            </a:r>
            <a:endParaRPr lang="tr-TR" altLang="tr-TR" sz="1900" b="1" smtClean="0"/>
          </a:p>
          <a:p>
            <a:pPr algn="just"/>
            <a:r>
              <a:rPr lang="tr-TR" altLang="tr-TR" sz="1900" smtClean="0"/>
              <a:t>Domestic breeds can be used for </a:t>
            </a:r>
            <a:r>
              <a:rPr lang="tr-TR" altLang="tr-TR" sz="1900" b="1" smtClean="0"/>
              <a:t>breeding</a:t>
            </a:r>
            <a:r>
              <a:rPr lang="tr-TR" altLang="tr-TR" sz="1900" smtClean="0"/>
              <a:t> starting from 16-18 months of age but good maintenance and nutrition reduces it to 7-15 months of age.</a:t>
            </a:r>
          </a:p>
          <a:p>
            <a:pPr algn="just"/>
            <a:r>
              <a:rPr lang="tr-TR" altLang="tr-TR" sz="1900" smtClean="0"/>
              <a:t>In sheep, which are among the </a:t>
            </a:r>
            <a:r>
              <a:rPr lang="tr-TR" altLang="tr-TR" sz="1900" b="1" smtClean="0"/>
              <a:t>seasonally polyestric </a:t>
            </a:r>
            <a:r>
              <a:rPr lang="tr-TR" altLang="tr-TR" sz="1900" smtClean="0"/>
              <a:t>animals, the onset of sexual activity is related to </a:t>
            </a:r>
            <a:r>
              <a:rPr lang="tr-TR" altLang="tr-TR" sz="1900" b="1" smtClean="0"/>
              <a:t>daylight length.</a:t>
            </a:r>
            <a:endParaRPr lang="tr-TR" altLang="tr-TR" sz="1900" smtClean="0"/>
          </a:p>
          <a:p>
            <a:pPr algn="just"/>
            <a:r>
              <a:rPr lang="tr-TR" altLang="tr-TR" sz="1900" smtClean="0"/>
              <a:t>The reduction of light exposure with the day length decrease results in increasing the </a:t>
            </a:r>
            <a:r>
              <a:rPr lang="tr-TR" altLang="tr-TR" sz="1900" b="1" smtClean="0"/>
              <a:t>melatonin </a:t>
            </a:r>
            <a:r>
              <a:rPr lang="tr-TR" altLang="tr-TR" sz="1900" smtClean="0"/>
              <a:t>release from the </a:t>
            </a:r>
            <a:r>
              <a:rPr lang="tr-TR" altLang="tr-TR" sz="1900" b="1" smtClean="0"/>
              <a:t>pineal gland.</a:t>
            </a:r>
            <a:endParaRPr lang="tr-TR" altLang="tr-TR" sz="1900" smtClean="0"/>
          </a:p>
          <a:p>
            <a:pPr algn="just"/>
            <a:r>
              <a:rPr lang="tr-TR" altLang="tr-TR" sz="1900" smtClean="0"/>
              <a:t>Increase of blood melatonin level stimulates </a:t>
            </a:r>
            <a:r>
              <a:rPr lang="tr-TR" altLang="tr-TR" sz="1900" b="1" smtClean="0"/>
              <a:t>GnRH </a:t>
            </a:r>
            <a:r>
              <a:rPr lang="tr-TR" altLang="tr-TR" sz="1900" smtClean="0"/>
              <a:t>release from the hypothelamus and the increased GnRH release stimulates </a:t>
            </a:r>
            <a:r>
              <a:rPr lang="tr-TR" altLang="tr-TR" sz="1900" b="1" smtClean="0"/>
              <a:t>FSH </a:t>
            </a:r>
            <a:r>
              <a:rPr lang="tr-TR" altLang="tr-TR" sz="1900" smtClean="0"/>
              <a:t>release by affecting the frontal lobe of hypophysis.</a:t>
            </a:r>
          </a:p>
          <a:p>
            <a:pPr algn="just"/>
            <a:r>
              <a:rPr lang="tr-TR" altLang="tr-TR" sz="1900" smtClean="0"/>
              <a:t>FSH travels to the ovaries through blood and initiates follicular developments.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279525" y="1600200"/>
            <a:ext cx="617220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Sexual cycle phases in goats:</a:t>
            </a:r>
          </a:p>
          <a:p>
            <a:pPr algn="just">
              <a:buFontTx/>
              <a:buNone/>
            </a:pPr>
            <a:endParaRPr lang="tr-TR" altLang="tr-TR" smtClean="0"/>
          </a:p>
          <a:p>
            <a:pPr algn="just"/>
            <a:r>
              <a:rPr lang="tr-TR" altLang="tr-TR" smtClean="0"/>
              <a:t>Proestrus      (2-3 days)</a:t>
            </a:r>
          </a:p>
          <a:p>
            <a:pPr algn="just"/>
            <a:r>
              <a:rPr lang="tr-TR" altLang="tr-TR" smtClean="0"/>
              <a:t>Estrus           (36-48 hours)</a:t>
            </a:r>
          </a:p>
          <a:p>
            <a:pPr algn="just"/>
            <a:r>
              <a:rPr lang="tr-TR" altLang="tr-TR" smtClean="0"/>
              <a:t>Metaestrus  (2 days)</a:t>
            </a:r>
          </a:p>
          <a:p>
            <a:pPr algn="just"/>
            <a:r>
              <a:rPr lang="tr-TR" altLang="tr-TR" smtClean="0"/>
              <a:t>Diestrus        (14-16 days)</a:t>
            </a:r>
          </a:p>
          <a:p>
            <a:pPr algn="just"/>
            <a:r>
              <a:rPr lang="tr-TR" altLang="tr-TR" smtClean="0"/>
              <a:t>Anestrus       (seasonal) </a:t>
            </a:r>
          </a:p>
          <a:p>
            <a:endParaRPr lang="tr-TR" altLang="tr-TR" smtClean="0"/>
          </a:p>
        </p:txBody>
      </p:sp>
      <p:sp>
        <p:nvSpPr>
          <p:cNvPr id="75779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Goats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600200"/>
            <a:ext cx="6408737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  </a:t>
            </a:r>
            <a:r>
              <a:rPr lang="tr-TR" altLang="tr-TR" b="1" smtClean="0"/>
              <a:t>Proestrus</a:t>
            </a:r>
          </a:p>
          <a:p>
            <a:pPr algn="just"/>
            <a:r>
              <a:rPr lang="tr-TR" altLang="tr-TR" smtClean="0"/>
              <a:t>Lasts approximately 2-3 days.</a:t>
            </a:r>
          </a:p>
          <a:p>
            <a:pPr algn="just"/>
            <a:r>
              <a:rPr lang="tr-TR" altLang="tr-TR" smtClean="0"/>
              <a:t>is more active when compared to sheep, the buck starts to show interest to the sheep. </a:t>
            </a:r>
          </a:p>
        </p:txBody>
      </p:sp>
      <p:sp>
        <p:nvSpPr>
          <p:cNvPr id="76803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Goats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600200"/>
            <a:ext cx="6264275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Estrus</a:t>
            </a:r>
          </a:p>
          <a:p>
            <a:pPr algn="just"/>
            <a:r>
              <a:rPr lang="tr-TR" altLang="tr-TR" sz="2400" smtClean="0"/>
              <a:t>Lasts approximately </a:t>
            </a:r>
            <a:r>
              <a:rPr lang="tr-TR" altLang="tr-TR" sz="2400" b="1" smtClean="0"/>
              <a:t>30-36 hours.</a:t>
            </a:r>
            <a:endParaRPr lang="tr-TR" altLang="tr-TR" sz="2400" smtClean="0"/>
          </a:p>
          <a:p>
            <a:pPr algn="just"/>
            <a:r>
              <a:rPr lang="tr-TR" altLang="tr-TR" sz="2400" smtClean="0"/>
              <a:t>Signs observed; </a:t>
            </a:r>
            <a:r>
              <a:rPr lang="tr-TR" altLang="tr-TR" sz="2400" b="1" smtClean="0"/>
              <a:t>vocalization, restlessness, vulvar swelling, redness, mucous discharge, tail wagging, decrease in apetite, reduction in lactation yield, frequent urination </a:t>
            </a:r>
            <a:r>
              <a:rPr lang="tr-TR" altLang="tr-TR" sz="2400" smtClean="0"/>
              <a:t>and </a:t>
            </a:r>
            <a:r>
              <a:rPr lang="tr-TR" altLang="tr-TR" sz="2400" b="1" smtClean="0"/>
              <a:t>defecation </a:t>
            </a:r>
            <a:r>
              <a:rPr lang="tr-TR" altLang="tr-TR" sz="2400" smtClean="0"/>
              <a:t>and </a:t>
            </a:r>
            <a:r>
              <a:rPr lang="tr-TR" altLang="tr-TR" sz="2400" b="1" smtClean="0"/>
              <a:t>smelling genital areas of other goats.</a:t>
            </a:r>
          </a:p>
          <a:p>
            <a:pPr algn="just"/>
            <a:r>
              <a:rPr lang="tr-TR" altLang="tr-TR" sz="2400" b="1" smtClean="0"/>
              <a:t>Ovulation</a:t>
            </a:r>
            <a:r>
              <a:rPr lang="tr-TR" altLang="tr-TR" sz="2400" smtClean="0"/>
              <a:t> occurs closer to the end of estrus, 2-3 oocytes may be ovulated at once.</a:t>
            </a:r>
          </a:p>
        </p:txBody>
      </p:sp>
      <p:sp>
        <p:nvSpPr>
          <p:cNvPr id="77827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Goats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484313"/>
            <a:ext cx="6264275" cy="4525962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</a:t>
            </a:r>
            <a:r>
              <a:rPr lang="tr-TR" altLang="tr-TR" sz="2400" b="1" smtClean="0"/>
              <a:t>Metaestrus</a:t>
            </a:r>
          </a:p>
          <a:p>
            <a:pPr algn="just"/>
            <a:r>
              <a:rPr lang="tr-TR" altLang="tr-TR" sz="2000" smtClean="0"/>
              <a:t>is considered to be the phase in which </a:t>
            </a:r>
            <a:r>
              <a:rPr lang="tr-TR" altLang="tr-TR" sz="2000" b="1" smtClean="0"/>
              <a:t>corpus luteum </a:t>
            </a:r>
            <a:r>
              <a:rPr lang="tr-TR" altLang="tr-TR" sz="2000" smtClean="0"/>
              <a:t>is formed and lasts approximately 2 days. </a:t>
            </a:r>
          </a:p>
          <a:p>
            <a:pPr algn="just">
              <a:buFontTx/>
              <a:buNone/>
            </a:pPr>
            <a:r>
              <a:rPr lang="tr-TR" altLang="tr-TR" sz="2000" smtClean="0"/>
              <a:t>      </a:t>
            </a:r>
            <a:r>
              <a:rPr lang="tr-TR" altLang="tr-TR" sz="2400" b="1" smtClean="0"/>
              <a:t>Diestrus</a:t>
            </a:r>
          </a:p>
          <a:p>
            <a:pPr algn="just"/>
            <a:r>
              <a:rPr lang="tr-TR" altLang="tr-TR" sz="2000" smtClean="0"/>
              <a:t>Lasts approximately </a:t>
            </a:r>
            <a:r>
              <a:rPr lang="tr-TR" altLang="tr-TR" sz="2000" b="1" smtClean="0"/>
              <a:t>14-16 days.</a:t>
            </a:r>
            <a:endParaRPr lang="tr-TR" altLang="tr-TR" sz="2000" smtClean="0"/>
          </a:p>
          <a:p>
            <a:pPr algn="just"/>
            <a:r>
              <a:rPr lang="tr-TR" altLang="tr-TR" sz="2000" smtClean="0"/>
              <a:t>In this phase </a:t>
            </a:r>
            <a:r>
              <a:rPr lang="tr-TR" altLang="tr-TR" sz="2000" b="1" smtClean="0"/>
              <a:t>progesterone</a:t>
            </a:r>
            <a:r>
              <a:rPr lang="tr-TR" altLang="tr-TR" sz="2000" smtClean="0"/>
              <a:t> is released from the corpus luteum and uterus is prepared for gestation.</a:t>
            </a:r>
          </a:p>
          <a:p>
            <a:pPr algn="just">
              <a:buFontTx/>
              <a:buNone/>
            </a:pPr>
            <a:r>
              <a:rPr lang="tr-TR" altLang="tr-TR" sz="2000" smtClean="0"/>
              <a:t>   </a:t>
            </a:r>
            <a:r>
              <a:rPr lang="tr-TR" altLang="tr-TR" sz="2000" b="1" smtClean="0"/>
              <a:t>   </a:t>
            </a:r>
            <a:r>
              <a:rPr lang="tr-TR" altLang="tr-TR" sz="2400" b="1" smtClean="0"/>
              <a:t>Anestrus</a:t>
            </a:r>
          </a:p>
          <a:p>
            <a:pPr algn="just"/>
            <a:r>
              <a:rPr lang="tr-TR" altLang="tr-TR" sz="2000" smtClean="0"/>
              <a:t>is the </a:t>
            </a:r>
            <a:r>
              <a:rPr lang="tr-TR" altLang="tr-TR" sz="2000" b="1" smtClean="0"/>
              <a:t>sexual rest </a:t>
            </a:r>
            <a:r>
              <a:rPr lang="tr-TR" altLang="tr-TR" sz="2000" smtClean="0"/>
              <a:t>period for goats and lasts from mid-winter to mid-summer in the nothern hemisphere.</a:t>
            </a:r>
            <a:endParaRPr lang="tr-TR" altLang="tr-TR" sz="2400" smtClean="0"/>
          </a:p>
          <a:p>
            <a:pPr algn="just">
              <a:buFontTx/>
              <a:buNone/>
            </a:pPr>
            <a:endParaRPr lang="tr-TR" altLang="tr-TR" sz="2400" smtClean="0"/>
          </a:p>
          <a:p>
            <a:pPr algn="just">
              <a:buFontTx/>
              <a:buNone/>
            </a:pPr>
            <a:endParaRPr lang="tr-TR" altLang="tr-TR" sz="2400" smtClean="0"/>
          </a:p>
          <a:p>
            <a:pPr algn="just">
              <a:buFontTx/>
              <a:buNone/>
            </a:pPr>
            <a:endParaRPr lang="tr-TR" altLang="tr-TR" sz="2400" smtClean="0"/>
          </a:p>
          <a:p>
            <a:pPr algn="just">
              <a:buFontTx/>
              <a:buNone/>
            </a:pPr>
            <a:endParaRPr lang="tr-TR" altLang="tr-TR" b="1" smtClean="0"/>
          </a:p>
        </p:txBody>
      </p:sp>
      <p:sp>
        <p:nvSpPr>
          <p:cNvPr id="78851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Goats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028700" y="1557338"/>
            <a:ext cx="5688013" cy="4525962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Sexual cycle in sheep:</a:t>
            </a:r>
          </a:p>
          <a:p>
            <a:pPr algn="just">
              <a:buFontTx/>
              <a:buNone/>
            </a:pPr>
            <a:endParaRPr lang="tr-TR" altLang="tr-TR" smtClean="0"/>
          </a:p>
          <a:p>
            <a:pPr algn="just"/>
            <a:r>
              <a:rPr lang="tr-TR" altLang="tr-TR" smtClean="0"/>
              <a:t>Proestrus      (2-3 days)</a:t>
            </a:r>
          </a:p>
          <a:p>
            <a:pPr algn="just"/>
            <a:r>
              <a:rPr lang="tr-TR" altLang="tr-TR" smtClean="0"/>
              <a:t>Estrus           (30-36 hours)</a:t>
            </a:r>
          </a:p>
          <a:p>
            <a:pPr algn="just"/>
            <a:r>
              <a:rPr lang="tr-TR" altLang="tr-TR" smtClean="0"/>
              <a:t>Metaestrus  (2 days)</a:t>
            </a:r>
          </a:p>
          <a:p>
            <a:pPr algn="just"/>
            <a:r>
              <a:rPr lang="tr-TR" altLang="tr-TR" smtClean="0"/>
              <a:t>Diestrus        (10-12 days)</a:t>
            </a:r>
          </a:p>
          <a:p>
            <a:pPr algn="just"/>
            <a:r>
              <a:rPr lang="tr-TR" altLang="tr-TR" smtClean="0"/>
              <a:t>Anestrus       (seasonal) </a:t>
            </a:r>
          </a:p>
        </p:txBody>
      </p:sp>
      <p:sp>
        <p:nvSpPr>
          <p:cNvPr id="67587" name="1 Başlık"/>
          <p:cNvSpPr>
            <a:spLocks noGrp="1" noChangeArrowheads="1"/>
          </p:cNvSpPr>
          <p:nvPr>
            <p:ph type="title"/>
          </p:nvPr>
        </p:nvSpPr>
        <p:spPr>
          <a:xfrm>
            <a:off x="1028700" y="549275"/>
            <a:ext cx="7086600" cy="731838"/>
          </a:xfrm>
        </p:spPr>
        <p:txBody>
          <a:bodyPr/>
          <a:lstStyle/>
          <a:p>
            <a:r>
              <a:rPr lang="tr-TR" altLang="tr-TR" b="1" smtClean="0"/>
              <a:t>Sexual Cycle in Sheep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014413" y="1711325"/>
            <a:ext cx="5926137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  </a:t>
            </a:r>
            <a:r>
              <a:rPr lang="tr-TR" altLang="tr-TR" b="1" smtClean="0"/>
              <a:t>Proestrus</a:t>
            </a:r>
            <a:endParaRPr lang="tr-TR" altLang="tr-TR" smtClean="0"/>
          </a:p>
          <a:p>
            <a:pPr algn="just"/>
            <a:r>
              <a:rPr lang="tr-TR" altLang="tr-TR" smtClean="0"/>
              <a:t>Lasts 2-3 days.</a:t>
            </a:r>
          </a:p>
          <a:p>
            <a:pPr algn="just"/>
            <a:r>
              <a:rPr lang="tr-TR" altLang="tr-TR" smtClean="0"/>
              <a:t>is faint.</a:t>
            </a:r>
          </a:p>
          <a:p>
            <a:pPr algn="just"/>
            <a:r>
              <a:rPr lang="tr-TR" altLang="tr-TR" smtClean="0"/>
              <a:t>Outer changes may not be observed.</a:t>
            </a:r>
          </a:p>
        </p:txBody>
      </p:sp>
      <p:sp>
        <p:nvSpPr>
          <p:cNvPr id="68611" name="1 Başlık"/>
          <p:cNvSpPr>
            <a:spLocks noGrp="1" noChangeArrowheads="1"/>
          </p:cNvSpPr>
          <p:nvPr>
            <p:ph type="title"/>
          </p:nvPr>
        </p:nvSpPr>
        <p:spPr>
          <a:xfrm>
            <a:off x="1028700" y="620713"/>
            <a:ext cx="7086600" cy="731837"/>
          </a:xfrm>
        </p:spPr>
        <p:txBody>
          <a:bodyPr/>
          <a:lstStyle/>
          <a:p>
            <a:r>
              <a:rPr lang="tr-TR" altLang="tr-TR" b="1" smtClean="0"/>
              <a:t>Sexual Cycle in Sheep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619125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z="2400" smtClean="0"/>
              <a:t>    </a:t>
            </a:r>
            <a:r>
              <a:rPr lang="tr-TR" altLang="tr-TR" sz="2400" b="1" smtClean="0"/>
              <a:t>E</a:t>
            </a:r>
            <a:r>
              <a:rPr lang="tr-TR" altLang="tr-TR" b="1" smtClean="0"/>
              <a:t>strus</a:t>
            </a:r>
          </a:p>
          <a:p>
            <a:pPr algn="just"/>
            <a:r>
              <a:rPr lang="tr-TR" altLang="tr-TR" sz="2200" smtClean="0"/>
              <a:t>Lasts 30-36 hours (depending on ram effect, age and race of sheep, light exposure time)</a:t>
            </a:r>
          </a:p>
          <a:p>
            <a:pPr algn="just"/>
            <a:r>
              <a:rPr lang="tr-TR" altLang="tr-TR" sz="2200" b="1" smtClean="0"/>
              <a:t>Ovulation</a:t>
            </a:r>
            <a:r>
              <a:rPr lang="tr-TR" altLang="tr-TR" sz="2200" smtClean="0"/>
              <a:t> occurs closer to the end of estrus.</a:t>
            </a:r>
          </a:p>
          <a:p>
            <a:pPr algn="just"/>
            <a:r>
              <a:rPr lang="tr-TR" altLang="tr-TR" sz="2200" smtClean="0"/>
              <a:t>Determining the sheep in estrus morning and evening with teaser rams is a necessity.</a:t>
            </a:r>
          </a:p>
          <a:p>
            <a:pPr algn="just"/>
            <a:r>
              <a:rPr lang="tr-TR" altLang="tr-TR" sz="2200" smtClean="0"/>
              <a:t>Behaviour of sheep in estrus is evident when there is a ram and the distinct sign is smelling rams testicles.</a:t>
            </a:r>
            <a:endParaRPr lang="tr-TR" altLang="tr-TR" smtClean="0"/>
          </a:p>
        </p:txBody>
      </p:sp>
      <p:sp>
        <p:nvSpPr>
          <p:cNvPr id="69635" name="1 Başlık"/>
          <p:cNvSpPr>
            <a:spLocks noGrp="1" noChangeArrowheads="1"/>
          </p:cNvSpPr>
          <p:nvPr>
            <p:ph type="title"/>
          </p:nvPr>
        </p:nvSpPr>
        <p:spPr>
          <a:xfrm>
            <a:off x="1028700" y="620713"/>
            <a:ext cx="7086600" cy="731837"/>
          </a:xfrm>
        </p:spPr>
        <p:txBody>
          <a:bodyPr/>
          <a:lstStyle/>
          <a:p>
            <a:r>
              <a:rPr lang="tr-TR" altLang="tr-TR" b="1" smtClean="0"/>
              <a:t>Sexual Cycle in Sheep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539750" y="1484313"/>
            <a:ext cx="6335713" cy="4525962"/>
          </a:xfrm>
        </p:spPr>
        <p:txBody>
          <a:bodyPr/>
          <a:lstStyle/>
          <a:p>
            <a:pPr algn="just"/>
            <a:r>
              <a:rPr lang="tr-TR" altLang="tr-TR" sz="2200" smtClean="0"/>
              <a:t>Detection of estrus by observation is not as easy as it is in cows.</a:t>
            </a:r>
          </a:p>
          <a:p>
            <a:pPr algn="just"/>
            <a:r>
              <a:rPr lang="tr-TR" altLang="tr-TR" sz="2200" smtClean="0"/>
              <a:t>The most distinct sign of sheep in estrus; </a:t>
            </a:r>
            <a:r>
              <a:rPr lang="tr-TR" altLang="tr-TR" sz="2200" b="1" smtClean="0"/>
              <a:t>smelling rams scrotum </a:t>
            </a:r>
            <a:r>
              <a:rPr lang="tr-TR" altLang="tr-TR" sz="2200" smtClean="0"/>
              <a:t>and </a:t>
            </a:r>
            <a:r>
              <a:rPr lang="tr-TR" altLang="tr-TR" sz="2200" b="1" smtClean="0"/>
              <a:t>standing in front of the ram.</a:t>
            </a:r>
          </a:p>
          <a:p>
            <a:pPr algn="just"/>
            <a:r>
              <a:rPr lang="tr-TR" altLang="tr-TR" sz="2200" smtClean="0"/>
              <a:t>Other than these; </a:t>
            </a:r>
            <a:r>
              <a:rPr lang="tr-TR" altLang="tr-TR" sz="2200" b="1" smtClean="0"/>
              <a:t>restlessness, tail wagging, vulvar swelling and edema, open cervix </a:t>
            </a:r>
            <a:r>
              <a:rPr lang="tr-TR" altLang="tr-TR" sz="2200" smtClean="0"/>
              <a:t>and sometimes a </a:t>
            </a:r>
            <a:r>
              <a:rPr lang="tr-TR" altLang="tr-TR" sz="2200" b="1" smtClean="0"/>
              <a:t>cervical originated mucous discharge </a:t>
            </a:r>
            <a:r>
              <a:rPr lang="tr-TR" altLang="tr-TR" sz="2200" smtClean="0"/>
              <a:t>may be observed throughout estrus.</a:t>
            </a:r>
          </a:p>
          <a:p>
            <a:pPr algn="just"/>
            <a:r>
              <a:rPr lang="tr-TR" altLang="tr-TR" sz="2200" smtClean="0"/>
              <a:t>Usage of </a:t>
            </a:r>
            <a:r>
              <a:rPr lang="tr-TR" altLang="tr-TR" sz="2200" b="1" smtClean="0"/>
              <a:t>teaser ram </a:t>
            </a:r>
            <a:r>
              <a:rPr lang="tr-TR" altLang="tr-TR" sz="2200" smtClean="0"/>
              <a:t>is needed for correct detection of estrus. </a:t>
            </a:r>
          </a:p>
        </p:txBody>
      </p:sp>
      <p:sp>
        <p:nvSpPr>
          <p:cNvPr id="70659" name="1 Başlık"/>
          <p:cNvSpPr>
            <a:spLocks noGrp="1" noChangeArrowheads="1"/>
          </p:cNvSpPr>
          <p:nvPr>
            <p:ph type="title"/>
          </p:nvPr>
        </p:nvSpPr>
        <p:spPr>
          <a:xfrm>
            <a:off x="1028700" y="620713"/>
            <a:ext cx="7086600" cy="731837"/>
          </a:xfrm>
        </p:spPr>
        <p:txBody>
          <a:bodyPr/>
          <a:lstStyle/>
          <a:p>
            <a:r>
              <a:rPr lang="tr-TR" altLang="tr-TR" b="1" smtClean="0"/>
              <a:t>Sexual Cycle in Sheep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628775"/>
            <a:ext cx="7489825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Metaestrus</a:t>
            </a:r>
          </a:p>
          <a:p>
            <a:pPr algn="just"/>
            <a:r>
              <a:rPr lang="tr-TR" altLang="tr-TR" smtClean="0"/>
              <a:t>Lasts 2 days.</a:t>
            </a:r>
          </a:p>
          <a:p>
            <a:pPr algn="just"/>
            <a:r>
              <a:rPr lang="tr-TR" altLang="tr-TR" b="1" smtClean="0"/>
              <a:t>Corpus Luteum </a:t>
            </a:r>
            <a:r>
              <a:rPr lang="tr-TR" altLang="tr-TR" smtClean="0"/>
              <a:t>is active and </a:t>
            </a:r>
            <a:r>
              <a:rPr lang="tr-TR" altLang="tr-TR" b="1" smtClean="0"/>
              <a:t>progesterone</a:t>
            </a:r>
            <a:r>
              <a:rPr lang="tr-TR" altLang="tr-TR" smtClean="0"/>
              <a:t> release is initiated.</a:t>
            </a:r>
          </a:p>
          <a:p>
            <a:pPr algn="just"/>
            <a:r>
              <a:rPr lang="tr-TR" altLang="tr-TR" smtClean="0"/>
              <a:t>Not very important. </a:t>
            </a:r>
          </a:p>
          <a:p>
            <a:endParaRPr lang="tr-TR" altLang="tr-TR" b="1" smtClean="0"/>
          </a:p>
        </p:txBody>
      </p:sp>
      <p:sp>
        <p:nvSpPr>
          <p:cNvPr id="71683" name="1 Başlık"/>
          <p:cNvSpPr>
            <a:spLocks noGrp="1" noChangeArrowheads="1"/>
          </p:cNvSpPr>
          <p:nvPr>
            <p:ph type="title"/>
          </p:nvPr>
        </p:nvSpPr>
        <p:spPr>
          <a:xfrm>
            <a:off x="1028700" y="620713"/>
            <a:ext cx="7086600" cy="731837"/>
          </a:xfrm>
        </p:spPr>
        <p:txBody>
          <a:bodyPr/>
          <a:lstStyle/>
          <a:p>
            <a:r>
              <a:rPr lang="tr-TR" altLang="tr-TR" b="1" smtClean="0"/>
              <a:t>Sexual Cycle in Sheep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619125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Diestrus</a:t>
            </a:r>
          </a:p>
          <a:p>
            <a:pPr algn="just"/>
            <a:r>
              <a:rPr lang="tr-TR" altLang="tr-TR" sz="2200" smtClean="0"/>
              <a:t>is the longest phase of the cycle and lasts </a:t>
            </a:r>
            <a:r>
              <a:rPr lang="tr-TR" altLang="tr-TR" sz="2200" b="1" smtClean="0"/>
              <a:t>10-12 days.</a:t>
            </a:r>
            <a:endParaRPr lang="tr-TR" altLang="tr-TR" sz="2200" smtClean="0"/>
          </a:p>
          <a:p>
            <a:pPr algn="just"/>
            <a:r>
              <a:rPr lang="tr-TR" altLang="tr-TR" sz="2200" smtClean="0"/>
              <a:t>With the effect of </a:t>
            </a:r>
            <a:r>
              <a:rPr lang="tr-TR" altLang="tr-TR" sz="2200" b="1" smtClean="0"/>
              <a:t>progesterone </a:t>
            </a:r>
            <a:r>
              <a:rPr lang="tr-TR" altLang="tr-TR" sz="2200" smtClean="0"/>
              <a:t>secreted from </a:t>
            </a:r>
            <a:r>
              <a:rPr lang="tr-TR" altLang="tr-TR" sz="2200" b="1" smtClean="0"/>
              <a:t>Corpus Luteum uterine milk </a:t>
            </a:r>
            <a:r>
              <a:rPr lang="tr-TR" altLang="tr-TR" sz="2200" smtClean="0"/>
              <a:t>is secreted from the uterine glands and it prepares the uterus for gestation.</a:t>
            </a:r>
          </a:p>
          <a:p>
            <a:pPr algn="just"/>
            <a:r>
              <a:rPr lang="tr-TR" altLang="tr-TR" sz="2200" smtClean="0"/>
              <a:t>If there a viable embryo does not exist by day 13, </a:t>
            </a:r>
            <a:r>
              <a:rPr lang="tr-TR" altLang="tr-TR" sz="2200" b="1" smtClean="0"/>
              <a:t>corpus luteum </a:t>
            </a:r>
            <a:r>
              <a:rPr lang="tr-TR" altLang="tr-TR" sz="2200" smtClean="0"/>
              <a:t>begins regressing with the effect of </a:t>
            </a:r>
            <a:r>
              <a:rPr lang="tr-TR" altLang="tr-TR" sz="2200" b="1" smtClean="0"/>
              <a:t>PGF</a:t>
            </a:r>
            <a:r>
              <a:rPr lang="tr-TR" altLang="tr-TR" sz="2200" b="1" baseline="-20000" smtClean="0"/>
              <a:t>2</a:t>
            </a:r>
            <a:r>
              <a:rPr lang="tr-TR" altLang="tr-TR" sz="2200" b="1" smtClean="0">
                <a:sym typeface="Symbol" pitchFamily="18" charset="2"/>
              </a:rPr>
              <a:t> </a:t>
            </a:r>
            <a:r>
              <a:rPr lang="tr-TR" altLang="tr-TR" sz="2200" smtClean="0">
                <a:sym typeface="Symbol" pitchFamily="18" charset="2"/>
              </a:rPr>
              <a:t>secreted from the uterus.</a:t>
            </a:r>
            <a:endParaRPr lang="tr-TR" altLang="tr-TR" sz="2200" b="1" smtClean="0"/>
          </a:p>
        </p:txBody>
      </p:sp>
      <p:sp>
        <p:nvSpPr>
          <p:cNvPr id="72707" name="1 Başlık"/>
          <p:cNvSpPr>
            <a:spLocks noGrp="1" noChangeArrowheads="1"/>
          </p:cNvSpPr>
          <p:nvPr>
            <p:ph type="title"/>
          </p:nvPr>
        </p:nvSpPr>
        <p:spPr>
          <a:xfrm>
            <a:off x="1028700" y="620713"/>
            <a:ext cx="7086600" cy="731837"/>
          </a:xfrm>
        </p:spPr>
        <p:txBody>
          <a:bodyPr/>
          <a:lstStyle/>
          <a:p>
            <a:r>
              <a:rPr lang="tr-TR" altLang="tr-TR" b="1" smtClean="0"/>
              <a:t>Sexual Cycle in Sheep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557338"/>
            <a:ext cx="6911975" cy="4525962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Anestrus</a:t>
            </a:r>
          </a:p>
          <a:p>
            <a:pPr algn="just">
              <a:buFontTx/>
              <a:buNone/>
            </a:pPr>
            <a:r>
              <a:rPr lang="tr-TR" altLang="tr-TR" smtClean="0"/>
              <a:t>   is the </a:t>
            </a:r>
            <a:r>
              <a:rPr lang="tr-TR" altLang="tr-TR" b="1" smtClean="0"/>
              <a:t>sexual rest </a:t>
            </a:r>
            <a:r>
              <a:rPr lang="tr-TR" altLang="tr-TR" smtClean="0"/>
              <a:t>period of sheep and lasts from mid-winter to mid-summer in the nothern hemisphere.</a:t>
            </a:r>
          </a:p>
        </p:txBody>
      </p:sp>
      <p:sp>
        <p:nvSpPr>
          <p:cNvPr id="73731" name="1 Başlık"/>
          <p:cNvSpPr>
            <a:spLocks noGrp="1" noChangeArrowheads="1"/>
          </p:cNvSpPr>
          <p:nvPr>
            <p:ph type="title"/>
          </p:nvPr>
        </p:nvSpPr>
        <p:spPr>
          <a:xfrm>
            <a:off x="1028700" y="620713"/>
            <a:ext cx="7086600" cy="731837"/>
          </a:xfrm>
        </p:spPr>
        <p:txBody>
          <a:bodyPr/>
          <a:lstStyle/>
          <a:p>
            <a:r>
              <a:rPr lang="tr-TR" altLang="tr-TR" b="1" smtClean="0"/>
              <a:t>Sexual Cycle in Sheep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Goats</a:t>
            </a:r>
          </a:p>
        </p:txBody>
      </p:sp>
      <p:sp>
        <p:nvSpPr>
          <p:cNvPr id="74755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6191250" cy="4525963"/>
          </a:xfrm>
        </p:spPr>
        <p:txBody>
          <a:bodyPr/>
          <a:lstStyle/>
          <a:p>
            <a:pPr algn="just"/>
            <a:r>
              <a:rPr lang="tr-TR" altLang="tr-TR" sz="1900" smtClean="0"/>
              <a:t>Goats reach; </a:t>
            </a:r>
            <a:r>
              <a:rPr lang="tr-TR" altLang="tr-TR" sz="1900" b="1" smtClean="0"/>
              <a:t>puberty</a:t>
            </a:r>
            <a:r>
              <a:rPr lang="tr-TR" altLang="tr-TR" sz="1900" smtClean="0"/>
              <a:t> at approximately </a:t>
            </a:r>
            <a:r>
              <a:rPr lang="tr-TR" altLang="tr-TR" sz="1900" b="1" smtClean="0"/>
              <a:t>6-9 months </a:t>
            </a:r>
            <a:r>
              <a:rPr lang="tr-TR" altLang="tr-TR" sz="1900" smtClean="0"/>
              <a:t>of age and </a:t>
            </a:r>
            <a:r>
              <a:rPr lang="tr-TR" altLang="tr-TR" sz="1900" b="1" smtClean="0"/>
              <a:t>breeding age </a:t>
            </a:r>
            <a:r>
              <a:rPr lang="tr-TR" altLang="tr-TR" sz="1900" smtClean="0"/>
              <a:t>at </a:t>
            </a:r>
            <a:r>
              <a:rPr lang="tr-TR" altLang="tr-TR" sz="1900" b="1" smtClean="0"/>
              <a:t>9-15 months </a:t>
            </a:r>
            <a:r>
              <a:rPr lang="tr-TR" altLang="tr-TR" sz="1900" smtClean="0"/>
              <a:t>of age.</a:t>
            </a:r>
          </a:p>
          <a:p>
            <a:pPr algn="just"/>
            <a:r>
              <a:rPr lang="tr-TR" altLang="tr-TR" sz="1900" smtClean="0"/>
              <a:t>In goats, which are among the </a:t>
            </a:r>
            <a:r>
              <a:rPr lang="tr-TR" altLang="tr-TR" sz="1900" b="1" smtClean="0"/>
              <a:t>seasonally polyestric </a:t>
            </a:r>
            <a:r>
              <a:rPr lang="tr-TR" altLang="tr-TR" sz="1900" smtClean="0"/>
              <a:t>animals, the onset of sexual activity is related to </a:t>
            </a:r>
            <a:r>
              <a:rPr lang="tr-TR" altLang="tr-TR" sz="1900" b="1" smtClean="0"/>
              <a:t>daylight length.</a:t>
            </a:r>
            <a:endParaRPr lang="tr-TR" altLang="tr-TR" sz="1900" smtClean="0"/>
          </a:p>
          <a:p>
            <a:pPr algn="just"/>
            <a:r>
              <a:rPr lang="tr-TR" altLang="tr-TR" sz="1900" smtClean="0"/>
              <a:t>The reduction of light exposure with the day length decrease results in increasing the </a:t>
            </a:r>
            <a:r>
              <a:rPr lang="tr-TR" altLang="tr-TR" sz="1900" b="1" smtClean="0"/>
              <a:t>melatonin </a:t>
            </a:r>
            <a:r>
              <a:rPr lang="tr-TR" altLang="tr-TR" sz="1900" smtClean="0"/>
              <a:t>release from the </a:t>
            </a:r>
            <a:r>
              <a:rPr lang="tr-TR" altLang="tr-TR" sz="1900" b="1" smtClean="0"/>
              <a:t>pineal gland.</a:t>
            </a:r>
            <a:endParaRPr lang="tr-TR" altLang="tr-TR" sz="1900" smtClean="0"/>
          </a:p>
          <a:p>
            <a:pPr algn="just"/>
            <a:r>
              <a:rPr lang="tr-TR" altLang="tr-TR" sz="1900" smtClean="0"/>
              <a:t>Increase of blood melatonin level stimulates </a:t>
            </a:r>
            <a:r>
              <a:rPr lang="tr-TR" altLang="tr-TR" sz="1900" b="1" smtClean="0"/>
              <a:t>GnRH </a:t>
            </a:r>
            <a:r>
              <a:rPr lang="tr-TR" altLang="tr-TR" sz="1900" smtClean="0"/>
              <a:t>release from the hypothelamus and the increased GnRH release stimulates </a:t>
            </a:r>
            <a:r>
              <a:rPr lang="tr-TR" altLang="tr-TR" sz="1900" b="1" smtClean="0"/>
              <a:t>FSH </a:t>
            </a:r>
            <a:r>
              <a:rPr lang="tr-TR" altLang="tr-TR" sz="1900" smtClean="0"/>
              <a:t>release by affecting the frontal lobe of hypophysis.</a:t>
            </a:r>
          </a:p>
          <a:p>
            <a:pPr algn="just"/>
            <a:r>
              <a:rPr lang="tr-TR" altLang="tr-TR" sz="1900" smtClean="0"/>
              <a:t>FSH travels to the ovaries through blood and initiates follicular developments.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747</Words>
  <Application>Microsoft Office PowerPoint</Application>
  <PresentationFormat>Ekran Gösterisi (4:3)</PresentationFormat>
  <Paragraphs>77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Goats</vt:lpstr>
      <vt:lpstr>Sexual Cycle in Goats</vt:lpstr>
      <vt:lpstr>Sexual Cycle in Goats</vt:lpstr>
      <vt:lpstr>Sexual Cycle in Goats</vt:lpstr>
      <vt:lpstr>Sexual Cycle in Goats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Sexual Cycle in Sheep</dc:title>
  <dc:creator>Borga TIRPAN</dc:creator>
  <cp:lastModifiedBy>masa üstü</cp:lastModifiedBy>
  <cp:revision>1</cp:revision>
  <dcterms:created xsi:type="dcterms:W3CDTF">2019-10-01T12:33:18Z</dcterms:created>
  <dcterms:modified xsi:type="dcterms:W3CDTF">2019-10-01T12:35:30Z</dcterms:modified>
</cp:coreProperties>
</file>