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2" r:id="rId6"/>
    <p:sldId id="263" r:id="rId7"/>
    <p:sldId id="264" r:id="rId8"/>
    <p:sldId id="265" r:id="rId9"/>
    <p:sldId id="266" r:id="rId10"/>
    <p:sldId id="270" r:id="rId11"/>
    <p:sldId id="281" r:id="rId12"/>
    <p:sldId id="287" r:id="rId13"/>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94660"/>
  </p:normalViewPr>
  <p:slideViewPr>
    <p:cSldViewPr>
      <p:cViewPr varScale="1">
        <p:scale>
          <a:sx n="87" d="100"/>
          <a:sy n="87" d="100"/>
        </p:scale>
        <p:origin x="145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42E5853F-0C12-4DC3-9D41-2ACC99676E13}" type="datetimeFigureOut">
              <a:rPr lang="tr-TR"/>
              <a:pPr>
                <a:defRPr/>
              </a:pPr>
              <a:t>15.2.2018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B791052E-7E90-40CE-BC79-FF9D10FFF884}"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D844DB8C-E385-454C-9477-7AB73C1DA9D0}" type="datetimeFigureOut">
              <a:rPr lang="tr-TR"/>
              <a:pPr>
                <a:defRPr/>
              </a:pPr>
              <a:t>15.2.2018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62B5F017-FA54-4F8E-A5A1-7ABD32821F36}"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77BE8EF8-ED0B-4535-988D-541B06B53B07}" type="datetimeFigureOut">
              <a:rPr lang="tr-TR"/>
              <a:pPr>
                <a:defRPr/>
              </a:pPr>
              <a:t>15.2.2018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4776F79B-7392-4B8B-BF75-A20E8AC5BF78}"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EDEA7D90-3801-4A7B-B024-9CB2E879D573}" type="datetimeFigureOut">
              <a:rPr lang="tr-TR"/>
              <a:pPr>
                <a:defRPr/>
              </a:pPr>
              <a:t>15.2.2018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253EAE9C-061C-4C58-BC6A-7B9C09316F08}"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F6F73915-C803-4A7C-B871-26CBC7282A16}" type="datetimeFigureOut">
              <a:rPr lang="tr-TR"/>
              <a:pPr>
                <a:defRPr/>
              </a:pPr>
              <a:t>15.2.2018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203B5A04-546E-48C8-A5D3-C253FB5989DF}"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C011E7C6-F9FA-4626-9B6D-DEF36814B246}" type="datetimeFigureOut">
              <a:rPr lang="tr-TR"/>
              <a:pPr>
                <a:defRPr/>
              </a:pPr>
              <a:t>15.2.2018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8EA34DDE-569D-4E03-BFBE-20BC94D8E14F}"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9314B441-0192-42F6-9843-3F473AAD6652}" type="datetimeFigureOut">
              <a:rPr lang="tr-TR"/>
              <a:pPr>
                <a:defRPr/>
              </a:pPr>
              <a:t>15.2.2018</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A15DC835-64B4-41A4-9F14-3E18DE30D0E5}"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971E5E89-5A61-4CB9-917B-71E7D4002197}" type="datetimeFigureOut">
              <a:rPr lang="tr-TR"/>
              <a:pPr>
                <a:defRPr/>
              </a:pPr>
              <a:t>15.2.2018</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BE10C5BB-8511-4507-A7A6-0369D003D39D}"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DF027B9F-4FA8-4C9C-BEDB-30B6E0562A46}" type="datetimeFigureOut">
              <a:rPr lang="tr-TR"/>
              <a:pPr>
                <a:defRPr/>
              </a:pPr>
              <a:t>15.2.2018</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83AD4EE4-DCA4-4B35-B8C2-711460AB4EF9}"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CB05C276-0362-4B08-9E44-2B0E803E1ED1}" type="datetimeFigureOut">
              <a:rPr lang="tr-TR"/>
              <a:pPr>
                <a:defRPr/>
              </a:pPr>
              <a:t>15.2.2018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7F6C3380-1A23-46E8-9006-6F925B422CC9}"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27FBC3C9-A1DE-4B11-ADB1-A65B3FCDEAE1}" type="datetimeFigureOut">
              <a:rPr lang="tr-TR"/>
              <a:pPr>
                <a:defRPr/>
              </a:pPr>
              <a:t>15.2.2018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1C28FCBB-76A0-41B1-AAF2-F544F84A5D6A}"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20000"/>
                <a:lumOff val="80000"/>
              </a:schemeClr>
            </a:gs>
            <a:gs pos="50000">
              <a:schemeClr val="bg1">
                <a:lumMod val="85000"/>
              </a:schemeClr>
            </a:gs>
            <a:gs pos="100000">
              <a:schemeClr val="bg1">
                <a:lumMod val="75000"/>
              </a:schemeClr>
            </a:gs>
          </a:gsLst>
          <a:lin ang="5400000" scaled="0"/>
          <a:tileRect/>
        </a:grad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6BC13EAF-A517-4596-BDE5-8177E22F3122}" type="datetimeFigureOut">
              <a:rPr lang="tr-TR"/>
              <a:pPr>
                <a:defRPr/>
              </a:pPr>
              <a:t>15.2.2018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6027110E-8A3A-46D6-A5EE-A0AD4162DA41}"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67544" y="1988840"/>
            <a:ext cx="8058150" cy="1470025"/>
          </a:xfrm>
        </p:spPr>
        <p:txBody>
          <a:bodyPr>
            <a:normAutofit/>
          </a:bodyPr>
          <a:lstStyle/>
          <a:p>
            <a:pPr eaLnBrk="1" hangingPunct="1"/>
            <a:r>
              <a:rPr lang="tr-TR" sz="3200" b="1" dirty="0" smtClean="0">
                <a:solidFill>
                  <a:srgbClr val="000000"/>
                </a:solidFill>
                <a:latin typeface="Arial" panose="020B0604020202020204" pitchFamily="34" charset="0"/>
                <a:cs typeface="Arial" panose="020B0604020202020204" pitchFamily="34" charset="0"/>
              </a:rPr>
              <a:t>ZAMAN</a:t>
            </a:r>
            <a:r>
              <a:rPr lang="tr-TR" sz="3200" b="1" dirty="0" smtClean="0">
                <a:solidFill>
                  <a:srgbClr val="000000"/>
                </a:solidFill>
                <a:latin typeface="Palatino Linotype" pitchFamily="18" charset="0"/>
                <a:cs typeface="Arial" charset="0"/>
              </a:rPr>
              <a:t> </a:t>
            </a:r>
            <a:r>
              <a:rPr lang="tr-TR" sz="3200" b="1" dirty="0" smtClean="0">
                <a:solidFill>
                  <a:srgbClr val="000000"/>
                </a:solidFill>
                <a:latin typeface="Arial" panose="020B0604020202020204" pitchFamily="34" charset="0"/>
                <a:cs typeface="Arial" panose="020B0604020202020204" pitchFamily="34" charset="0"/>
              </a:rPr>
              <a:t>YÖNETİMİ</a:t>
            </a:r>
            <a:r>
              <a:rPr lang="tr-TR" sz="3200" b="1" dirty="0" smtClean="0">
                <a:solidFill>
                  <a:srgbClr val="000000"/>
                </a:solidFill>
                <a:latin typeface="Palatino Linotype" pitchFamily="18" charset="0"/>
                <a:cs typeface="Arial" charset="0"/>
              </a:rPr>
              <a:t> </a:t>
            </a:r>
            <a:r>
              <a:rPr lang="tr-TR" sz="3200" b="1" dirty="0" smtClean="0">
                <a:solidFill>
                  <a:srgbClr val="000000"/>
                </a:solidFill>
                <a:latin typeface="Arial" panose="020B0604020202020204" pitchFamily="34" charset="0"/>
                <a:cs typeface="Arial" panose="020B0604020202020204" pitchFamily="34" charset="0"/>
              </a:rPr>
              <a:t>VE TEKNİKLERİ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1 Başlık"/>
          <p:cNvSpPr>
            <a:spLocks noGrp="1"/>
          </p:cNvSpPr>
          <p:nvPr>
            <p:ph type="title"/>
          </p:nvPr>
        </p:nvSpPr>
        <p:spPr/>
        <p:txBody>
          <a:bodyPr/>
          <a:lstStyle/>
          <a:p>
            <a:pPr eaLnBrk="1" hangingPunct="1"/>
            <a:r>
              <a:rPr lang="tr-TR" sz="3200" b="1" smtClean="0">
                <a:latin typeface="Arial" charset="0"/>
                <a:cs typeface="Arial" charset="0"/>
              </a:rPr>
              <a:t>Zaman Yönetimi Teknikleri </a:t>
            </a:r>
          </a:p>
        </p:txBody>
      </p:sp>
      <p:sp>
        <p:nvSpPr>
          <p:cNvPr id="3" name="2 İçerik Yer Tutucusu"/>
          <p:cNvSpPr>
            <a:spLocks noGrp="1"/>
          </p:cNvSpPr>
          <p:nvPr>
            <p:ph idx="1"/>
          </p:nvPr>
        </p:nvSpPr>
        <p:spPr>
          <a:xfrm>
            <a:off x="611560" y="1417638"/>
            <a:ext cx="8229600" cy="4525962"/>
          </a:xfrm>
        </p:spPr>
        <p:txBody>
          <a:bodyPr rtlCol="0">
            <a:normAutofit lnSpcReduction="10000"/>
          </a:bodyPr>
          <a:lstStyle/>
          <a:p>
            <a:pPr eaLnBrk="1" fontAlgn="auto" hangingPunct="1">
              <a:spcAft>
                <a:spcPts val="0"/>
              </a:spcAft>
              <a:buFont typeface="Arial" pitchFamily="34" charset="0"/>
              <a:buNone/>
              <a:defRPr/>
            </a:pPr>
            <a:r>
              <a:rPr lang="tr-TR" dirty="0" smtClean="0"/>
              <a:t>    </a:t>
            </a:r>
            <a:r>
              <a:rPr lang="tr-TR" sz="2400" dirty="0" smtClean="0">
                <a:latin typeface="Arial" pitchFamily="34" charset="0"/>
                <a:cs typeface="Arial" pitchFamily="34" charset="0"/>
              </a:rPr>
              <a:t>Zaman yönetimi,bireyin zamanı ve işi egemenlik altına almasıdır.İyi bir planlama ile;</a:t>
            </a:r>
          </a:p>
          <a:p>
            <a:pPr eaLnBrk="1" fontAlgn="auto" hangingPunct="1">
              <a:spcAft>
                <a:spcPts val="0"/>
              </a:spcAft>
              <a:buFont typeface="Arial" pitchFamily="34" charset="0"/>
              <a:buNone/>
              <a:defRPr/>
            </a:pPr>
            <a:r>
              <a:rPr lang="tr-TR" sz="2400" dirty="0">
                <a:latin typeface="Arial" pitchFamily="34" charset="0"/>
                <a:cs typeface="Arial" pitchFamily="34" charset="0"/>
              </a:rPr>
              <a:t> </a:t>
            </a:r>
            <a:r>
              <a:rPr lang="tr-TR" sz="2400" dirty="0" smtClean="0">
                <a:latin typeface="Arial" pitchFamily="34" charset="0"/>
                <a:cs typeface="Arial" pitchFamily="34" charset="0"/>
              </a:rPr>
              <a:t>  --Mevcut faaliyetlerin önceliklerini belirleyip,detaylardan uzaklaşma,</a:t>
            </a:r>
          </a:p>
          <a:p>
            <a:pPr eaLnBrk="1" fontAlgn="auto" hangingPunct="1">
              <a:spcAft>
                <a:spcPts val="0"/>
              </a:spcAft>
              <a:buFont typeface="Arial" pitchFamily="34" charset="0"/>
              <a:buNone/>
              <a:defRPr/>
            </a:pPr>
            <a:r>
              <a:rPr lang="tr-TR" sz="2400" dirty="0">
                <a:latin typeface="Arial" pitchFamily="34" charset="0"/>
                <a:cs typeface="Arial" pitchFamily="34" charset="0"/>
              </a:rPr>
              <a:t> </a:t>
            </a:r>
            <a:r>
              <a:rPr lang="tr-TR" sz="2400" dirty="0" smtClean="0">
                <a:latin typeface="Arial" pitchFamily="34" charset="0"/>
                <a:cs typeface="Arial" pitchFamily="34" charset="0"/>
              </a:rPr>
              <a:t>  --Öze inme,</a:t>
            </a:r>
          </a:p>
          <a:p>
            <a:pPr eaLnBrk="1" fontAlgn="auto" hangingPunct="1">
              <a:spcAft>
                <a:spcPts val="0"/>
              </a:spcAft>
              <a:buFont typeface="Arial" pitchFamily="34" charset="0"/>
              <a:buNone/>
              <a:defRPr/>
            </a:pPr>
            <a:r>
              <a:rPr lang="tr-TR" sz="2400" dirty="0">
                <a:latin typeface="Arial" pitchFamily="34" charset="0"/>
                <a:cs typeface="Arial" pitchFamily="34" charset="0"/>
              </a:rPr>
              <a:t> </a:t>
            </a:r>
            <a:r>
              <a:rPr lang="tr-TR" sz="2400" dirty="0" smtClean="0">
                <a:latin typeface="Arial" pitchFamily="34" charset="0"/>
                <a:cs typeface="Arial" pitchFamily="34" charset="0"/>
              </a:rPr>
              <a:t>  --Harekete geçme,</a:t>
            </a:r>
          </a:p>
          <a:p>
            <a:pPr eaLnBrk="1" fontAlgn="auto" hangingPunct="1">
              <a:spcAft>
                <a:spcPts val="0"/>
              </a:spcAft>
              <a:buFont typeface="Arial" pitchFamily="34" charset="0"/>
              <a:buNone/>
              <a:defRPr/>
            </a:pPr>
            <a:r>
              <a:rPr lang="tr-TR" sz="2400" dirty="0">
                <a:latin typeface="Arial" pitchFamily="34" charset="0"/>
                <a:cs typeface="Arial" pitchFamily="34" charset="0"/>
              </a:rPr>
              <a:t> </a:t>
            </a:r>
            <a:r>
              <a:rPr lang="tr-TR" sz="2400" dirty="0" smtClean="0">
                <a:latin typeface="Arial" pitchFamily="34" charset="0"/>
                <a:cs typeface="Arial" pitchFamily="34" charset="0"/>
              </a:rPr>
              <a:t>  --İş üretme,</a:t>
            </a:r>
          </a:p>
          <a:p>
            <a:pPr eaLnBrk="1" fontAlgn="auto" hangingPunct="1">
              <a:spcAft>
                <a:spcPts val="0"/>
              </a:spcAft>
              <a:buFont typeface="Arial" pitchFamily="34" charset="0"/>
              <a:buNone/>
              <a:defRPr/>
            </a:pPr>
            <a:r>
              <a:rPr lang="tr-TR" sz="2400" dirty="0">
                <a:latin typeface="Arial" pitchFamily="34" charset="0"/>
                <a:cs typeface="Arial" pitchFamily="34" charset="0"/>
              </a:rPr>
              <a:t> </a:t>
            </a:r>
            <a:r>
              <a:rPr lang="tr-TR" sz="2400" dirty="0" smtClean="0">
                <a:latin typeface="Arial" pitchFamily="34" charset="0"/>
                <a:cs typeface="Arial" pitchFamily="34" charset="0"/>
              </a:rPr>
              <a:t>  --</a:t>
            </a:r>
            <a:r>
              <a:rPr lang="tr-TR" sz="2400" dirty="0" smtClean="0">
                <a:latin typeface="Arial" pitchFamily="34" charset="0"/>
                <a:cs typeface="Arial" pitchFamily="34" charset="0"/>
              </a:rPr>
              <a:t>Stres Yönetimi ,</a:t>
            </a:r>
            <a:endParaRPr lang="tr-TR" sz="2400" dirty="0" smtClean="0">
              <a:latin typeface="Arial" pitchFamily="34" charset="0"/>
              <a:cs typeface="Arial" pitchFamily="34" charset="0"/>
            </a:endParaRPr>
          </a:p>
          <a:p>
            <a:pPr eaLnBrk="1" fontAlgn="auto" hangingPunct="1">
              <a:spcAft>
                <a:spcPts val="0"/>
              </a:spcAft>
              <a:buFont typeface="Arial" pitchFamily="34" charset="0"/>
              <a:buNone/>
              <a:defRPr/>
            </a:pPr>
            <a:r>
              <a:rPr lang="tr-TR" sz="2400" dirty="0">
                <a:latin typeface="Arial" pitchFamily="34" charset="0"/>
                <a:cs typeface="Arial" pitchFamily="34" charset="0"/>
              </a:rPr>
              <a:t> </a:t>
            </a:r>
            <a:r>
              <a:rPr lang="tr-TR" sz="2400" dirty="0" smtClean="0">
                <a:latin typeface="Arial" pitchFamily="34" charset="0"/>
                <a:cs typeface="Arial" pitchFamily="34" charset="0"/>
              </a:rPr>
              <a:t>  --Aile ve özel yaşam için zaman ayırma,</a:t>
            </a:r>
          </a:p>
          <a:p>
            <a:pPr eaLnBrk="1" fontAlgn="auto" hangingPunct="1">
              <a:spcAft>
                <a:spcPts val="0"/>
              </a:spcAft>
              <a:buFont typeface="Arial" pitchFamily="34" charset="0"/>
              <a:buNone/>
              <a:defRPr/>
            </a:pPr>
            <a:r>
              <a:rPr lang="tr-TR" sz="2400" dirty="0">
                <a:latin typeface="Arial" pitchFamily="34" charset="0"/>
                <a:cs typeface="Arial" pitchFamily="34" charset="0"/>
              </a:rPr>
              <a:t> </a:t>
            </a:r>
            <a:r>
              <a:rPr lang="tr-TR" sz="2400" dirty="0" smtClean="0">
                <a:latin typeface="Arial" pitchFamily="34" charset="0"/>
                <a:cs typeface="Arial" pitchFamily="34" charset="0"/>
              </a:rPr>
              <a:t>  --Önceden belirlenen hedeflere ulaşmak için çalışma gerçekleşmelidir.</a:t>
            </a:r>
            <a:endParaRPr lang="tr-TR" sz="2400"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2 İçerik Yer Tutucusu"/>
          <p:cNvSpPr>
            <a:spLocks noGrp="1"/>
          </p:cNvSpPr>
          <p:nvPr>
            <p:ph idx="1"/>
          </p:nvPr>
        </p:nvSpPr>
        <p:spPr>
          <a:xfrm>
            <a:off x="428625" y="1428750"/>
            <a:ext cx="8358188" cy="4525963"/>
          </a:xfrm>
        </p:spPr>
        <p:txBody>
          <a:bodyPr/>
          <a:lstStyle/>
          <a:p>
            <a:pPr eaLnBrk="1" hangingPunct="1">
              <a:buFont typeface="Arial" charset="0"/>
              <a:buNone/>
            </a:pPr>
            <a:r>
              <a:rPr lang="tr-TR" sz="2800" b="1" dirty="0" smtClean="0">
                <a:latin typeface="Times New Roman" pitchFamily="18" charset="0"/>
                <a:cs typeface="Times New Roman" pitchFamily="18" charset="0"/>
              </a:rPr>
              <a:t>     </a:t>
            </a:r>
            <a:r>
              <a:rPr lang="tr-TR" sz="2800" b="1" dirty="0" smtClean="0">
                <a:latin typeface="Arial" charset="0"/>
                <a:cs typeface="Arial" charset="0"/>
              </a:rPr>
              <a:t>Esneklik ve Gerçekçilik:</a:t>
            </a:r>
          </a:p>
          <a:p>
            <a:pPr algn="just" eaLnBrk="1" hangingPunct="1">
              <a:buFont typeface="Arial" charset="0"/>
              <a:buNone/>
            </a:pPr>
            <a:r>
              <a:rPr lang="tr-TR" sz="2800" b="1" dirty="0" smtClean="0">
                <a:latin typeface="Arial" charset="0"/>
                <a:cs typeface="Arial" charset="0"/>
              </a:rPr>
              <a:t>      </a:t>
            </a:r>
            <a:r>
              <a:rPr lang="tr-TR" sz="2800" dirty="0" smtClean="0">
                <a:latin typeface="Arial" charset="0"/>
                <a:cs typeface="Arial" charset="0"/>
              </a:rPr>
              <a:t>Zaman yönetiminde, bazen aksamalar olabileceği unutulmamalıdır. </a:t>
            </a:r>
            <a:endParaRPr lang="tr-TR" sz="2800" dirty="0" smtClean="0"/>
          </a:p>
        </p:txBody>
      </p:sp>
      <p:sp>
        <p:nvSpPr>
          <p:cNvPr id="39938" name="3 Dikdörtgen"/>
          <p:cNvSpPr>
            <a:spLocks noChangeArrowheads="1"/>
          </p:cNvSpPr>
          <p:nvPr/>
        </p:nvSpPr>
        <p:spPr bwMode="auto">
          <a:xfrm>
            <a:off x="571500" y="285750"/>
            <a:ext cx="8215313" cy="1016000"/>
          </a:xfrm>
          <a:prstGeom prst="rect">
            <a:avLst/>
          </a:prstGeom>
          <a:noFill/>
          <a:ln w="9525">
            <a:noFill/>
            <a:miter lim="800000"/>
            <a:headEnd/>
            <a:tailEnd/>
          </a:ln>
        </p:spPr>
        <p:txBody>
          <a:bodyPr>
            <a:spAutoFit/>
          </a:bodyPr>
          <a:lstStyle/>
          <a:p>
            <a:r>
              <a:rPr lang="tr-TR" sz="2800" b="1">
                <a:cs typeface="Arial" charset="0"/>
              </a:rPr>
              <a:t>Plan yaparken dikkat edilmesi gerekli noktalar:</a:t>
            </a:r>
          </a:p>
          <a:p>
            <a:r>
              <a:rPr lang="tr-TR" sz="3200" b="1">
                <a:cs typeface="Arial" charset="0"/>
              </a:rPr>
              <a:t>    </a:t>
            </a:r>
          </a:p>
        </p:txBody>
      </p:sp>
      <p:sp>
        <p:nvSpPr>
          <p:cNvPr id="4" name="2 İçerik Yer Tutucusu"/>
          <p:cNvSpPr txBox="1">
            <a:spLocks/>
          </p:cNvSpPr>
          <p:nvPr/>
        </p:nvSpPr>
        <p:spPr bwMode="auto">
          <a:xfrm>
            <a:off x="251520" y="3356992"/>
            <a:ext cx="864096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buFont typeface="Arial" charset="0"/>
              <a:buNone/>
            </a:pPr>
            <a:r>
              <a:rPr lang="tr-TR" b="1" dirty="0" smtClean="0">
                <a:latin typeface="Arial" charset="0"/>
                <a:cs typeface="Arial" charset="0"/>
              </a:rPr>
              <a:t>      </a:t>
            </a:r>
            <a:r>
              <a:rPr lang="tr-TR" sz="2800" b="1" dirty="0" smtClean="0">
                <a:latin typeface="Arial" charset="0"/>
                <a:cs typeface="Arial" charset="0"/>
              </a:rPr>
              <a:t>Ödüllendirici olmak</a:t>
            </a:r>
            <a:r>
              <a:rPr lang="tr-TR" sz="2800" dirty="0" smtClean="0">
                <a:latin typeface="Arial" charset="0"/>
                <a:cs typeface="Arial" charset="0"/>
              </a:rPr>
              <a:t>:</a:t>
            </a:r>
          </a:p>
          <a:p>
            <a:pPr eaLnBrk="1" hangingPunct="1">
              <a:buFont typeface="Arial" charset="0"/>
              <a:buNone/>
            </a:pPr>
            <a:r>
              <a:rPr lang="tr-TR" sz="2800" dirty="0" smtClean="0">
                <a:latin typeface="Arial" charset="0"/>
                <a:cs typeface="Arial" charset="0"/>
              </a:rPr>
              <a:t>      Önemli olan planlarda hem zorunlu hem de sosyal etkinliklere yer verilmelidir.</a:t>
            </a:r>
            <a:endParaRPr lang="tr-TR" dirty="0" smtClean="0">
              <a:latin typeface="Arial" charset="0"/>
              <a:cs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2 İçerik Yer Tutucusu"/>
          <p:cNvSpPr>
            <a:spLocks noGrp="1"/>
          </p:cNvSpPr>
          <p:nvPr>
            <p:ph idx="1"/>
          </p:nvPr>
        </p:nvSpPr>
        <p:spPr>
          <a:xfrm>
            <a:off x="539552" y="1988840"/>
            <a:ext cx="8464425" cy="4525963"/>
          </a:xfrm>
        </p:spPr>
        <p:txBody>
          <a:bodyPr/>
          <a:lstStyle/>
          <a:p>
            <a:pPr eaLnBrk="1" hangingPunct="1">
              <a:buFont typeface="Arial" charset="0"/>
              <a:buNone/>
            </a:pPr>
            <a:r>
              <a:rPr lang="tr-TR" sz="2800" b="1" dirty="0" smtClean="0">
                <a:latin typeface="Arial" charset="0"/>
                <a:cs typeface="Arial" charset="0"/>
              </a:rPr>
              <a:t>     Sürekli değerlendirme:</a:t>
            </a:r>
          </a:p>
          <a:p>
            <a:pPr eaLnBrk="1" hangingPunct="1">
              <a:buFont typeface="Arial" charset="0"/>
              <a:buNone/>
            </a:pPr>
            <a:r>
              <a:rPr lang="tr-TR" sz="2800" dirty="0" smtClean="0">
                <a:latin typeface="Arial" charset="0"/>
                <a:cs typeface="Arial" charset="0"/>
              </a:rPr>
              <a:t>       Uygulanan planın işlerliğini değerlendirmek aksamaları belirleyip düzenlemek yeni ve etkili planlar yapılmasında etkilidir.</a:t>
            </a:r>
          </a:p>
          <a:p>
            <a:pPr eaLnBrk="1" hangingPunct="1">
              <a:buFont typeface="Arial" charset="0"/>
              <a:buNone/>
            </a:pPr>
            <a:endParaRPr lang="tr-TR" sz="28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1 Başlık"/>
          <p:cNvSpPr>
            <a:spLocks noGrp="1"/>
          </p:cNvSpPr>
          <p:nvPr>
            <p:ph type="title"/>
          </p:nvPr>
        </p:nvSpPr>
        <p:spPr>
          <a:xfrm>
            <a:off x="179512" y="285750"/>
            <a:ext cx="8229600" cy="1143000"/>
          </a:xfrm>
        </p:spPr>
        <p:txBody>
          <a:bodyPr/>
          <a:lstStyle/>
          <a:p>
            <a:pPr eaLnBrk="1" hangingPunct="1"/>
            <a:r>
              <a:rPr lang="tr-TR" sz="2400" b="1" dirty="0" smtClean="0">
                <a:latin typeface="Arial" charset="0"/>
                <a:cs typeface="Arial" charset="0"/>
              </a:rPr>
              <a:t>ZAMAN YÖNETİMİ VE TEKNİKLERİ </a:t>
            </a:r>
          </a:p>
        </p:txBody>
      </p:sp>
      <p:sp>
        <p:nvSpPr>
          <p:cNvPr id="17410" name="2 İçerik Yer Tutucusu"/>
          <p:cNvSpPr>
            <a:spLocks noGrp="1"/>
          </p:cNvSpPr>
          <p:nvPr>
            <p:ph idx="1"/>
          </p:nvPr>
        </p:nvSpPr>
        <p:spPr>
          <a:xfrm>
            <a:off x="395536" y="1428750"/>
            <a:ext cx="8352928" cy="5429250"/>
          </a:xfrm>
        </p:spPr>
        <p:txBody>
          <a:bodyPr/>
          <a:lstStyle/>
          <a:p>
            <a:pPr algn="just" eaLnBrk="1" hangingPunct="1">
              <a:buFont typeface="Arial" charset="0"/>
              <a:buNone/>
            </a:pPr>
            <a:r>
              <a:rPr lang="tr-TR" sz="2400" dirty="0" smtClean="0">
                <a:latin typeface="Arial" charset="0"/>
                <a:cs typeface="Arial" charset="0"/>
              </a:rPr>
              <a:t>        Bireylerin amaçlarına ulaşabilmelerinin en iyi yolu, etkinliklerini örgüt yapısı içinde gerçekleştirmeleridir.</a:t>
            </a:r>
          </a:p>
          <a:p>
            <a:pPr algn="just" eaLnBrk="1" hangingPunct="1">
              <a:buFont typeface="Arial" charset="0"/>
              <a:buNone/>
            </a:pPr>
            <a:r>
              <a:rPr lang="tr-TR" sz="2400" dirty="0" smtClean="0">
                <a:latin typeface="Arial" charset="0"/>
                <a:cs typeface="Arial" charset="0"/>
              </a:rPr>
              <a:t>         Örgütler, bireylerin aktivitelerini gerçekleştirebilmeleri için çeşitli kaynaklara ihtiyaç duyar. Bu kaynaklardan biri zaman kaynağıdır.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1 Başlık"/>
          <p:cNvSpPr>
            <a:spLocks noGrp="1"/>
          </p:cNvSpPr>
          <p:nvPr>
            <p:ph type="title"/>
          </p:nvPr>
        </p:nvSpPr>
        <p:spPr/>
        <p:txBody>
          <a:bodyPr/>
          <a:lstStyle/>
          <a:p>
            <a:pPr eaLnBrk="1" hangingPunct="1"/>
            <a:r>
              <a:rPr lang="tr-TR" sz="2400" b="1" smtClean="0">
                <a:latin typeface="Arial" charset="0"/>
                <a:cs typeface="Arial" charset="0"/>
              </a:rPr>
              <a:t>ZAMAN YÖNETİMİNİN ÖNEMİ</a:t>
            </a:r>
          </a:p>
        </p:txBody>
      </p:sp>
      <p:sp>
        <p:nvSpPr>
          <p:cNvPr id="19458" name="2 İçerik Yer Tutucusu"/>
          <p:cNvSpPr>
            <a:spLocks noGrp="1"/>
          </p:cNvSpPr>
          <p:nvPr>
            <p:ph idx="1"/>
          </p:nvPr>
        </p:nvSpPr>
        <p:spPr>
          <a:xfrm>
            <a:off x="214313" y="1071563"/>
            <a:ext cx="8586787" cy="4525962"/>
          </a:xfrm>
        </p:spPr>
        <p:txBody>
          <a:bodyPr/>
          <a:lstStyle/>
          <a:p>
            <a:pPr eaLnBrk="1" hangingPunct="1">
              <a:buFont typeface="Arial" charset="0"/>
              <a:buNone/>
            </a:pPr>
            <a:r>
              <a:rPr lang="tr-TR" smtClean="0">
                <a:latin typeface="Arial" charset="0"/>
                <a:cs typeface="Arial" charset="0"/>
              </a:rPr>
              <a:t> </a:t>
            </a:r>
          </a:p>
        </p:txBody>
      </p:sp>
      <p:sp>
        <p:nvSpPr>
          <p:cNvPr id="19459" name="3 Dikdörtgen"/>
          <p:cNvSpPr>
            <a:spLocks noChangeArrowheads="1"/>
          </p:cNvSpPr>
          <p:nvPr/>
        </p:nvSpPr>
        <p:spPr bwMode="auto">
          <a:xfrm>
            <a:off x="755650" y="260350"/>
            <a:ext cx="7715250" cy="4108450"/>
          </a:xfrm>
          <a:prstGeom prst="rect">
            <a:avLst/>
          </a:prstGeom>
          <a:noFill/>
          <a:ln w="9525">
            <a:noFill/>
            <a:miter lim="800000"/>
            <a:headEnd/>
            <a:tailEnd/>
          </a:ln>
        </p:spPr>
        <p:txBody>
          <a:bodyPr>
            <a:spAutoFit/>
          </a:bodyPr>
          <a:lstStyle/>
          <a:p>
            <a:endParaRPr lang="tr-TR" sz="2400">
              <a:latin typeface="Times New Roman" pitchFamily="18" charset="0"/>
              <a:cs typeface="Times New Roman" pitchFamily="18" charset="0"/>
            </a:endParaRPr>
          </a:p>
          <a:p>
            <a:endParaRPr lang="tr-TR" sz="2400">
              <a:latin typeface="Times New Roman" pitchFamily="18" charset="0"/>
              <a:cs typeface="Times New Roman" pitchFamily="18" charset="0"/>
            </a:endParaRPr>
          </a:p>
          <a:p>
            <a:r>
              <a:rPr lang="tr-TR" sz="2400">
                <a:latin typeface="Times New Roman" pitchFamily="18" charset="0"/>
                <a:cs typeface="Times New Roman" pitchFamily="18" charset="0"/>
              </a:rPr>
              <a:t>     </a:t>
            </a:r>
            <a:r>
              <a:rPr lang="tr-TR" sz="2400">
                <a:cs typeface="Arial" charset="0"/>
              </a:rPr>
              <a:t>Zaman yönetimine  kişisel değil de ekip çabası olarak bakılırsa zamanlarını iyi kullanan elemanların etkinliği ve verimliliği ortaya çıkar.</a:t>
            </a:r>
          </a:p>
          <a:p>
            <a:r>
              <a:rPr lang="tr-TR" sz="2400">
                <a:cs typeface="Arial" charset="0"/>
              </a:rPr>
              <a:t>İyi bir zaman yönetimi, kendini organize etmeyi, diğerlerinin organize olmasını sağlar.</a:t>
            </a:r>
          </a:p>
          <a:p>
            <a:r>
              <a:rPr lang="tr-TR" sz="2400">
                <a:cs typeface="Arial" charset="0"/>
              </a:rPr>
              <a:t>      Amaç, kişinin işi ve yaşantı tarzının gerekli plan ve hedefleri doğrultusunda, amaçlara uygun organizasyondan en yüksek verimi sağlamaktır.</a:t>
            </a:r>
          </a:p>
          <a:p>
            <a:endParaRPr lang="tr-TR" sz="240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1 Başlık"/>
          <p:cNvSpPr>
            <a:spLocks noGrp="1"/>
          </p:cNvSpPr>
          <p:nvPr>
            <p:ph type="title"/>
          </p:nvPr>
        </p:nvSpPr>
        <p:spPr>
          <a:xfrm>
            <a:off x="142875" y="274638"/>
            <a:ext cx="7572375" cy="1143000"/>
          </a:xfrm>
        </p:spPr>
        <p:txBody>
          <a:bodyPr/>
          <a:lstStyle/>
          <a:p>
            <a:pPr eaLnBrk="1" hangingPunct="1"/>
            <a:r>
              <a:rPr lang="tr-TR" sz="2400" b="1" smtClean="0">
                <a:latin typeface="Arial" charset="0"/>
                <a:cs typeface="Arial" charset="0"/>
              </a:rPr>
              <a:t>Zaman Yönetimindeki</a:t>
            </a:r>
            <a:br>
              <a:rPr lang="tr-TR" sz="2400" b="1" smtClean="0">
                <a:latin typeface="Arial" charset="0"/>
                <a:cs typeface="Arial" charset="0"/>
              </a:rPr>
            </a:br>
            <a:r>
              <a:rPr lang="tr-TR" sz="2400" b="1" smtClean="0">
                <a:latin typeface="Arial" charset="0"/>
                <a:cs typeface="Arial" charset="0"/>
              </a:rPr>
              <a:t>Önemli Noktalar</a:t>
            </a:r>
          </a:p>
        </p:txBody>
      </p:sp>
      <p:sp>
        <p:nvSpPr>
          <p:cNvPr id="20482" name="2 İçerik Yer Tutucusu"/>
          <p:cNvSpPr>
            <a:spLocks noGrp="1"/>
          </p:cNvSpPr>
          <p:nvPr>
            <p:ph idx="1"/>
          </p:nvPr>
        </p:nvSpPr>
        <p:spPr>
          <a:xfrm>
            <a:off x="0" y="620713"/>
            <a:ext cx="6443663" cy="5929312"/>
          </a:xfrm>
        </p:spPr>
        <p:txBody>
          <a:bodyPr/>
          <a:lstStyle/>
          <a:p>
            <a:pPr eaLnBrk="1" hangingPunct="1">
              <a:buFont typeface="Arial" charset="0"/>
              <a:buNone/>
            </a:pPr>
            <a:r>
              <a:rPr lang="tr-TR" sz="1800" smtClean="0">
                <a:latin typeface="Times New Roman" pitchFamily="18" charset="0"/>
                <a:cs typeface="Times New Roman" pitchFamily="18" charset="0"/>
              </a:rPr>
              <a:t>.</a:t>
            </a:r>
          </a:p>
          <a:p>
            <a:pPr eaLnBrk="1" hangingPunct="1">
              <a:buFont typeface="Arial" charset="0"/>
              <a:buNone/>
            </a:pPr>
            <a:endParaRPr lang="tr-TR" sz="1800" smtClean="0">
              <a:latin typeface="Times New Roman" pitchFamily="18" charset="0"/>
              <a:cs typeface="Times New Roman" pitchFamily="18" charset="0"/>
            </a:endParaRPr>
          </a:p>
          <a:p>
            <a:pPr eaLnBrk="1" hangingPunct="1">
              <a:buFont typeface="Arial" charset="0"/>
              <a:buNone/>
            </a:pPr>
            <a:r>
              <a:rPr lang="tr-TR" sz="1800" smtClean="0">
                <a:latin typeface="Arial" charset="0"/>
                <a:cs typeface="Arial" charset="0"/>
              </a:rPr>
              <a:t>                 --Hedeflerin belirlenmesi</a:t>
            </a:r>
          </a:p>
          <a:p>
            <a:pPr eaLnBrk="1" hangingPunct="1">
              <a:buFont typeface="Arial" charset="0"/>
              <a:buNone/>
            </a:pPr>
            <a:endParaRPr lang="tr-TR" sz="1800" smtClean="0">
              <a:latin typeface="Arial" charset="0"/>
              <a:cs typeface="Arial" charset="0"/>
            </a:endParaRPr>
          </a:p>
          <a:p>
            <a:pPr eaLnBrk="1" hangingPunct="1">
              <a:buFont typeface="Arial" charset="0"/>
              <a:buNone/>
            </a:pPr>
            <a:r>
              <a:rPr lang="tr-TR" sz="1800" smtClean="0">
                <a:latin typeface="Arial" charset="0"/>
                <a:cs typeface="Arial" charset="0"/>
              </a:rPr>
              <a:t>                 --Önceliklerin belirlenmesi</a:t>
            </a:r>
          </a:p>
          <a:p>
            <a:pPr eaLnBrk="1" hangingPunct="1">
              <a:buFont typeface="Arial" charset="0"/>
              <a:buNone/>
            </a:pPr>
            <a:endParaRPr lang="tr-TR" sz="1800" smtClean="0">
              <a:latin typeface="Arial" charset="0"/>
              <a:cs typeface="Arial" charset="0"/>
            </a:endParaRPr>
          </a:p>
          <a:p>
            <a:pPr eaLnBrk="1" hangingPunct="1">
              <a:buFont typeface="Arial" charset="0"/>
              <a:buNone/>
            </a:pPr>
            <a:r>
              <a:rPr lang="tr-TR" sz="1800" smtClean="0">
                <a:latin typeface="Arial" charset="0"/>
                <a:cs typeface="Arial" charset="0"/>
              </a:rPr>
              <a:t>                 --Hayır  diyebilmek</a:t>
            </a:r>
          </a:p>
          <a:p>
            <a:pPr eaLnBrk="1" hangingPunct="1">
              <a:buFont typeface="Arial" charset="0"/>
              <a:buNone/>
            </a:pPr>
            <a:endParaRPr lang="tr-TR" sz="1800" smtClean="0">
              <a:latin typeface="Arial" charset="0"/>
              <a:cs typeface="Arial" charset="0"/>
            </a:endParaRPr>
          </a:p>
          <a:p>
            <a:pPr eaLnBrk="1" hangingPunct="1">
              <a:buFont typeface="Arial" charset="0"/>
              <a:buNone/>
            </a:pPr>
            <a:r>
              <a:rPr lang="tr-TR" sz="1800" smtClean="0">
                <a:latin typeface="Arial" charset="0"/>
                <a:cs typeface="Arial" charset="0"/>
              </a:rPr>
              <a:t>                 --Kararların hızlı verilmesi</a:t>
            </a:r>
          </a:p>
          <a:p>
            <a:pPr eaLnBrk="1" hangingPunct="1">
              <a:buFont typeface="Arial" charset="0"/>
              <a:buNone/>
            </a:pPr>
            <a:endParaRPr lang="tr-TR" sz="1800" smtClean="0">
              <a:latin typeface="Arial" charset="0"/>
              <a:cs typeface="Arial" charset="0"/>
            </a:endParaRPr>
          </a:p>
          <a:p>
            <a:pPr eaLnBrk="1" hangingPunct="1">
              <a:buFont typeface="Arial" charset="0"/>
              <a:buNone/>
            </a:pPr>
            <a:r>
              <a:rPr lang="tr-TR" sz="1800" smtClean="0">
                <a:latin typeface="Arial" charset="0"/>
                <a:cs typeface="Arial" charset="0"/>
              </a:rPr>
              <a:t>                 --İşlerin bir kısmının devredilmesi</a:t>
            </a:r>
          </a:p>
          <a:p>
            <a:pPr eaLnBrk="1" hangingPunct="1">
              <a:buFont typeface="Arial" charset="0"/>
              <a:buNone/>
            </a:pPr>
            <a:endParaRPr lang="tr-TR" sz="1800" smtClean="0">
              <a:latin typeface="Arial" charset="0"/>
              <a:cs typeface="Arial" charset="0"/>
            </a:endParaRPr>
          </a:p>
          <a:p>
            <a:pPr eaLnBrk="1" hangingPunct="1">
              <a:buFont typeface="Arial" charset="0"/>
              <a:buNone/>
            </a:pPr>
            <a:r>
              <a:rPr lang="tr-TR" sz="1800" smtClean="0">
                <a:latin typeface="Arial" charset="0"/>
                <a:cs typeface="Arial" charset="0"/>
              </a:rPr>
              <a:t>                 --Günlük  ve haftalık planların yapılması</a:t>
            </a:r>
          </a:p>
          <a:p>
            <a:pPr eaLnBrk="1" hangingPunct="1">
              <a:buFont typeface="Arial" charset="0"/>
              <a:buNone/>
            </a:pPr>
            <a:endParaRPr lang="tr-TR" sz="1800" smtClean="0">
              <a:latin typeface="Arial" charset="0"/>
              <a:cs typeface="Arial" charset="0"/>
            </a:endParaRPr>
          </a:p>
          <a:p>
            <a:pPr eaLnBrk="1" hangingPunct="1">
              <a:buFont typeface="Arial" charset="0"/>
              <a:buNone/>
            </a:pPr>
            <a:r>
              <a:rPr lang="tr-TR" sz="1800" smtClean="0">
                <a:latin typeface="Arial" charset="0"/>
                <a:cs typeface="Arial" charset="0"/>
              </a:rPr>
              <a:t>                --Teknolojideki yeniliklerden yararlanmak</a:t>
            </a:r>
          </a:p>
          <a:p>
            <a:pPr eaLnBrk="1" hangingPunct="1"/>
            <a:endParaRPr lang="tr-TR" sz="1800" smtClean="0">
              <a:latin typeface="Times New Roman" pitchFamily="18" charset="0"/>
              <a:cs typeface="Times New Roman" pitchFamily="18" charset="0"/>
            </a:endParaRPr>
          </a:p>
        </p:txBody>
      </p:sp>
      <p:pic>
        <p:nvPicPr>
          <p:cNvPr id="20483" name="Picture 5" descr="zaman-yönetimi-7"/>
          <p:cNvPicPr>
            <a:picLocks noChangeAspect="1" noChangeArrowheads="1"/>
          </p:cNvPicPr>
          <p:nvPr/>
        </p:nvPicPr>
        <p:blipFill>
          <a:blip r:embed="rId2"/>
          <a:srcRect/>
          <a:stretch>
            <a:fillRect/>
          </a:stretch>
        </p:blipFill>
        <p:spPr bwMode="auto">
          <a:xfrm>
            <a:off x="5364163" y="1196975"/>
            <a:ext cx="3370262" cy="433387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500" y="642938"/>
            <a:ext cx="8229600" cy="4525962"/>
          </a:xfrm>
        </p:spPr>
        <p:txBody>
          <a:bodyPr rtlCol="0">
            <a:normAutofit fontScale="85000" lnSpcReduction="20000"/>
          </a:bodyPr>
          <a:lstStyle/>
          <a:p>
            <a:pPr eaLnBrk="1" fontAlgn="auto" hangingPunct="1">
              <a:spcAft>
                <a:spcPts val="0"/>
              </a:spcAft>
              <a:buFont typeface="Arial" pitchFamily="34" charset="0"/>
              <a:buChar char="•"/>
              <a:defRPr/>
            </a:pPr>
            <a:endParaRPr lang="tr-TR" dirty="0">
              <a:latin typeface="Times New Roman" pitchFamily="18" charset="0"/>
              <a:cs typeface="Times New Roman" pitchFamily="18" charset="0"/>
            </a:endParaRPr>
          </a:p>
          <a:p>
            <a:pPr eaLnBrk="1" fontAlgn="auto" hangingPunct="1">
              <a:spcAft>
                <a:spcPts val="0"/>
              </a:spcAft>
              <a:buFont typeface="Arial" pitchFamily="34" charset="0"/>
              <a:buNone/>
              <a:defRPr/>
            </a:pPr>
            <a:r>
              <a:rPr lang="tr-TR" dirty="0" smtClean="0">
                <a:latin typeface="Arial" pitchFamily="34" charset="0"/>
                <a:cs typeface="Arial" pitchFamily="34" charset="0"/>
              </a:rPr>
              <a:t>      Zamanı </a:t>
            </a:r>
            <a:r>
              <a:rPr lang="tr-TR" dirty="0">
                <a:latin typeface="Arial" pitchFamily="34" charset="0"/>
                <a:cs typeface="Arial" pitchFamily="34" charset="0"/>
              </a:rPr>
              <a:t>verimli kullanabilirsek yapılacak </a:t>
            </a:r>
            <a:r>
              <a:rPr lang="tr-TR" dirty="0" smtClean="0">
                <a:latin typeface="Arial" pitchFamily="34" charset="0"/>
                <a:cs typeface="Arial" pitchFamily="34" charset="0"/>
              </a:rPr>
              <a:t>işleri daha </a:t>
            </a:r>
            <a:r>
              <a:rPr lang="tr-TR" dirty="0">
                <a:latin typeface="Arial" pitchFamily="34" charset="0"/>
                <a:cs typeface="Arial" pitchFamily="34" charset="0"/>
              </a:rPr>
              <a:t>iyi </a:t>
            </a:r>
            <a:r>
              <a:rPr lang="tr-TR" dirty="0" smtClean="0">
                <a:latin typeface="Arial" pitchFamily="34" charset="0"/>
                <a:cs typeface="Arial" pitchFamily="34" charset="0"/>
              </a:rPr>
              <a:t>planlar, </a:t>
            </a:r>
            <a:r>
              <a:rPr lang="tr-TR" dirty="0">
                <a:latin typeface="Arial" pitchFamily="34" charset="0"/>
                <a:cs typeface="Arial" pitchFamily="34" charset="0"/>
              </a:rPr>
              <a:t>geleceğe </a:t>
            </a:r>
            <a:r>
              <a:rPr lang="tr-TR" dirty="0" smtClean="0">
                <a:latin typeface="Arial" pitchFamily="34" charset="0"/>
                <a:cs typeface="Arial" pitchFamily="34" charset="0"/>
              </a:rPr>
              <a:t> hazırlanabiliriz</a:t>
            </a:r>
            <a:r>
              <a:rPr lang="tr-TR" dirty="0">
                <a:latin typeface="Arial" pitchFamily="34" charset="0"/>
                <a:cs typeface="Arial" pitchFamily="34" charset="0"/>
              </a:rPr>
              <a:t>. </a:t>
            </a:r>
            <a:r>
              <a:rPr lang="tr-TR" dirty="0" smtClean="0">
                <a:latin typeface="Arial" pitchFamily="34" charset="0"/>
                <a:cs typeface="Arial" pitchFamily="34" charset="0"/>
              </a:rPr>
              <a:t>Daha </a:t>
            </a:r>
            <a:r>
              <a:rPr lang="tr-TR" dirty="0">
                <a:latin typeface="Arial" pitchFamily="34" charset="0"/>
                <a:cs typeface="Arial" pitchFamily="34" charset="0"/>
              </a:rPr>
              <a:t>fazla okuyarak </a:t>
            </a:r>
            <a:r>
              <a:rPr lang="tr-TR" dirty="0" smtClean="0">
                <a:latin typeface="Arial" pitchFamily="34" charset="0"/>
                <a:cs typeface="Arial" pitchFamily="34" charset="0"/>
              </a:rPr>
              <a:t>edindiğimiz bilgilerle ve </a:t>
            </a:r>
            <a:r>
              <a:rPr lang="tr-TR" dirty="0">
                <a:latin typeface="Arial" pitchFamily="34" charset="0"/>
                <a:cs typeface="Arial" pitchFamily="34" charset="0"/>
              </a:rPr>
              <a:t>teknolojik </a:t>
            </a:r>
            <a:r>
              <a:rPr lang="tr-TR" dirty="0" smtClean="0">
                <a:latin typeface="Arial" pitchFamily="34" charset="0"/>
                <a:cs typeface="Arial" pitchFamily="34" charset="0"/>
              </a:rPr>
              <a:t>yeniliklerle kendimizi geliştirebiliriz . </a:t>
            </a:r>
          </a:p>
          <a:p>
            <a:pPr eaLnBrk="1" fontAlgn="auto" hangingPunct="1">
              <a:spcAft>
                <a:spcPts val="0"/>
              </a:spcAft>
              <a:buFont typeface="Arial" pitchFamily="34" charset="0"/>
              <a:buNone/>
              <a:defRPr/>
            </a:pPr>
            <a:r>
              <a:rPr lang="tr-TR" dirty="0">
                <a:latin typeface="Arial" pitchFamily="34" charset="0"/>
                <a:cs typeface="Arial" pitchFamily="34" charset="0"/>
              </a:rPr>
              <a:t> </a:t>
            </a:r>
            <a:r>
              <a:rPr lang="tr-TR" dirty="0" smtClean="0">
                <a:latin typeface="Arial" pitchFamily="34" charset="0"/>
                <a:cs typeface="Arial" pitchFamily="34" charset="0"/>
              </a:rPr>
              <a:t>     </a:t>
            </a:r>
            <a:r>
              <a:rPr lang="tr-TR" dirty="0">
                <a:latin typeface="Arial" pitchFamily="34" charset="0"/>
                <a:cs typeface="Arial" pitchFamily="34" charset="0"/>
              </a:rPr>
              <a:t>İ</a:t>
            </a:r>
            <a:r>
              <a:rPr lang="tr-TR" dirty="0" smtClean="0">
                <a:latin typeface="Arial" pitchFamily="34" charset="0"/>
                <a:cs typeface="Arial" pitchFamily="34" charset="0"/>
              </a:rPr>
              <a:t>nsanlarla  iletişim kurma</a:t>
            </a:r>
            <a:r>
              <a:rPr lang="tr-TR" dirty="0">
                <a:latin typeface="Arial" pitchFamily="34" charset="0"/>
                <a:cs typeface="Arial" pitchFamily="34" charset="0"/>
              </a:rPr>
              <a:t>, sevdiklerimize zaman </a:t>
            </a:r>
            <a:r>
              <a:rPr lang="tr-TR" dirty="0" smtClean="0">
                <a:latin typeface="Arial" pitchFamily="34" charset="0"/>
                <a:cs typeface="Arial" pitchFamily="34" charset="0"/>
              </a:rPr>
              <a:t>ayırma,dinlenme ,eğlenme ve düşünme fırsatlarına zamanı </a:t>
            </a:r>
            <a:r>
              <a:rPr lang="tr-TR" dirty="0">
                <a:latin typeface="Arial" pitchFamily="34" charset="0"/>
                <a:cs typeface="Arial" pitchFamily="34" charset="0"/>
              </a:rPr>
              <a:t>verimli kullanarak </a:t>
            </a:r>
            <a:r>
              <a:rPr lang="tr-TR" dirty="0" smtClean="0">
                <a:latin typeface="Arial" pitchFamily="34" charset="0"/>
                <a:cs typeface="Arial" pitchFamily="34" charset="0"/>
              </a:rPr>
              <a:t>ulaşabiliriz</a:t>
            </a:r>
            <a:r>
              <a:rPr lang="tr-TR" dirty="0">
                <a:latin typeface="Arial" pitchFamily="34" charset="0"/>
                <a:cs typeface="Arial" pitchFamily="34" charset="0"/>
              </a:rPr>
              <a:t>.</a:t>
            </a:r>
          </a:p>
          <a:p>
            <a:pPr eaLnBrk="1" fontAlgn="auto" hangingPunct="1">
              <a:spcAft>
                <a:spcPts val="0"/>
              </a:spcAft>
              <a:buFont typeface="Arial" pitchFamily="34" charset="0"/>
              <a:buNone/>
              <a:defRPr/>
            </a:pPr>
            <a:endParaRPr lang="tr-TR" dirty="0">
              <a:latin typeface="Times New Roman" pitchFamily="18" charset="0"/>
              <a:cs typeface="Times New Roman" pitchFamily="18" charset="0"/>
            </a:endParaRPr>
          </a:p>
          <a:p>
            <a:pPr eaLnBrk="1" fontAlgn="auto" hangingPunct="1">
              <a:spcAft>
                <a:spcPts val="0"/>
              </a:spcAft>
              <a:buFont typeface="Arial" pitchFamily="34" charset="0"/>
              <a:buNone/>
              <a:defRPr/>
            </a:pPr>
            <a:endParaRPr lang="tr-TR" dirty="0">
              <a:latin typeface="Times New Roman" pitchFamily="18" charset="0"/>
              <a:cs typeface="Times New Roman" pitchFamily="18" charset="0"/>
            </a:endParaRPr>
          </a:p>
          <a:p>
            <a:pPr eaLnBrk="1" fontAlgn="auto" hangingPunct="1">
              <a:spcAft>
                <a:spcPts val="0"/>
              </a:spcAft>
              <a:buFont typeface="Arial" pitchFamily="34" charset="0"/>
              <a:buNone/>
              <a:defRPr/>
            </a:pPr>
            <a:r>
              <a:rPr lang="tr-TR" dirty="0" smtClean="0">
                <a:latin typeface="Times New Roman" pitchFamily="18" charset="0"/>
                <a:cs typeface="Times New Roman" pitchFamily="18" charset="0"/>
              </a:rPr>
              <a:t> </a:t>
            </a:r>
            <a:endParaRPr lang="tr-TR" dirty="0">
              <a:latin typeface="Times New Roman" pitchFamily="18" charset="0"/>
              <a:cs typeface="Times New Roman" pitchFamily="18" charset="0"/>
            </a:endParaRPr>
          </a:p>
          <a:p>
            <a:pPr eaLnBrk="1" fontAlgn="auto" hangingPunct="1">
              <a:spcAft>
                <a:spcPts val="0"/>
              </a:spcAft>
              <a:buFont typeface="Arial" pitchFamily="34" charset="0"/>
              <a:buChar char="•"/>
              <a:defRPr/>
            </a:pP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1 Başlık"/>
          <p:cNvSpPr>
            <a:spLocks noGrp="1"/>
          </p:cNvSpPr>
          <p:nvPr>
            <p:ph type="title"/>
          </p:nvPr>
        </p:nvSpPr>
        <p:spPr>
          <a:xfrm>
            <a:off x="357188" y="0"/>
            <a:ext cx="8229600" cy="1143000"/>
          </a:xfrm>
        </p:spPr>
        <p:txBody>
          <a:bodyPr/>
          <a:lstStyle/>
          <a:p>
            <a:pPr eaLnBrk="1" hangingPunct="1"/>
            <a:r>
              <a:rPr lang="tr-TR" sz="3200" b="1" smtClean="0">
                <a:latin typeface="Arial" charset="0"/>
                <a:cs typeface="Arial" charset="0"/>
              </a:rPr>
              <a:t>Zaman Yönetimindeki Engeller</a:t>
            </a:r>
          </a:p>
        </p:txBody>
      </p:sp>
      <p:sp>
        <p:nvSpPr>
          <p:cNvPr id="22530" name="2 İçerik Yer Tutucusu"/>
          <p:cNvSpPr>
            <a:spLocks noGrp="1"/>
          </p:cNvSpPr>
          <p:nvPr>
            <p:ph idx="1"/>
          </p:nvPr>
        </p:nvSpPr>
        <p:spPr>
          <a:xfrm>
            <a:off x="241300" y="1412776"/>
            <a:ext cx="8461375" cy="4286250"/>
          </a:xfrm>
        </p:spPr>
        <p:txBody>
          <a:bodyPr/>
          <a:lstStyle/>
          <a:p>
            <a:pPr eaLnBrk="1" hangingPunct="1">
              <a:buFont typeface="Arial" charset="0"/>
              <a:buNone/>
            </a:pPr>
            <a:r>
              <a:rPr lang="tr-TR" sz="2400" dirty="0" smtClean="0">
                <a:latin typeface="Times New Roman" pitchFamily="18" charset="0"/>
                <a:cs typeface="Times New Roman" pitchFamily="18" charset="0"/>
              </a:rPr>
              <a:t>     </a:t>
            </a:r>
            <a:r>
              <a:rPr lang="tr-TR" sz="2400" b="1" dirty="0" smtClean="0">
                <a:latin typeface="Arial" charset="0"/>
                <a:cs typeface="Arial" charset="0"/>
              </a:rPr>
              <a:t>Mükemmeliyetçilik:</a:t>
            </a:r>
          </a:p>
          <a:p>
            <a:pPr eaLnBrk="1" hangingPunct="1">
              <a:buFont typeface="Arial" charset="0"/>
              <a:buNone/>
            </a:pPr>
            <a:r>
              <a:rPr lang="tr-TR" sz="2400" dirty="0" smtClean="0">
                <a:latin typeface="Arial" charset="0"/>
                <a:cs typeface="Arial" charset="0"/>
              </a:rPr>
              <a:t>          Mükemmeliyetçi kişi, işler yolunda gitmediğinde büyük bir düş kırıklığı yaşar ve işleri bırakır, umutsuzluğa kapılır. Yine böyle bir kişi, kendine gerçekçi olmayan hedefler belirlediğinden yaptığı işlerden bir türlü tatmin olamaz. Yüksek beklentileri nedeniyle de harekete </a:t>
            </a:r>
            <a:r>
              <a:rPr lang="tr-TR" sz="2400" dirty="0" err="1" smtClean="0">
                <a:latin typeface="Arial" charset="0"/>
                <a:cs typeface="Arial" charset="0"/>
              </a:rPr>
              <a:t>geçemez.İyi</a:t>
            </a:r>
            <a:r>
              <a:rPr lang="tr-TR" sz="2400" dirty="0" smtClean="0">
                <a:latin typeface="Arial" charset="0"/>
                <a:cs typeface="Arial" charset="0"/>
              </a:rPr>
              <a:t> yapabileceği durumları mükemmeli başarmak adına yapabileceğinden daha kötü yapar ya da hiç yapamaz.</a:t>
            </a:r>
          </a:p>
          <a:p>
            <a:pPr eaLnBrk="1" hangingPunct="1">
              <a:buFont typeface="Arial" charset="0"/>
              <a:buNone/>
            </a:pPr>
            <a:endParaRPr lang="tr-TR" sz="2400"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980728"/>
            <a:ext cx="8229600" cy="4525963"/>
          </a:xfrm>
        </p:spPr>
        <p:txBody>
          <a:bodyPr rtlCol="0">
            <a:normAutofit/>
          </a:bodyPr>
          <a:lstStyle/>
          <a:p>
            <a:pPr eaLnBrk="1" fontAlgn="auto" hangingPunct="1">
              <a:spcAft>
                <a:spcPts val="0"/>
              </a:spcAft>
              <a:buFont typeface="Arial" pitchFamily="34" charset="0"/>
              <a:buNone/>
              <a:defRPr/>
            </a:pPr>
            <a:r>
              <a:rPr lang="tr-TR" sz="2400" b="1" dirty="0" smtClean="0">
                <a:latin typeface="Times New Roman" pitchFamily="18" charset="0"/>
                <a:cs typeface="Times New Roman" pitchFamily="18" charset="0"/>
              </a:rPr>
              <a:t>     </a:t>
            </a:r>
            <a:r>
              <a:rPr lang="tr-TR" sz="2400" b="1" dirty="0" smtClean="0">
                <a:latin typeface="Arial" pitchFamily="34" charset="0"/>
                <a:cs typeface="Arial" pitchFamily="34" charset="0"/>
              </a:rPr>
              <a:t>Erteleme:</a:t>
            </a:r>
          </a:p>
          <a:p>
            <a:pPr eaLnBrk="1" fontAlgn="auto" hangingPunct="1">
              <a:spcAft>
                <a:spcPts val="0"/>
              </a:spcAft>
              <a:buFont typeface="Arial" pitchFamily="34" charset="0"/>
              <a:buNone/>
              <a:defRPr/>
            </a:pPr>
            <a:r>
              <a:rPr lang="tr-TR" sz="2400" dirty="0" smtClean="0">
                <a:latin typeface="Arial" pitchFamily="34" charset="0"/>
                <a:cs typeface="Arial" pitchFamily="34" charset="0"/>
              </a:rPr>
              <a:t>         Zamanı planlama ve başarı karşısındaki en büyük engellerdendir. Bir konu kişi için önemli ise ve kişi konunun peşinden gitmiyorsa, erteleme yapıyor demektir.Ertelenen her iş,diğerini etkiler.Önemli işlerin ertelenmesi,günlük işlerin aksamasına neden olur. İşler yoğunlaşır ve birikir.Sonuçta yoğun stres,başarısızlık duygusu ve yılgınlık görülür.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2 İçerik Yer Tutucusu"/>
          <p:cNvSpPr>
            <a:spLocks noGrp="1"/>
          </p:cNvSpPr>
          <p:nvPr>
            <p:ph idx="1"/>
          </p:nvPr>
        </p:nvSpPr>
        <p:spPr>
          <a:xfrm>
            <a:off x="395536" y="404664"/>
            <a:ext cx="8229600" cy="2857500"/>
          </a:xfrm>
        </p:spPr>
        <p:txBody>
          <a:bodyPr/>
          <a:lstStyle/>
          <a:p>
            <a:pPr eaLnBrk="1" hangingPunct="1">
              <a:buFont typeface="Arial" charset="0"/>
              <a:buNone/>
            </a:pPr>
            <a:r>
              <a:rPr lang="tr-TR" dirty="0" smtClean="0">
                <a:latin typeface="Arial" charset="0"/>
                <a:cs typeface="Arial" charset="0"/>
              </a:rPr>
              <a:t>     </a:t>
            </a:r>
            <a:r>
              <a:rPr lang="tr-TR" sz="2400" b="1" dirty="0" smtClean="0">
                <a:latin typeface="Arial" charset="0"/>
                <a:cs typeface="Arial" charset="0"/>
              </a:rPr>
              <a:t>Kendine Aşırı Güven</a:t>
            </a:r>
            <a:r>
              <a:rPr lang="tr-TR" sz="2400" dirty="0" smtClean="0">
                <a:latin typeface="Arial" charset="0"/>
                <a:cs typeface="Arial" charset="0"/>
              </a:rPr>
              <a:t>:</a:t>
            </a:r>
          </a:p>
          <a:p>
            <a:pPr eaLnBrk="1" hangingPunct="1">
              <a:buNone/>
            </a:pPr>
            <a:r>
              <a:rPr lang="tr-TR" sz="2400" dirty="0" smtClean="0">
                <a:latin typeface="Arial" charset="0"/>
                <a:cs typeface="Arial" charset="0"/>
              </a:rPr>
              <a:t>      Kendine güvenmek önemli bir özelliktir. Ancak fazlası boş vermişliğe yol </a:t>
            </a:r>
            <a:r>
              <a:rPr lang="tr-TR" sz="2400" dirty="0" err="1" smtClean="0">
                <a:latin typeface="Arial" charset="0"/>
                <a:cs typeface="Arial" charset="0"/>
              </a:rPr>
              <a:t>açar.Yapılması</a:t>
            </a:r>
            <a:r>
              <a:rPr lang="tr-TR" sz="2400" dirty="0" smtClean="0">
                <a:latin typeface="Arial" charset="0"/>
                <a:cs typeface="Arial" charset="0"/>
              </a:rPr>
              <a:t> gereken işleri not almadan hatırlamak ve tümünü son dakikada harekete geçerek tamamlamak çok zordur. çok önemlidir</a:t>
            </a:r>
            <a:r>
              <a:rPr lang="tr-TR" sz="2400" dirty="0">
                <a:latin typeface="Arial" charset="0"/>
                <a:cs typeface="Arial" charset="0"/>
              </a:rPr>
              <a:t>. </a:t>
            </a:r>
            <a:endParaRPr lang="tr-TR" sz="2400" dirty="0" smtClean="0">
              <a:latin typeface="Arial" charset="0"/>
              <a:cs typeface="Arial" charset="0"/>
            </a:endParaRPr>
          </a:p>
        </p:txBody>
      </p:sp>
      <p:sp>
        <p:nvSpPr>
          <p:cNvPr id="3" name="2 İçerik Yer Tutucusu"/>
          <p:cNvSpPr txBox="1">
            <a:spLocks/>
          </p:cNvSpPr>
          <p:nvPr/>
        </p:nvSpPr>
        <p:spPr bwMode="auto">
          <a:xfrm>
            <a:off x="368914" y="278092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buFont typeface="Arial" charset="0"/>
              <a:buNone/>
            </a:pPr>
            <a:r>
              <a:rPr lang="tr-TR" smtClean="0">
                <a:latin typeface="Arial" charset="0"/>
                <a:cs typeface="Arial" charset="0"/>
              </a:rPr>
              <a:t>      </a:t>
            </a:r>
            <a:r>
              <a:rPr lang="tr-TR" sz="2400" b="1" smtClean="0">
                <a:latin typeface="Arial" charset="0"/>
                <a:cs typeface="Arial" charset="0"/>
              </a:rPr>
              <a:t>Önemsememe:</a:t>
            </a:r>
          </a:p>
          <a:p>
            <a:pPr eaLnBrk="1" hangingPunct="1">
              <a:buFont typeface="Arial" charset="0"/>
              <a:buNone/>
            </a:pPr>
            <a:r>
              <a:rPr lang="tr-TR" sz="2400" b="1" smtClean="0">
                <a:latin typeface="Arial" charset="0"/>
                <a:cs typeface="Arial" charset="0"/>
              </a:rPr>
              <a:t>      </a:t>
            </a:r>
            <a:r>
              <a:rPr lang="tr-TR" sz="2400" smtClean="0">
                <a:latin typeface="Arial" charset="0"/>
                <a:cs typeface="Arial" charset="0"/>
              </a:rPr>
              <a:t>Bazen bazı işlerin kendiliğinden olacağına ya da bazı özelliklerin herkeste bulunduğuna ilişkin bir yanılgıya düşeriz.Böyle durumlar başarıyı olumsuz etkiler ve bireye düş kırıklığı yaşatır.</a:t>
            </a:r>
            <a:endParaRPr lang="tr-TR" sz="2400" dirty="0" smtClean="0">
              <a:latin typeface="Arial" charset="0"/>
              <a:cs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2 İçerik Yer Tutucusu"/>
          <p:cNvSpPr>
            <a:spLocks noGrp="1"/>
          </p:cNvSpPr>
          <p:nvPr>
            <p:ph idx="1"/>
          </p:nvPr>
        </p:nvSpPr>
        <p:spPr>
          <a:xfrm>
            <a:off x="539552" y="1124744"/>
            <a:ext cx="8229600" cy="4525962"/>
          </a:xfrm>
        </p:spPr>
        <p:txBody>
          <a:bodyPr/>
          <a:lstStyle/>
          <a:p>
            <a:pPr eaLnBrk="1" hangingPunct="1">
              <a:buFont typeface="Arial" charset="0"/>
              <a:buNone/>
            </a:pPr>
            <a:r>
              <a:rPr lang="tr-TR" sz="2400" b="1" dirty="0" smtClean="0">
                <a:latin typeface="Times New Roman" pitchFamily="18" charset="0"/>
                <a:cs typeface="Times New Roman" pitchFamily="18" charset="0"/>
              </a:rPr>
              <a:t>     </a:t>
            </a:r>
            <a:r>
              <a:rPr lang="tr-TR" sz="2400" b="1" dirty="0" smtClean="0">
                <a:latin typeface="Arial" charset="0"/>
                <a:cs typeface="Arial" charset="0"/>
              </a:rPr>
              <a:t>Yüksek kaygı:</a:t>
            </a:r>
          </a:p>
          <a:p>
            <a:pPr eaLnBrk="1" hangingPunct="1">
              <a:buNone/>
            </a:pPr>
            <a:r>
              <a:rPr lang="tr-TR" sz="2400" dirty="0" smtClean="0">
                <a:latin typeface="Arial" charset="0"/>
                <a:cs typeface="Arial" charset="0"/>
              </a:rPr>
              <a:t>       Bazen performansımızdan şüphe edebiliriz ya da yaptığımız işlerin tam olmadığını </a:t>
            </a:r>
            <a:r>
              <a:rPr lang="tr-TR" sz="2400" dirty="0" err="1" smtClean="0">
                <a:latin typeface="Arial" charset="0"/>
                <a:cs typeface="Arial" charset="0"/>
              </a:rPr>
              <a:t>düşünebiliriz.”Bu</a:t>
            </a:r>
            <a:r>
              <a:rPr lang="tr-TR" sz="2400" dirty="0" smtClean="0">
                <a:latin typeface="Arial" charset="0"/>
                <a:cs typeface="Arial" charset="0"/>
              </a:rPr>
              <a:t> işi nasıl olsa başaramam, bu nedenle hiç denememeliyim” tarzındaki </a:t>
            </a:r>
            <a:r>
              <a:rPr lang="tr-TR" sz="2400" dirty="0" err="1" smtClean="0">
                <a:latin typeface="Arial" charset="0"/>
                <a:cs typeface="Arial" charset="0"/>
              </a:rPr>
              <a:t>düşünceler,kendine</a:t>
            </a:r>
            <a:r>
              <a:rPr lang="tr-TR" sz="2400" dirty="0" smtClean="0">
                <a:latin typeface="Arial" charset="0"/>
                <a:cs typeface="Arial" charset="0"/>
              </a:rPr>
              <a:t> güvensizlik </a:t>
            </a:r>
            <a:r>
              <a:rPr lang="tr-TR" sz="2400" dirty="0" err="1" smtClean="0">
                <a:latin typeface="Arial" charset="0"/>
                <a:cs typeface="Arial" charset="0"/>
              </a:rPr>
              <a:t>belirtisidir.Bu</a:t>
            </a:r>
            <a:r>
              <a:rPr lang="tr-TR" sz="2400" dirty="0" smtClean="0">
                <a:latin typeface="Arial" charset="0"/>
                <a:cs typeface="Arial" charset="0"/>
              </a:rPr>
              <a:t> </a:t>
            </a:r>
            <a:r>
              <a:rPr lang="tr-TR" sz="2400" dirty="0" err="1" smtClean="0">
                <a:latin typeface="Arial" charset="0"/>
                <a:cs typeface="Arial" charset="0"/>
              </a:rPr>
              <a:t>düşünceler,yüksek</a:t>
            </a:r>
            <a:r>
              <a:rPr lang="tr-TR" sz="2400" dirty="0" smtClean="0">
                <a:latin typeface="Arial" charset="0"/>
                <a:cs typeface="Arial" charset="0"/>
              </a:rPr>
              <a:t> kaygıya neden olur. </a:t>
            </a:r>
          </a:p>
          <a:p>
            <a:pPr eaLnBrk="1" hangingPunct="1">
              <a:buFont typeface="Arial" charset="0"/>
              <a:buNone/>
            </a:pPr>
            <a:r>
              <a:rPr lang="tr-TR" sz="2400" dirty="0" smtClean="0">
                <a:latin typeface="Arial" charset="0"/>
                <a:cs typeface="Arial" charset="0"/>
              </a:rPr>
              <a:t>     </a:t>
            </a:r>
            <a:r>
              <a:rPr lang="tr-TR" sz="2400" b="1" dirty="0" smtClean="0">
                <a:latin typeface="Arial" charset="0"/>
                <a:cs typeface="Arial" charset="0"/>
              </a:rPr>
              <a:t>Hayır Diyememe: </a:t>
            </a:r>
            <a:r>
              <a:rPr lang="tr-TR" sz="2400" dirty="0" smtClean="0">
                <a:latin typeface="Arial" charset="0"/>
                <a:cs typeface="Arial" charset="0"/>
              </a:rPr>
              <a:t> </a:t>
            </a:r>
          </a:p>
          <a:p>
            <a:pPr eaLnBrk="1" hangingPunct="1">
              <a:buFont typeface="Arial" charset="0"/>
              <a:buNone/>
            </a:pPr>
            <a:r>
              <a:rPr lang="tr-TR" sz="2400" dirty="0" smtClean="0">
                <a:latin typeface="Arial" charset="0"/>
                <a:cs typeface="Arial" charset="0"/>
              </a:rPr>
              <a:t>       Zaman </a:t>
            </a:r>
            <a:r>
              <a:rPr lang="tr-TR" sz="2400" dirty="0" err="1" smtClean="0">
                <a:latin typeface="Arial" charset="0"/>
                <a:cs typeface="Arial" charset="0"/>
              </a:rPr>
              <a:t>yönetimi,bazen</a:t>
            </a:r>
            <a:r>
              <a:rPr lang="tr-TR" sz="2400" dirty="0" smtClean="0">
                <a:latin typeface="Arial" charset="0"/>
                <a:cs typeface="Arial" charset="0"/>
              </a:rPr>
              <a:t> çevremize hayır demeyi gerektirir.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723</TotalTime>
  <Words>528</Words>
  <Application>Microsoft Office PowerPoint</Application>
  <PresentationFormat>Ekran Gösterisi (4:3)</PresentationFormat>
  <Paragraphs>63</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Palatino Linotype</vt:lpstr>
      <vt:lpstr>Times New Roman</vt:lpstr>
      <vt:lpstr>Ofis Teması</vt:lpstr>
      <vt:lpstr>ZAMAN YÖNETİMİ VE TEKNİKLERİ</vt:lpstr>
      <vt:lpstr>ZAMAN YÖNETİMİ VE TEKNİKLERİ </vt:lpstr>
      <vt:lpstr>ZAMAN YÖNETİMİNİN ÖNEMİ</vt:lpstr>
      <vt:lpstr>Zaman Yönetimindeki Önemli Noktalar</vt:lpstr>
      <vt:lpstr>PowerPoint Sunusu</vt:lpstr>
      <vt:lpstr>Zaman Yönetimindeki Engeller</vt:lpstr>
      <vt:lpstr>PowerPoint Sunusu</vt:lpstr>
      <vt:lpstr>PowerPoint Sunusu</vt:lpstr>
      <vt:lpstr>PowerPoint Sunusu</vt:lpstr>
      <vt:lpstr>Zaman Yönetimi Teknikleri </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Saba Hoca</dc:creator>
  <cp:lastModifiedBy>saba</cp:lastModifiedBy>
  <cp:revision>51</cp:revision>
  <dcterms:created xsi:type="dcterms:W3CDTF">2015-07-02T08:47:45Z</dcterms:created>
  <dcterms:modified xsi:type="dcterms:W3CDTF">2018-02-15T08:12:48Z</dcterms:modified>
</cp:coreProperties>
</file>