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0" r:id="rId3"/>
    <p:sldId id="259" r:id="rId4"/>
    <p:sldId id="267" r:id="rId5"/>
    <p:sldId id="261" r:id="rId6"/>
    <p:sldId id="263" r:id="rId7"/>
    <p:sldId id="264" r:id="rId8"/>
    <p:sldId id="26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işletme TÜRLERİ</a:t>
            </a:r>
            <a:r>
              <a:rPr lang="tr-TR" dirty="0"/>
              <a:t/>
            </a:r>
            <a:br>
              <a:rPr lang="tr-TR" dirty="0"/>
            </a:br>
            <a:r>
              <a:rPr lang="tr-TR" dirty="0"/>
              <a:t/>
            </a:r>
            <a:br>
              <a:rPr lang="tr-TR" dirty="0"/>
            </a:b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10</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8" y="562782"/>
            <a:ext cx="9603275" cy="992750"/>
          </a:xfrm>
        </p:spPr>
        <p:txBody>
          <a:bodyPr>
            <a:normAutofit fontScale="90000"/>
          </a:bodyPr>
          <a:lstStyle/>
          <a:p>
            <a:pPr algn="ctr"/>
            <a:r>
              <a:rPr lang="tr-TR" dirty="0"/>
              <a:t/>
            </a:r>
            <a:br>
              <a:rPr lang="tr-TR" dirty="0"/>
            </a:br>
            <a:r>
              <a:rPr lang="tr-TR" dirty="0"/>
              <a:t>Büyüklüklerine Göre İşletmeler</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1-</a:t>
            </a:r>
            <a:r>
              <a:rPr lang="tr-TR" dirty="0"/>
              <a:t>	Mikro ölçekli işletmeler</a:t>
            </a:r>
          </a:p>
          <a:p>
            <a:pPr marL="0" indent="0" algn="just">
              <a:buNone/>
            </a:pPr>
            <a:r>
              <a:rPr lang="tr-TR" dirty="0"/>
              <a:t>2-	Küçük ve orta ölçekli işletmeler</a:t>
            </a:r>
          </a:p>
          <a:p>
            <a:pPr marL="0" indent="0" algn="just">
              <a:buNone/>
            </a:pPr>
            <a:r>
              <a:rPr lang="tr-TR" dirty="0"/>
              <a:t>3-	Büyük ölçekli işletmeler</a:t>
            </a:r>
          </a:p>
        </p:txBody>
      </p:sp>
    </p:spTree>
    <p:extLst>
      <p:ext uri="{BB962C8B-B14F-4D97-AF65-F5344CB8AC3E}">
        <p14:creationId xmlns:p14="http://schemas.microsoft.com/office/powerpoint/2010/main" val="52877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a:t/>
            </a:r>
            <a:br>
              <a:rPr lang="tr-TR" sz="2800" dirty="0"/>
            </a:br>
            <a:r>
              <a:rPr lang="tr-TR" sz="2800" dirty="0" smtClean="0"/>
              <a:t>KOBİ</a:t>
            </a:r>
            <a:endParaRPr lang="tr-TR" sz="2800" dirty="0"/>
          </a:p>
        </p:txBody>
      </p:sp>
      <p:sp>
        <p:nvSpPr>
          <p:cNvPr id="3" name="İçerik Yer Tutucusu 2"/>
          <p:cNvSpPr>
            <a:spLocks noGrp="1"/>
          </p:cNvSpPr>
          <p:nvPr>
            <p:ph idx="1"/>
          </p:nvPr>
        </p:nvSpPr>
        <p:spPr/>
        <p:txBody>
          <a:bodyPr>
            <a:normAutofit fontScale="92500" lnSpcReduction="10000"/>
          </a:bodyPr>
          <a:lstStyle/>
          <a:p>
            <a:pPr marL="0" indent="0">
              <a:buNone/>
            </a:pPr>
            <a:endParaRPr lang="tr-TR" dirty="0" smtClean="0"/>
          </a:p>
          <a:p>
            <a:r>
              <a:rPr lang="tr-TR" dirty="0"/>
              <a:t>Türkiye'nin ilk KOBİ tanımı, KOBİ tanımının farklı şekilde uygulanmasının yarattığı karışıklığın giderilmesi amacıyla, 3143 sayılı Sanayi ve Ticaret Bakanlığı'nın Teşkilat ve Görevleri Hakkında Kanun'un ek 1. maddesi gereğince, “KOBİ’lerin Tanımı, Nitelikleri ve Sınıflandırılması Hakkında Yönetmelik” kapsamında 2006 yılından itibaren KOBİ’lere destek veren kurum ve kuruluşlar tarafından kullanılmıştır. Bu maddede “Küçük ve orta büyüklükteki işletmelerin tanımlanmasına, niteliklerine, sınıflandırılmasına ve uygulamalarına ilişkin esaslar; net satış hasılatları, malî bilanço tutarları ve çalışan sayıları dikkate alınarak Bakanlıkça hazırlanan ve Bakanlar Kurulunca yürürlüğe konulan yönetmelikle belirlenir. Küçük ve orta büyüklükteki işletmeler kısaca “KOBİ” olarak adlandırılır.” denilmektedir. </a:t>
            </a:r>
          </a:p>
        </p:txBody>
      </p:sp>
    </p:spTree>
    <p:extLst>
      <p:ext uri="{BB962C8B-B14F-4D97-AF65-F5344CB8AC3E}">
        <p14:creationId xmlns:p14="http://schemas.microsoft.com/office/powerpoint/2010/main" val="863471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a:t/>
            </a:r>
            <a:br>
              <a:rPr lang="tr-TR" dirty="0"/>
            </a:br>
            <a:r>
              <a:rPr lang="tr-TR" dirty="0" smtClean="0"/>
              <a:t>KOBİ</a:t>
            </a:r>
            <a:endParaRPr lang="tr-TR" dirty="0"/>
          </a:p>
        </p:txBody>
      </p:sp>
      <p:sp>
        <p:nvSpPr>
          <p:cNvPr id="8" name="İçerik Yer Tutucusu 7"/>
          <p:cNvSpPr>
            <a:spLocks noGrp="1"/>
          </p:cNvSpPr>
          <p:nvPr>
            <p:ph idx="1"/>
          </p:nvPr>
        </p:nvSpPr>
        <p:spPr/>
        <p:txBody>
          <a:bodyPr>
            <a:normAutofit/>
          </a:bodyPr>
          <a:lstStyle/>
          <a:p>
            <a:r>
              <a:rPr lang="tr-TR" dirty="0"/>
              <a:t>Son olarak Resmi Gazete’nin 24 Haziran 2018 tarihli sayısında Bakanlar Kurulu’nca yayımlanan 2018/11828 sayılı “Küçük ve Orta Büyüklükteki İşletmelerin Tanımı, Nitelikleri ve Sınıflandırılması Hakkında Yönetmelikte Değişiklik Yapılmasına Dair Yönetmelik” ile KOBİ tanımı güncellenmiştir. Ölçeklere göre ulusal KOBİ tanımı kriterleri aşağıdaki tabloda yer almaktadır.</a:t>
            </a:r>
          </a:p>
        </p:txBody>
      </p:sp>
    </p:spTree>
    <p:extLst>
      <p:ext uri="{BB962C8B-B14F-4D97-AF65-F5344CB8AC3E}">
        <p14:creationId xmlns:p14="http://schemas.microsoft.com/office/powerpoint/2010/main" val="2979358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altLang="tr-TR" sz="2800" b="1" cap="none" dirty="0" smtClean="0">
                <a:latin typeface="Times New Roman" panose="02020603050405020304" pitchFamily="18" charset="0"/>
                <a:ea typeface="Calibri" panose="020F0502020204030204" pitchFamily="34" charset="0"/>
                <a:cs typeface="Times New Roman" panose="02020603050405020304" pitchFamily="18" charset="0"/>
              </a:rPr>
              <a:t>Tablo: Ulusal </a:t>
            </a:r>
            <a:r>
              <a:rPr lang="tr-TR" altLang="tr-TR" sz="2800" b="1" cap="none" dirty="0">
                <a:latin typeface="Times New Roman" panose="02020603050405020304" pitchFamily="18" charset="0"/>
                <a:ea typeface="Calibri" panose="020F0502020204030204" pitchFamily="34" charset="0"/>
                <a:cs typeface="Times New Roman" panose="02020603050405020304" pitchFamily="18" charset="0"/>
              </a:rPr>
              <a:t>KOBİ Tanımı</a:t>
            </a:r>
            <a:r>
              <a:rPr lang="tr-TR" altLang="tr-TR" sz="1600" b="1" cap="none" dirty="0"/>
              <a:t/>
            </a:r>
            <a:br>
              <a:rPr lang="tr-TR" altLang="tr-TR" sz="1600" b="1" cap="none" dirty="0"/>
            </a:br>
            <a:r>
              <a:rPr lang="tr-TR" sz="2800" b="1" dirty="0"/>
              <a:t/>
            </a:r>
            <a:br>
              <a:rPr lang="tr-TR" sz="2800" b="1" dirty="0"/>
            </a:br>
            <a:endParaRPr lang="tr-TR" sz="2800" b="1" dirty="0"/>
          </a:p>
        </p:txBody>
      </p:sp>
      <p:graphicFrame>
        <p:nvGraphicFramePr>
          <p:cNvPr id="8" name="İçerik Yer Tutucusu 7"/>
          <p:cNvGraphicFramePr>
            <a:graphicFrameLocks noGrp="1"/>
          </p:cNvGraphicFramePr>
          <p:nvPr>
            <p:ph idx="1"/>
          </p:nvPr>
        </p:nvGraphicFramePr>
        <p:xfrm>
          <a:off x="3361372" y="2940780"/>
          <a:ext cx="5783581" cy="1796034"/>
        </p:xfrm>
        <a:graphic>
          <a:graphicData uri="http://schemas.openxmlformats.org/drawingml/2006/table">
            <a:tbl>
              <a:tblPr firstRow="1" firstCol="1" bandRow="1">
                <a:tableStyleId>{5C22544A-7EE6-4342-B048-85BDC9FD1C3A}</a:tableStyleId>
              </a:tblPr>
              <a:tblGrid>
                <a:gridCol w="717388">
                  <a:extLst>
                    <a:ext uri="{9D8B030D-6E8A-4147-A177-3AD203B41FA5}">
                      <a16:colId xmlns:a16="http://schemas.microsoft.com/office/drawing/2014/main" val="2304546365"/>
                    </a:ext>
                  </a:extLst>
                </a:gridCol>
                <a:gridCol w="1077035">
                  <a:extLst>
                    <a:ext uri="{9D8B030D-6E8A-4147-A177-3AD203B41FA5}">
                      <a16:colId xmlns:a16="http://schemas.microsoft.com/office/drawing/2014/main" val="1180836172"/>
                    </a:ext>
                  </a:extLst>
                </a:gridCol>
                <a:gridCol w="540741">
                  <a:extLst>
                    <a:ext uri="{9D8B030D-6E8A-4147-A177-3AD203B41FA5}">
                      <a16:colId xmlns:a16="http://schemas.microsoft.com/office/drawing/2014/main" val="3665999859"/>
                    </a:ext>
                  </a:extLst>
                </a:gridCol>
                <a:gridCol w="1350900">
                  <a:extLst>
                    <a:ext uri="{9D8B030D-6E8A-4147-A177-3AD203B41FA5}">
                      <a16:colId xmlns:a16="http://schemas.microsoft.com/office/drawing/2014/main" val="3403028307"/>
                    </a:ext>
                  </a:extLst>
                </a:gridCol>
                <a:gridCol w="630335">
                  <a:extLst>
                    <a:ext uri="{9D8B030D-6E8A-4147-A177-3AD203B41FA5}">
                      <a16:colId xmlns:a16="http://schemas.microsoft.com/office/drawing/2014/main" val="2257227692"/>
                    </a:ext>
                  </a:extLst>
                </a:gridCol>
                <a:gridCol w="1467182">
                  <a:extLst>
                    <a:ext uri="{9D8B030D-6E8A-4147-A177-3AD203B41FA5}">
                      <a16:colId xmlns:a16="http://schemas.microsoft.com/office/drawing/2014/main" val="2840390477"/>
                    </a:ext>
                  </a:extLst>
                </a:gridCol>
              </a:tblGrid>
              <a:tr h="0">
                <a:tc>
                  <a:txBody>
                    <a:bodyPr/>
                    <a:lstStyle/>
                    <a:p>
                      <a:pPr algn="ctr">
                        <a:lnSpc>
                          <a:spcPct val="107000"/>
                        </a:lnSpc>
                        <a:spcAft>
                          <a:spcPts val="0"/>
                        </a:spcAft>
                      </a:pPr>
                      <a:r>
                        <a:rPr lang="tr-TR" sz="1200">
                          <a:effectLst/>
                        </a:rPr>
                        <a:t>Ölçek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Çalışan Sayısı</a:t>
                      </a:r>
                      <a:endParaRPr lang="tr-TR" sz="1100">
                        <a:effectLst/>
                      </a:endParaRPr>
                    </a:p>
                    <a:p>
                      <a:pPr algn="ctr">
                        <a:lnSpc>
                          <a:spcPct val="107000"/>
                        </a:lnSpc>
                        <a:spcAft>
                          <a:spcPts val="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4">
                  <a:txBody>
                    <a:bodyPr/>
                    <a:lstStyle/>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ve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Yıllık Ciro (TL)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4">
                  <a:txBody>
                    <a:bodyPr/>
                    <a:lstStyle/>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veya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Yıllık Bilanço (TL)</a:t>
                      </a:r>
                      <a:endParaRPr lang="tr-TR" sz="1100">
                        <a:effectLst/>
                      </a:endParaRPr>
                    </a:p>
                    <a:p>
                      <a:pPr algn="ctr">
                        <a:lnSpc>
                          <a:spcPct val="107000"/>
                        </a:lnSpc>
                        <a:spcAft>
                          <a:spcPts val="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8820023"/>
                  </a:ext>
                </a:extLst>
              </a:tr>
              <a:tr h="0">
                <a:tc>
                  <a:txBody>
                    <a:bodyPr/>
                    <a:lstStyle/>
                    <a:p>
                      <a:pPr>
                        <a:lnSpc>
                          <a:spcPct val="107000"/>
                        </a:lnSpc>
                        <a:spcAft>
                          <a:spcPts val="0"/>
                        </a:spcAft>
                      </a:pPr>
                      <a:r>
                        <a:rPr lang="tr-TR" sz="1200">
                          <a:effectLst/>
                        </a:rPr>
                        <a:t>Mikro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&lt; 10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c>
                  <a:txBody>
                    <a:bodyPr/>
                    <a:lstStyle/>
                    <a:p>
                      <a:pPr algn="ctr">
                        <a:lnSpc>
                          <a:spcPct val="107000"/>
                        </a:lnSpc>
                        <a:spcAft>
                          <a:spcPts val="0"/>
                        </a:spcAft>
                      </a:pPr>
                      <a:r>
                        <a:rPr lang="tr-TR" sz="1200">
                          <a:effectLst/>
                        </a:rPr>
                        <a:t>≤ 3 Milyon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c>
                  <a:txBody>
                    <a:bodyPr/>
                    <a:lstStyle/>
                    <a:p>
                      <a:pPr algn="ctr">
                        <a:lnSpc>
                          <a:spcPct val="107000"/>
                        </a:lnSpc>
                        <a:spcAft>
                          <a:spcPts val="0"/>
                        </a:spcAft>
                      </a:pPr>
                      <a:r>
                        <a:rPr lang="tr-TR" sz="1200">
                          <a:effectLst/>
                        </a:rPr>
                        <a:t>≤ 3 Milyon</a:t>
                      </a:r>
                      <a:endParaRPr lang="tr-TR" sz="1100">
                        <a:effectLst/>
                      </a:endParaRPr>
                    </a:p>
                    <a:p>
                      <a:pPr algn="ctr">
                        <a:lnSpc>
                          <a:spcPct val="107000"/>
                        </a:lnSpc>
                        <a:spcAft>
                          <a:spcPts val="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1994391"/>
                  </a:ext>
                </a:extLst>
              </a:tr>
              <a:tr h="0">
                <a:tc>
                  <a:txBody>
                    <a:bodyPr/>
                    <a:lstStyle/>
                    <a:p>
                      <a:pPr>
                        <a:lnSpc>
                          <a:spcPct val="107000"/>
                        </a:lnSpc>
                        <a:spcAft>
                          <a:spcPts val="0"/>
                        </a:spcAft>
                      </a:pPr>
                      <a:r>
                        <a:rPr lang="tr-TR" sz="1200">
                          <a:effectLst/>
                        </a:rPr>
                        <a:t>Küçük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10-49</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c>
                  <a:txBody>
                    <a:bodyPr/>
                    <a:lstStyle/>
                    <a:p>
                      <a:pPr algn="ctr">
                        <a:lnSpc>
                          <a:spcPct val="107000"/>
                        </a:lnSpc>
                        <a:spcAft>
                          <a:spcPts val="0"/>
                        </a:spcAft>
                      </a:pPr>
                      <a:r>
                        <a:rPr lang="tr-TR" sz="1200">
                          <a:effectLst/>
                        </a:rPr>
                        <a:t>≤ 25 Milyon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c>
                  <a:txBody>
                    <a:bodyPr/>
                    <a:lstStyle/>
                    <a:p>
                      <a:pPr algn="ctr">
                        <a:lnSpc>
                          <a:spcPct val="107000"/>
                        </a:lnSpc>
                        <a:spcAft>
                          <a:spcPts val="0"/>
                        </a:spcAft>
                      </a:pPr>
                      <a:r>
                        <a:rPr lang="tr-TR" sz="1200">
                          <a:effectLst/>
                        </a:rPr>
                        <a:t>≤ 25 Milyon</a:t>
                      </a:r>
                      <a:endParaRPr lang="tr-TR" sz="1100">
                        <a:effectLst/>
                      </a:endParaRPr>
                    </a:p>
                    <a:p>
                      <a:pPr algn="ctr">
                        <a:lnSpc>
                          <a:spcPct val="107000"/>
                        </a:lnSpc>
                        <a:spcAft>
                          <a:spcPts val="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8698558"/>
                  </a:ext>
                </a:extLst>
              </a:tr>
              <a:tr h="426085">
                <a:tc>
                  <a:txBody>
                    <a:bodyPr/>
                    <a:lstStyle/>
                    <a:p>
                      <a:pPr>
                        <a:lnSpc>
                          <a:spcPct val="107000"/>
                        </a:lnSpc>
                        <a:spcAft>
                          <a:spcPts val="0"/>
                        </a:spcAft>
                      </a:pPr>
                      <a:r>
                        <a:rPr lang="tr-TR" sz="1200">
                          <a:effectLst/>
                        </a:rPr>
                        <a:t>Orta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50-249</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c>
                  <a:txBody>
                    <a:bodyPr/>
                    <a:lstStyle/>
                    <a:p>
                      <a:pPr algn="ctr">
                        <a:lnSpc>
                          <a:spcPct val="107000"/>
                        </a:lnSpc>
                        <a:spcAft>
                          <a:spcPts val="0"/>
                        </a:spcAft>
                      </a:pPr>
                      <a:r>
                        <a:rPr lang="tr-TR" sz="1200">
                          <a:effectLst/>
                        </a:rPr>
                        <a:t>≤ 125 Milyon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c>
                  <a:txBody>
                    <a:bodyPr/>
                    <a:lstStyle/>
                    <a:p>
                      <a:pPr algn="ctr">
                        <a:lnSpc>
                          <a:spcPct val="107000"/>
                        </a:lnSpc>
                        <a:spcAft>
                          <a:spcPts val="0"/>
                        </a:spcAft>
                      </a:pPr>
                      <a:r>
                        <a:rPr lang="tr-TR" sz="1200" dirty="0">
                          <a:effectLst/>
                        </a:rPr>
                        <a:t>≤ 125 Milyon</a:t>
                      </a:r>
                      <a:endParaRPr lang="tr-TR" sz="1100" dirty="0">
                        <a:effectLst/>
                      </a:endParaRPr>
                    </a:p>
                    <a:p>
                      <a:pPr algn="ctr">
                        <a:lnSpc>
                          <a:spcPct val="107000"/>
                        </a:lnSpc>
                        <a:spcAft>
                          <a:spcPts val="0"/>
                        </a:spcAft>
                      </a:pPr>
                      <a:r>
                        <a:rPr lang="tr-TR" sz="12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0597394"/>
                  </a:ext>
                </a:extLst>
              </a:tr>
            </a:tbl>
          </a:graphicData>
        </a:graphic>
      </p:graphicFrame>
      <p:sp>
        <p:nvSpPr>
          <p:cNvPr id="10" name="Dikdörtgen 9"/>
          <p:cNvSpPr/>
          <p:nvPr/>
        </p:nvSpPr>
        <p:spPr>
          <a:xfrm>
            <a:off x="1597024" y="4847323"/>
            <a:ext cx="9607003" cy="369332"/>
          </a:xfrm>
          <a:prstGeom prst="rect">
            <a:avLst/>
          </a:prstGeom>
        </p:spPr>
        <p:txBody>
          <a:bodyPr wrap="square">
            <a:spAutoFit/>
          </a:bodyPr>
          <a:lstStyle/>
          <a:p>
            <a:pPr lvl="0" defTabSz="914400" eaLnBrk="0" fontAlgn="base" hangingPunct="0">
              <a:spcBef>
                <a:spcPct val="0"/>
              </a:spcBef>
              <a:spcAft>
                <a:spcPct val="0"/>
              </a:spcAft>
            </a:pPr>
            <a:r>
              <a:rPr lang="tr-TR" altLang="tr-TR" b="1" dirty="0">
                <a:latin typeface="Times New Roman" panose="02020603050405020304" pitchFamily="18" charset="0"/>
                <a:ea typeface="Calibri" panose="020F0502020204030204" pitchFamily="34" charset="0"/>
                <a:cs typeface="Times New Roman" panose="02020603050405020304" pitchFamily="18" charset="0"/>
              </a:rPr>
              <a:t>Kaynak:</a:t>
            </a:r>
            <a:r>
              <a:rPr lang="tr-TR" altLang="tr-TR" dirty="0">
                <a:latin typeface="Times New Roman" panose="02020603050405020304" pitchFamily="18" charset="0"/>
                <a:ea typeface="Calibri" panose="020F0502020204030204" pitchFamily="34" charset="0"/>
                <a:cs typeface="Times New Roman" panose="02020603050405020304" pitchFamily="18" charset="0"/>
              </a:rPr>
              <a:t> 24 Haziran 2018 tarihli ve 2018/11828 sayılı Resmi Gazete</a:t>
            </a:r>
            <a:endParaRPr lang="tr-TR" altLang="tr-TR" sz="3200" dirty="0">
              <a:latin typeface="Arial" panose="020B0604020202020204" pitchFamily="34" charset="0"/>
            </a:endParaRPr>
          </a:p>
        </p:txBody>
      </p:sp>
    </p:spTree>
    <p:extLst>
      <p:ext uri="{BB962C8B-B14F-4D97-AF65-F5344CB8AC3E}">
        <p14:creationId xmlns:p14="http://schemas.microsoft.com/office/powerpoint/2010/main" val="2219529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625842"/>
            <a:ext cx="9603275" cy="1049235"/>
          </a:xfrm>
        </p:spPr>
        <p:txBody>
          <a:bodyPr>
            <a:normAutofit fontScale="90000"/>
          </a:bodyPr>
          <a:lstStyle/>
          <a:p>
            <a:pPr algn="ctr"/>
            <a:r>
              <a:rPr lang="tr-TR" dirty="0"/>
              <a:t/>
            </a:r>
            <a:br>
              <a:rPr lang="tr-TR" dirty="0"/>
            </a:br>
            <a:r>
              <a:rPr lang="tr-TR" altLang="tr-TR" b="1" cap="none" dirty="0" smtClean="0">
                <a:latin typeface="Times New Roman" panose="02020603050405020304" pitchFamily="18" charset="0"/>
                <a:ea typeface="Calibri" panose="020F0502020204030204" pitchFamily="34" charset="0"/>
                <a:cs typeface="Times New Roman" panose="02020603050405020304" pitchFamily="18" charset="0"/>
              </a:rPr>
              <a:t>Tablo: Avrupa </a:t>
            </a:r>
            <a:r>
              <a:rPr lang="tr-TR" altLang="tr-TR" b="1" cap="none" dirty="0">
                <a:latin typeface="Times New Roman" panose="02020603050405020304" pitchFamily="18" charset="0"/>
                <a:ea typeface="Calibri" panose="020F0502020204030204" pitchFamily="34" charset="0"/>
                <a:cs typeface="Times New Roman" panose="02020603050405020304" pitchFamily="18" charset="0"/>
              </a:rPr>
              <a:t>Birliği KOBİ Tanımı </a:t>
            </a:r>
            <a:r>
              <a:rPr lang="tr-TR" altLang="tr-TR" sz="1800" b="1" cap="none" dirty="0"/>
              <a:t/>
            </a:r>
            <a:br>
              <a:rPr lang="tr-TR" altLang="tr-TR" sz="1800" b="1" cap="none" dirty="0"/>
            </a:br>
            <a:endParaRPr lang="tr-TR" b="1" dirty="0"/>
          </a:p>
        </p:txBody>
      </p:sp>
      <p:graphicFrame>
        <p:nvGraphicFramePr>
          <p:cNvPr id="7" name="İçerik Yer Tutucusu 6"/>
          <p:cNvGraphicFramePr>
            <a:graphicFrameLocks noGrp="1"/>
          </p:cNvGraphicFramePr>
          <p:nvPr>
            <p:ph idx="1"/>
          </p:nvPr>
        </p:nvGraphicFramePr>
        <p:xfrm>
          <a:off x="3377882" y="2958116"/>
          <a:ext cx="5750560" cy="1527812"/>
        </p:xfrm>
        <a:graphic>
          <a:graphicData uri="http://schemas.openxmlformats.org/drawingml/2006/table">
            <a:tbl>
              <a:tblPr firstRow="1" firstCol="1" bandRow="1">
                <a:tableStyleId>{5C22544A-7EE6-4342-B048-85BDC9FD1C3A}</a:tableStyleId>
              </a:tblPr>
              <a:tblGrid>
                <a:gridCol w="716915">
                  <a:extLst>
                    <a:ext uri="{9D8B030D-6E8A-4147-A177-3AD203B41FA5}">
                      <a16:colId xmlns:a16="http://schemas.microsoft.com/office/drawing/2014/main" val="1390541520"/>
                    </a:ext>
                  </a:extLst>
                </a:gridCol>
                <a:gridCol w="1076325">
                  <a:extLst>
                    <a:ext uri="{9D8B030D-6E8A-4147-A177-3AD203B41FA5}">
                      <a16:colId xmlns:a16="http://schemas.microsoft.com/office/drawing/2014/main" val="2975240602"/>
                    </a:ext>
                  </a:extLst>
                </a:gridCol>
                <a:gridCol w="540385">
                  <a:extLst>
                    <a:ext uri="{9D8B030D-6E8A-4147-A177-3AD203B41FA5}">
                      <a16:colId xmlns:a16="http://schemas.microsoft.com/office/drawing/2014/main" val="220025788"/>
                    </a:ext>
                  </a:extLst>
                </a:gridCol>
                <a:gridCol w="1350010">
                  <a:extLst>
                    <a:ext uri="{9D8B030D-6E8A-4147-A177-3AD203B41FA5}">
                      <a16:colId xmlns:a16="http://schemas.microsoft.com/office/drawing/2014/main" val="1557739847"/>
                    </a:ext>
                  </a:extLst>
                </a:gridCol>
                <a:gridCol w="629920">
                  <a:extLst>
                    <a:ext uri="{9D8B030D-6E8A-4147-A177-3AD203B41FA5}">
                      <a16:colId xmlns:a16="http://schemas.microsoft.com/office/drawing/2014/main" val="1291652541"/>
                    </a:ext>
                  </a:extLst>
                </a:gridCol>
                <a:gridCol w="1437005">
                  <a:extLst>
                    <a:ext uri="{9D8B030D-6E8A-4147-A177-3AD203B41FA5}">
                      <a16:colId xmlns:a16="http://schemas.microsoft.com/office/drawing/2014/main" val="1002471887"/>
                    </a:ext>
                  </a:extLst>
                </a:gridCol>
              </a:tblGrid>
              <a:tr h="0">
                <a:tc>
                  <a:txBody>
                    <a:bodyPr/>
                    <a:lstStyle/>
                    <a:p>
                      <a:pPr algn="ctr">
                        <a:lnSpc>
                          <a:spcPct val="107000"/>
                        </a:lnSpc>
                        <a:spcAft>
                          <a:spcPts val="0"/>
                        </a:spcAft>
                      </a:pPr>
                      <a:r>
                        <a:rPr lang="tr-TR" sz="1200">
                          <a:effectLst/>
                        </a:rPr>
                        <a:t>Ölçek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Çalışan Sayısı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4">
                  <a:txBody>
                    <a:bodyPr/>
                    <a:lstStyle/>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ve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Yıllık Ciro (Euro)</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4">
                  <a:txBody>
                    <a:bodyPr/>
                    <a:lstStyle/>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veya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Yıllık Bilanço (Euro)</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8684471"/>
                  </a:ext>
                </a:extLst>
              </a:tr>
              <a:tr h="0">
                <a:tc>
                  <a:txBody>
                    <a:bodyPr/>
                    <a:lstStyle/>
                    <a:p>
                      <a:pPr algn="ctr">
                        <a:lnSpc>
                          <a:spcPct val="107000"/>
                        </a:lnSpc>
                        <a:spcAft>
                          <a:spcPts val="0"/>
                        </a:spcAft>
                      </a:pPr>
                      <a:r>
                        <a:rPr lang="tr-TR" sz="1200">
                          <a:effectLst/>
                        </a:rPr>
                        <a:t>Mikro</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&lt; 10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c>
                  <a:txBody>
                    <a:bodyPr/>
                    <a:lstStyle/>
                    <a:p>
                      <a:pPr algn="ctr">
                        <a:lnSpc>
                          <a:spcPct val="107000"/>
                        </a:lnSpc>
                        <a:spcAft>
                          <a:spcPts val="0"/>
                        </a:spcAft>
                      </a:pPr>
                      <a:r>
                        <a:rPr lang="tr-TR" sz="1200">
                          <a:effectLst/>
                        </a:rPr>
                        <a:t>≤ 2 Milyon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c>
                  <a:txBody>
                    <a:bodyPr/>
                    <a:lstStyle/>
                    <a:p>
                      <a:pPr algn="ctr">
                        <a:lnSpc>
                          <a:spcPct val="107000"/>
                        </a:lnSpc>
                        <a:spcAft>
                          <a:spcPts val="0"/>
                        </a:spcAft>
                      </a:pPr>
                      <a:r>
                        <a:rPr lang="tr-TR" sz="1200">
                          <a:effectLst/>
                        </a:rPr>
                        <a:t>≤ 2 Milyon</a:t>
                      </a:r>
                      <a:endParaRPr lang="tr-TR" sz="1100">
                        <a:effectLst/>
                      </a:endParaRPr>
                    </a:p>
                    <a:p>
                      <a:pPr algn="ctr">
                        <a:lnSpc>
                          <a:spcPct val="107000"/>
                        </a:lnSpc>
                        <a:spcAft>
                          <a:spcPts val="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582291"/>
                  </a:ext>
                </a:extLst>
              </a:tr>
              <a:tr h="0">
                <a:tc>
                  <a:txBody>
                    <a:bodyPr/>
                    <a:lstStyle/>
                    <a:p>
                      <a:pPr algn="ctr">
                        <a:lnSpc>
                          <a:spcPct val="107000"/>
                        </a:lnSpc>
                        <a:spcAft>
                          <a:spcPts val="0"/>
                        </a:spcAft>
                      </a:pPr>
                      <a:r>
                        <a:rPr lang="tr-TR" sz="1200">
                          <a:effectLst/>
                        </a:rPr>
                        <a:t>Küçük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&lt; 50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c>
                  <a:txBody>
                    <a:bodyPr/>
                    <a:lstStyle/>
                    <a:p>
                      <a:pPr algn="ctr">
                        <a:lnSpc>
                          <a:spcPct val="107000"/>
                        </a:lnSpc>
                        <a:spcAft>
                          <a:spcPts val="0"/>
                        </a:spcAft>
                      </a:pPr>
                      <a:r>
                        <a:rPr lang="tr-TR" sz="1200">
                          <a:effectLst/>
                        </a:rPr>
                        <a:t>≤ 10 Milyon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c>
                  <a:txBody>
                    <a:bodyPr/>
                    <a:lstStyle/>
                    <a:p>
                      <a:pPr algn="ctr">
                        <a:lnSpc>
                          <a:spcPct val="107000"/>
                        </a:lnSpc>
                        <a:spcAft>
                          <a:spcPts val="0"/>
                        </a:spcAft>
                      </a:pPr>
                      <a:r>
                        <a:rPr lang="tr-TR" sz="1200">
                          <a:effectLst/>
                        </a:rPr>
                        <a:t>≤ 10 Milyon</a:t>
                      </a:r>
                      <a:endParaRPr lang="tr-TR" sz="1100">
                        <a:effectLst/>
                      </a:endParaRPr>
                    </a:p>
                    <a:p>
                      <a:pPr algn="ctr">
                        <a:lnSpc>
                          <a:spcPct val="107000"/>
                        </a:lnSpc>
                        <a:spcAft>
                          <a:spcPts val="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47370614"/>
                  </a:ext>
                </a:extLst>
              </a:tr>
              <a:tr h="0">
                <a:tc>
                  <a:txBody>
                    <a:bodyPr/>
                    <a:lstStyle/>
                    <a:p>
                      <a:pPr algn="ctr">
                        <a:lnSpc>
                          <a:spcPct val="107000"/>
                        </a:lnSpc>
                        <a:spcAft>
                          <a:spcPts val="0"/>
                        </a:spcAft>
                      </a:pPr>
                      <a:r>
                        <a:rPr lang="tr-TR" sz="1200">
                          <a:effectLst/>
                        </a:rPr>
                        <a:t>Orta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&lt; 250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c>
                  <a:txBody>
                    <a:bodyPr/>
                    <a:lstStyle/>
                    <a:p>
                      <a:pPr algn="ctr">
                        <a:lnSpc>
                          <a:spcPct val="107000"/>
                        </a:lnSpc>
                        <a:spcAft>
                          <a:spcPts val="0"/>
                        </a:spcAft>
                      </a:pPr>
                      <a:r>
                        <a:rPr lang="tr-TR" sz="1200">
                          <a:effectLst/>
                        </a:rPr>
                        <a:t>≤ 50 Milyon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c>
                  <a:txBody>
                    <a:bodyPr/>
                    <a:lstStyle/>
                    <a:p>
                      <a:pPr algn="ctr">
                        <a:lnSpc>
                          <a:spcPct val="107000"/>
                        </a:lnSpc>
                        <a:spcAft>
                          <a:spcPts val="0"/>
                        </a:spcAft>
                      </a:pPr>
                      <a:r>
                        <a:rPr lang="tr-TR" sz="1200" dirty="0">
                          <a:effectLst/>
                        </a:rPr>
                        <a:t>≤ 43 Milyon</a:t>
                      </a:r>
                      <a:endParaRPr lang="tr-TR" sz="1100" dirty="0">
                        <a:effectLst/>
                      </a:endParaRPr>
                    </a:p>
                    <a:p>
                      <a:pPr algn="ctr">
                        <a:lnSpc>
                          <a:spcPct val="107000"/>
                        </a:lnSpc>
                        <a:spcAft>
                          <a:spcPts val="0"/>
                        </a:spcAft>
                      </a:pPr>
                      <a:r>
                        <a:rPr lang="tr-TR" sz="12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682421"/>
                  </a:ext>
                </a:extLst>
              </a:tr>
            </a:tbl>
          </a:graphicData>
        </a:graphic>
      </p:graphicFrame>
      <p:sp>
        <p:nvSpPr>
          <p:cNvPr id="8" name="Rectangle 2"/>
          <p:cNvSpPr>
            <a:spLocks noChangeArrowheads="1"/>
          </p:cNvSpPr>
          <p:nvPr/>
        </p:nvSpPr>
        <p:spPr bwMode="auto">
          <a:xfrm>
            <a:off x="-1604826" y="90100"/>
            <a:ext cx="1540165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Avrupa Komisyonu tarafından hazırlanan ve 20 Mayıs 2003 tarihli Avrupa Birliği Resmi Gazetesi</a:t>
            </a:r>
            <a:r>
              <a:rPr kumimoji="0" lang="tr-TR" altLang="tr-TR"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tr-TR" altLang="tr-TR"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nde yayımlanan tavsiye kararı uyarınca 2005 yılından bu yana kullanılan Avrupa Birliği KOBİ tanımı kriterleri ise aşağıdaki tabloda yer almaktadır.</a:t>
            </a:r>
          </a:p>
        </p:txBody>
      </p:sp>
      <p:sp>
        <p:nvSpPr>
          <p:cNvPr id="9" name="Dikdörtgen 8"/>
          <p:cNvSpPr/>
          <p:nvPr/>
        </p:nvSpPr>
        <p:spPr>
          <a:xfrm>
            <a:off x="1066901" y="4806434"/>
            <a:ext cx="5244897" cy="369332"/>
          </a:xfrm>
          <a:prstGeom prst="rect">
            <a:avLst/>
          </a:prstGeom>
        </p:spPr>
        <p:txBody>
          <a:bodyPr wrap="none">
            <a:spAutoFit/>
          </a:bodyPr>
          <a:lstStyle/>
          <a:p>
            <a:pPr lvl="0" algn="just" defTabSz="914400" eaLnBrk="0" fontAlgn="base" hangingPunct="0">
              <a:spcBef>
                <a:spcPct val="0"/>
              </a:spcBef>
              <a:spcAft>
                <a:spcPct val="0"/>
              </a:spcAft>
            </a:pPr>
            <a:r>
              <a:rPr lang="tr-TR" altLang="tr-TR" b="1" dirty="0">
                <a:latin typeface="Times New Roman" panose="02020603050405020304" pitchFamily="18" charset="0"/>
                <a:ea typeface="Calibri" panose="020F0502020204030204" pitchFamily="34" charset="0"/>
                <a:cs typeface="Times New Roman" panose="02020603050405020304" pitchFamily="18" charset="0"/>
              </a:rPr>
              <a:t>Kaynak:</a:t>
            </a:r>
            <a:r>
              <a:rPr lang="tr-TR" altLang="tr-TR" dirty="0">
                <a:latin typeface="Times New Roman" panose="02020603050405020304" pitchFamily="18" charset="0"/>
                <a:ea typeface="Calibri" panose="020F0502020204030204" pitchFamily="34" charset="0"/>
                <a:cs typeface="Times New Roman" panose="02020603050405020304" pitchFamily="18" charset="0"/>
              </a:rPr>
              <a:t> Avrupa Komisyonu Tavsiye Kararı 2003/361</a:t>
            </a:r>
            <a:endParaRPr lang="tr-TR" altLang="tr-TR" sz="3200" dirty="0">
              <a:latin typeface="Arial" panose="020B0604020202020204" pitchFamily="34" charset="0"/>
            </a:endParaRPr>
          </a:p>
        </p:txBody>
      </p:sp>
    </p:spTree>
    <p:extLst>
      <p:ext uri="{BB962C8B-B14F-4D97-AF65-F5344CB8AC3E}">
        <p14:creationId xmlns:p14="http://schemas.microsoft.com/office/powerpoint/2010/main" val="2770462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smtClean="0"/>
              <a:t>Faaliyet </a:t>
            </a:r>
            <a:r>
              <a:rPr lang="tr-TR" sz="2800" dirty="0"/>
              <a:t>Alanlarına ve Ürettikleri Malın Niteliğine Göre İşletmeler</a:t>
            </a:r>
            <a:br>
              <a:rPr lang="tr-TR" sz="2800" dirty="0"/>
            </a:br>
            <a:endParaRPr lang="tr-TR" dirty="0"/>
          </a:p>
        </p:txBody>
      </p:sp>
      <p:sp>
        <p:nvSpPr>
          <p:cNvPr id="3" name="İçerik Yer Tutucusu 2"/>
          <p:cNvSpPr>
            <a:spLocks noGrp="1"/>
          </p:cNvSpPr>
          <p:nvPr>
            <p:ph idx="1"/>
          </p:nvPr>
        </p:nvSpPr>
        <p:spPr/>
        <p:txBody>
          <a:bodyPr>
            <a:normAutofit/>
          </a:bodyPr>
          <a:lstStyle/>
          <a:p>
            <a:r>
              <a:rPr lang="tr-TR" dirty="0" smtClean="0"/>
              <a:t>1-Sanayi </a:t>
            </a:r>
            <a:r>
              <a:rPr lang="tr-TR" dirty="0"/>
              <a:t>(üretim veya imalat) işletmeleri</a:t>
            </a:r>
          </a:p>
          <a:p>
            <a:r>
              <a:rPr lang="tr-TR" dirty="0"/>
              <a:t>Tüketim malı üreten işletmeler</a:t>
            </a:r>
          </a:p>
          <a:p>
            <a:r>
              <a:rPr lang="tr-TR" dirty="0"/>
              <a:t>Endüstri malı üreten işletmeler</a:t>
            </a:r>
          </a:p>
          <a:p>
            <a:r>
              <a:rPr lang="tr-TR" dirty="0" smtClean="0"/>
              <a:t>2-Hizmet </a:t>
            </a:r>
            <a:r>
              <a:rPr lang="tr-TR" dirty="0"/>
              <a:t>işletmeleri</a:t>
            </a:r>
          </a:p>
          <a:p>
            <a:r>
              <a:rPr lang="tr-TR" dirty="0" smtClean="0"/>
              <a:t>3-Ticaret </a:t>
            </a:r>
            <a:r>
              <a:rPr lang="tr-TR" dirty="0"/>
              <a:t>işletmeleri</a:t>
            </a:r>
          </a:p>
          <a:p>
            <a:endParaRPr lang="tr-TR" dirty="0"/>
          </a:p>
        </p:txBody>
      </p:sp>
    </p:spTree>
    <p:extLst>
      <p:ext uri="{BB962C8B-B14F-4D97-AF65-F5344CB8AC3E}">
        <p14:creationId xmlns:p14="http://schemas.microsoft.com/office/powerpoint/2010/main" val="121650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400" dirty="0"/>
              <a:t/>
            </a:r>
            <a:br>
              <a:rPr lang="tr-TR" sz="2400" dirty="0"/>
            </a:br>
            <a:r>
              <a:rPr lang="tr-TR" sz="2400" dirty="0"/>
              <a:t>Üretilen Mal ve Hizmet Türüne Göre İşletmeler</a:t>
            </a:r>
            <a:br>
              <a:rPr lang="tr-TR" sz="2400" dirty="0"/>
            </a:br>
            <a:endParaRPr lang="tr-TR" sz="2400" dirty="0"/>
          </a:p>
        </p:txBody>
      </p:sp>
      <p:sp>
        <p:nvSpPr>
          <p:cNvPr id="3" name="İçerik Yer Tutucusu 2"/>
          <p:cNvSpPr>
            <a:spLocks noGrp="1"/>
          </p:cNvSpPr>
          <p:nvPr>
            <p:ph idx="1"/>
          </p:nvPr>
        </p:nvSpPr>
        <p:spPr/>
        <p:txBody>
          <a:bodyPr>
            <a:normAutofit fontScale="92500" lnSpcReduction="10000"/>
          </a:bodyPr>
          <a:lstStyle/>
          <a:p>
            <a:r>
              <a:rPr lang="tr-TR" dirty="0" smtClean="0"/>
              <a:t>Üretilen </a:t>
            </a:r>
            <a:r>
              <a:rPr lang="tr-TR" dirty="0"/>
              <a:t>mal ve hizmet türüne göre işletmeler, şu ana grup veya sektörlere ayrılarak da sınıflandırılabilir:</a:t>
            </a:r>
          </a:p>
          <a:p>
            <a:r>
              <a:rPr lang="tr-TR" dirty="0"/>
              <a:t>1-	Tarım, ormancılık, avcılık ve balıkçılık işletmeleri,</a:t>
            </a:r>
          </a:p>
          <a:p>
            <a:r>
              <a:rPr lang="tr-TR" dirty="0"/>
              <a:t>2-	Madencilik ve taş ocakları işletmeleri,</a:t>
            </a:r>
          </a:p>
          <a:p>
            <a:r>
              <a:rPr lang="tr-TR" dirty="0"/>
              <a:t>3-	Sanayi ve endüstriyel işletmeler,</a:t>
            </a:r>
          </a:p>
          <a:p>
            <a:r>
              <a:rPr lang="tr-TR" dirty="0"/>
              <a:t>4-	Ticaret işletmeleri, banka işletmeleri,</a:t>
            </a:r>
          </a:p>
          <a:p>
            <a:r>
              <a:rPr lang="tr-TR" dirty="0"/>
              <a:t>5-	Taşıma ve depolama işletmeleri,</a:t>
            </a:r>
          </a:p>
          <a:p>
            <a:r>
              <a:rPr lang="tr-TR" dirty="0"/>
              <a:t>6-	Hizmet işletmeleri </a:t>
            </a:r>
          </a:p>
          <a:p>
            <a:endParaRPr lang="tr-TR" dirty="0"/>
          </a:p>
        </p:txBody>
      </p:sp>
    </p:spTree>
    <p:extLst>
      <p:ext uri="{BB962C8B-B14F-4D97-AF65-F5344CB8AC3E}">
        <p14:creationId xmlns:p14="http://schemas.microsoft.com/office/powerpoint/2010/main" val="81451815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314</TotalTime>
  <Words>460</Words>
  <Application>Microsoft Office PowerPoint</Application>
  <PresentationFormat>Geniş ekran</PresentationFormat>
  <Paragraphs>91</Paragraphs>
  <Slides>8</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8</vt:i4>
      </vt:variant>
    </vt:vector>
  </HeadingPairs>
  <TitlesOfParts>
    <vt:vector size="14" baseType="lpstr">
      <vt:lpstr>Arial</vt:lpstr>
      <vt:lpstr>Calibri</vt:lpstr>
      <vt:lpstr>Gill Sans MT</vt:lpstr>
      <vt:lpstr>Times New Roman</vt:lpstr>
      <vt:lpstr>Gallery</vt:lpstr>
      <vt:lpstr>Paintbrush Resmi</vt:lpstr>
      <vt:lpstr>işletme TÜRLERİ  </vt:lpstr>
      <vt:lpstr> Büyüklüklerine Göre İşletmeler </vt:lpstr>
      <vt:lpstr> KOBİ</vt:lpstr>
      <vt:lpstr> KOBİ</vt:lpstr>
      <vt:lpstr> Tablo: Ulusal KOBİ Tanımı  </vt:lpstr>
      <vt:lpstr> Tablo: Avrupa Birliği KOBİ Tanımı  </vt:lpstr>
      <vt:lpstr> Faaliyet Alanlarına ve Ürettikleri Malın Niteliğine Göre İşletmeler </vt:lpstr>
      <vt:lpstr> Üretilen Mal ve Hizmet Türüne Göre İşletmeler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14</cp:revision>
  <dcterms:created xsi:type="dcterms:W3CDTF">2020-01-16T09:17:34Z</dcterms:created>
  <dcterms:modified xsi:type="dcterms:W3CDTF">2020-01-16T14:32:16Z</dcterms:modified>
</cp:coreProperties>
</file>