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93" r:id="rId2"/>
    <p:sldId id="294" r:id="rId3"/>
    <p:sldId id="297" r:id="rId4"/>
    <p:sldId id="295" r:id="rId5"/>
    <p:sldId id="296"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321"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328" y="2302081"/>
            <a:ext cx="7886700" cy="1325563"/>
          </a:xfrm>
        </p:spPr>
        <p:txBody>
          <a:bodyPr/>
          <a:lstStyle/>
          <a:p>
            <a:pPr algn="ctr"/>
            <a:r>
              <a:rPr lang="tr-TR" b="1" dirty="0" err="1"/>
              <a:t>Division</a:t>
            </a:r>
            <a:r>
              <a:rPr lang="tr-TR" b="1" dirty="0"/>
              <a:t>: </a:t>
            </a:r>
            <a:r>
              <a:rPr lang="tr-TR" b="1" dirty="0" err="1"/>
              <a:t>Charophyta</a:t>
            </a:r>
            <a:r>
              <a:rPr lang="tr-TR" b="1" dirty="0"/>
              <a:t> </a:t>
            </a:r>
          </a:p>
        </p:txBody>
      </p:sp>
    </p:spTree>
    <p:extLst>
      <p:ext uri="{BB962C8B-B14F-4D97-AF65-F5344CB8AC3E}">
        <p14:creationId xmlns:p14="http://schemas.microsoft.com/office/powerpoint/2010/main" val="155745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630598"/>
            <a:ext cx="7964744" cy="1227700"/>
          </a:xfrm>
        </p:spPr>
        <p:txBody>
          <a:bodyPr>
            <a:normAutofit/>
          </a:bodyPr>
          <a:lstStyle/>
          <a:p>
            <a:pPr algn="just"/>
            <a:r>
              <a:rPr lang="en-US" sz="2400" dirty="0"/>
              <a:t>The class encompasses free-living phototrophic unicellular flagellates, with one to several plastids of secondary origin, with three bounding membranes and chlorophylls a and b. </a:t>
            </a:r>
            <a:endParaRPr lang="tr-TR" sz="2400" dirty="0"/>
          </a:p>
        </p:txBody>
      </p:sp>
      <p:sp>
        <p:nvSpPr>
          <p:cNvPr id="3" name="Unvan 1"/>
          <p:cNvSpPr txBox="1">
            <a:spLocks/>
          </p:cNvSpPr>
          <p:nvPr/>
        </p:nvSpPr>
        <p:spPr>
          <a:xfrm>
            <a:off x="628650" y="2395487"/>
            <a:ext cx="7964744" cy="1979867"/>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Order: </a:t>
            </a:r>
            <a:r>
              <a:rPr lang="en-US" sz="2400" dirty="0" err="1" smtClean="0"/>
              <a:t>Euglenales</a:t>
            </a:r>
            <a:endParaRPr lang="tr-TR" sz="2400" dirty="0" smtClean="0"/>
          </a:p>
          <a:p>
            <a:pPr algn="just"/>
            <a:endParaRPr lang="en-US" sz="2400" dirty="0"/>
          </a:p>
          <a:p>
            <a:pPr algn="just"/>
            <a:r>
              <a:rPr lang="en-US" sz="2400" dirty="0"/>
              <a:t>They are single-celled organisms that move with flagella in their entire life cycle. They never bring the colony to the water. Flagella disappears under inappropriate conditions</a:t>
            </a:r>
          </a:p>
        </p:txBody>
      </p:sp>
    </p:spTree>
    <p:extLst>
      <p:ext uri="{BB962C8B-B14F-4D97-AF65-F5344CB8AC3E}">
        <p14:creationId xmlns:p14="http://schemas.microsoft.com/office/powerpoint/2010/main" val="3092340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9" y="925565"/>
            <a:ext cx="7787763" cy="3587442"/>
          </a:xfrm>
        </p:spPr>
        <p:txBody>
          <a:bodyPr>
            <a:normAutofit/>
          </a:bodyPr>
          <a:lstStyle/>
          <a:p>
            <a:r>
              <a:rPr lang="tr-TR" sz="2400" dirty="0" err="1"/>
              <a:t>Genus</a:t>
            </a:r>
            <a:r>
              <a:rPr lang="tr-TR" sz="2400" dirty="0"/>
              <a:t>: </a:t>
            </a:r>
            <a:r>
              <a:rPr lang="tr-TR" sz="2400" dirty="0" err="1" smtClean="0"/>
              <a:t>Euglena</a:t>
            </a:r>
            <a:r>
              <a:rPr lang="tr-TR" sz="2400" dirty="0" smtClean="0"/>
              <a:t/>
            </a:r>
            <a:br>
              <a:rPr lang="tr-TR" sz="2400" dirty="0" smtClean="0"/>
            </a:br>
            <a:r>
              <a:rPr lang="tr-TR" sz="2400" dirty="0"/>
              <a:t/>
            </a:r>
            <a:br>
              <a:rPr lang="tr-TR" sz="2400" dirty="0"/>
            </a:br>
            <a:r>
              <a:rPr lang="tr-TR" sz="2400" dirty="0"/>
              <a:t> </a:t>
            </a:r>
            <a:r>
              <a:rPr lang="tr-TR" sz="2400" dirty="0" err="1"/>
              <a:t>Euglena</a:t>
            </a:r>
            <a:r>
              <a:rPr lang="tr-TR" sz="2400" dirty="0"/>
              <a:t> </a:t>
            </a:r>
            <a:r>
              <a:rPr lang="tr-TR" sz="2400" dirty="0" err="1"/>
              <a:t>membres</a:t>
            </a:r>
            <a:r>
              <a:rPr lang="tr-TR" sz="2400" dirty="0"/>
              <a:t> can </a:t>
            </a:r>
            <a:r>
              <a:rPr lang="tr-TR" sz="2400" dirty="0" err="1"/>
              <a:t>both</a:t>
            </a:r>
            <a:r>
              <a:rPr lang="tr-TR" sz="2400" dirty="0"/>
              <a:t> </a:t>
            </a:r>
            <a:r>
              <a:rPr lang="tr-TR" sz="2400" dirty="0" err="1"/>
              <a:t>eat</a:t>
            </a:r>
            <a:r>
              <a:rPr lang="tr-TR" sz="2400" dirty="0"/>
              <a:t> </a:t>
            </a:r>
            <a:r>
              <a:rPr lang="tr-TR" sz="2400" dirty="0" err="1"/>
              <a:t>food</a:t>
            </a:r>
            <a:r>
              <a:rPr lang="tr-TR" sz="2400" dirty="0"/>
              <a:t> as </a:t>
            </a:r>
            <a:r>
              <a:rPr lang="tr-TR" sz="2400" dirty="0" err="1"/>
              <a:t>animals</a:t>
            </a:r>
            <a:r>
              <a:rPr lang="tr-TR" sz="2400" dirty="0"/>
              <a:t> </a:t>
            </a:r>
            <a:r>
              <a:rPr lang="tr-TR" sz="2400" dirty="0" err="1"/>
              <a:t>by</a:t>
            </a:r>
            <a:r>
              <a:rPr lang="tr-TR" sz="2400" dirty="0"/>
              <a:t> </a:t>
            </a:r>
            <a:r>
              <a:rPr lang="tr-TR" sz="2400" dirty="0" err="1"/>
              <a:t>heterotrophy</a:t>
            </a:r>
            <a:r>
              <a:rPr lang="tr-TR" sz="2400" dirty="0"/>
              <a:t>; </a:t>
            </a:r>
            <a:r>
              <a:rPr lang="tr-TR" sz="2400" dirty="0" err="1"/>
              <a:t>and</a:t>
            </a:r>
            <a:r>
              <a:rPr lang="tr-TR" sz="2400" dirty="0"/>
              <a:t> can </a:t>
            </a:r>
            <a:r>
              <a:rPr lang="tr-TR" sz="2400" dirty="0" err="1"/>
              <a:t>photosynthesize</a:t>
            </a:r>
            <a:r>
              <a:rPr lang="tr-TR" sz="2400" dirty="0"/>
              <a:t>, </a:t>
            </a:r>
            <a:r>
              <a:rPr lang="tr-TR" sz="2400" dirty="0" err="1"/>
              <a:t>like</a:t>
            </a:r>
            <a:r>
              <a:rPr lang="tr-TR" sz="2400" dirty="0"/>
              <a:t> </a:t>
            </a:r>
            <a:r>
              <a:rPr lang="tr-TR" sz="2400" dirty="0" err="1"/>
              <a:t>plants</a:t>
            </a:r>
            <a:r>
              <a:rPr lang="tr-TR" sz="2400" dirty="0"/>
              <a:t>, </a:t>
            </a:r>
            <a:r>
              <a:rPr lang="tr-TR" sz="2400" dirty="0" err="1"/>
              <a:t>by</a:t>
            </a:r>
            <a:r>
              <a:rPr lang="tr-TR" sz="2400" dirty="0"/>
              <a:t> </a:t>
            </a:r>
            <a:r>
              <a:rPr lang="tr-TR" sz="2400" dirty="0" err="1"/>
              <a:t>autotrophy</a:t>
            </a:r>
            <a:r>
              <a:rPr lang="tr-TR" sz="2400" dirty="0"/>
              <a:t>. </a:t>
            </a:r>
            <a:r>
              <a:rPr lang="tr-TR" sz="2400" dirty="0" err="1"/>
              <a:t>When</a:t>
            </a:r>
            <a:r>
              <a:rPr lang="tr-TR" sz="2400" dirty="0"/>
              <a:t> </a:t>
            </a:r>
            <a:r>
              <a:rPr lang="tr-TR" sz="2400" dirty="0" err="1"/>
              <a:t>acting</a:t>
            </a:r>
            <a:r>
              <a:rPr lang="tr-TR" sz="2400" dirty="0"/>
              <a:t> as a </a:t>
            </a:r>
            <a:r>
              <a:rPr lang="tr-TR" sz="2400" dirty="0" err="1"/>
              <a:t>heterotroph</a:t>
            </a:r>
            <a:r>
              <a:rPr lang="tr-TR" sz="2400" dirty="0"/>
              <a:t>, </a:t>
            </a:r>
            <a:r>
              <a:rPr lang="tr-TR" sz="2400" dirty="0" err="1"/>
              <a:t>the</a:t>
            </a:r>
            <a:r>
              <a:rPr lang="tr-TR" sz="2400" dirty="0"/>
              <a:t> </a:t>
            </a:r>
            <a:r>
              <a:rPr lang="tr-TR" sz="2400" dirty="0" err="1"/>
              <a:t>Euglena</a:t>
            </a:r>
            <a:r>
              <a:rPr lang="tr-TR" sz="2400" dirty="0"/>
              <a:t> </a:t>
            </a:r>
            <a:r>
              <a:rPr lang="tr-TR" sz="2400" dirty="0" err="1"/>
              <a:t>surrounds</a:t>
            </a:r>
            <a:r>
              <a:rPr lang="tr-TR" sz="2400" dirty="0"/>
              <a:t> a </a:t>
            </a:r>
            <a:r>
              <a:rPr lang="tr-TR" sz="2400" dirty="0" err="1"/>
              <a:t>particle</a:t>
            </a:r>
            <a:r>
              <a:rPr lang="tr-TR" sz="2400" dirty="0"/>
              <a:t> of </a:t>
            </a:r>
            <a:r>
              <a:rPr lang="tr-TR" sz="2400" dirty="0" err="1"/>
              <a:t>food</a:t>
            </a:r>
            <a:r>
              <a:rPr lang="tr-TR" sz="2400" dirty="0"/>
              <a:t> </a:t>
            </a:r>
            <a:r>
              <a:rPr lang="tr-TR" sz="2400" dirty="0" err="1"/>
              <a:t>and</a:t>
            </a:r>
            <a:r>
              <a:rPr lang="tr-TR" sz="2400" dirty="0"/>
              <a:t> </a:t>
            </a:r>
            <a:r>
              <a:rPr lang="tr-TR" sz="2400" dirty="0" err="1"/>
              <a:t>consumes</a:t>
            </a:r>
            <a:r>
              <a:rPr lang="tr-TR" sz="2400" dirty="0"/>
              <a:t> it </a:t>
            </a:r>
            <a:r>
              <a:rPr lang="tr-TR" sz="2400" dirty="0" err="1"/>
              <a:t>by</a:t>
            </a:r>
            <a:r>
              <a:rPr lang="tr-TR" sz="2400" dirty="0"/>
              <a:t> </a:t>
            </a:r>
            <a:r>
              <a:rPr lang="tr-TR" sz="2400" dirty="0" err="1"/>
              <a:t>phagocytosis</a:t>
            </a:r>
            <a:r>
              <a:rPr lang="tr-TR" sz="2400" dirty="0"/>
              <a:t>. </a:t>
            </a:r>
            <a:r>
              <a:rPr lang="tr-TR" sz="2400" dirty="0" err="1"/>
              <a:t>When</a:t>
            </a:r>
            <a:r>
              <a:rPr lang="tr-TR" sz="2400" dirty="0"/>
              <a:t> </a:t>
            </a:r>
            <a:r>
              <a:rPr lang="tr-TR" sz="2400" dirty="0" err="1"/>
              <a:t>acting</a:t>
            </a:r>
            <a:r>
              <a:rPr lang="tr-TR" sz="2400" dirty="0"/>
              <a:t> as an </a:t>
            </a:r>
            <a:r>
              <a:rPr lang="tr-TR" sz="2400" dirty="0" err="1"/>
              <a:t>autotroph</a:t>
            </a:r>
            <a:r>
              <a:rPr lang="tr-TR" sz="2400" dirty="0"/>
              <a:t>, </a:t>
            </a:r>
            <a:r>
              <a:rPr lang="tr-TR" sz="2400" dirty="0" err="1"/>
              <a:t>the</a:t>
            </a:r>
            <a:r>
              <a:rPr lang="tr-TR" sz="2400" dirty="0"/>
              <a:t> </a:t>
            </a:r>
            <a:r>
              <a:rPr lang="tr-TR" sz="2400" dirty="0" err="1"/>
              <a:t>Euglena</a:t>
            </a:r>
            <a:r>
              <a:rPr lang="tr-TR" sz="2400" dirty="0"/>
              <a:t> </a:t>
            </a:r>
            <a:r>
              <a:rPr lang="tr-TR" sz="2400" dirty="0" err="1"/>
              <a:t>utilizes</a:t>
            </a:r>
            <a:r>
              <a:rPr lang="tr-TR" sz="2400" dirty="0"/>
              <a:t> </a:t>
            </a:r>
            <a:r>
              <a:rPr lang="tr-TR" sz="2400" dirty="0" err="1"/>
              <a:t>chloroplasts</a:t>
            </a:r>
            <a:r>
              <a:rPr lang="tr-TR" sz="2400" dirty="0"/>
              <a:t>, (</a:t>
            </a:r>
            <a:r>
              <a:rPr lang="tr-TR" sz="2400" dirty="0" err="1"/>
              <a:t>hence</a:t>
            </a:r>
            <a:r>
              <a:rPr lang="tr-TR" sz="2400" dirty="0"/>
              <a:t> </a:t>
            </a:r>
            <a:r>
              <a:rPr lang="tr-TR" sz="2400" dirty="0" err="1"/>
              <a:t>green</a:t>
            </a:r>
            <a:r>
              <a:rPr lang="tr-TR" sz="2400" dirty="0"/>
              <a:t> </a:t>
            </a:r>
            <a:r>
              <a:rPr lang="tr-TR" sz="2400" dirty="0" err="1"/>
              <a:t>color</a:t>
            </a:r>
            <a:r>
              <a:rPr lang="tr-TR" sz="2400" dirty="0"/>
              <a:t>) </a:t>
            </a:r>
            <a:r>
              <a:rPr lang="tr-TR" sz="2400" dirty="0" err="1"/>
              <a:t>containing</a:t>
            </a:r>
            <a:r>
              <a:rPr lang="tr-TR" sz="2400" dirty="0"/>
              <a:t> </a:t>
            </a:r>
            <a:r>
              <a:rPr lang="tr-TR" sz="2400" dirty="0" err="1"/>
              <a:t>chlorophyll</a:t>
            </a:r>
            <a:r>
              <a:rPr lang="tr-TR" sz="2400" dirty="0"/>
              <a:t> a, b </a:t>
            </a:r>
            <a:r>
              <a:rPr lang="tr-TR" sz="2400" dirty="0" err="1"/>
              <a:t>and</a:t>
            </a:r>
            <a:r>
              <a:rPr lang="tr-TR" sz="2400" dirty="0"/>
              <a:t> </a:t>
            </a:r>
            <a:r>
              <a:rPr lang="tr-TR" sz="2400" dirty="0" err="1"/>
              <a:t>some</a:t>
            </a:r>
            <a:r>
              <a:rPr lang="tr-TR" sz="2400" dirty="0"/>
              <a:t> </a:t>
            </a:r>
            <a:r>
              <a:rPr lang="tr-TR" sz="2400" dirty="0" err="1"/>
              <a:t>carotenoid</a:t>
            </a:r>
            <a:r>
              <a:rPr lang="tr-TR" sz="2400" dirty="0"/>
              <a:t> </a:t>
            </a:r>
            <a:r>
              <a:rPr lang="tr-TR" sz="2400" dirty="0" err="1"/>
              <a:t>pigments</a:t>
            </a:r>
            <a:r>
              <a:rPr lang="tr-TR" sz="2400" dirty="0"/>
              <a:t>, </a:t>
            </a:r>
            <a:r>
              <a:rPr lang="tr-TR" sz="2400" dirty="0" err="1"/>
              <a:t>to</a:t>
            </a:r>
            <a:r>
              <a:rPr lang="tr-TR" sz="2400" dirty="0"/>
              <a:t> </a:t>
            </a:r>
            <a:r>
              <a:rPr lang="tr-TR" sz="2400" dirty="0" err="1"/>
              <a:t>produce</a:t>
            </a:r>
            <a:r>
              <a:rPr lang="tr-TR" sz="2400" dirty="0"/>
              <a:t> </a:t>
            </a:r>
            <a:r>
              <a:rPr lang="tr-TR" sz="2400" dirty="0" err="1"/>
              <a:t>sugars</a:t>
            </a:r>
            <a:r>
              <a:rPr lang="tr-TR" sz="2400" dirty="0"/>
              <a:t> </a:t>
            </a:r>
            <a:r>
              <a:rPr lang="tr-TR" sz="2400" dirty="0" err="1"/>
              <a:t>by</a:t>
            </a:r>
            <a:r>
              <a:rPr lang="tr-TR" sz="2400" dirty="0"/>
              <a:t> </a:t>
            </a:r>
            <a:r>
              <a:rPr lang="tr-TR" sz="2400" dirty="0" err="1"/>
              <a:t>photosynthesis</a:t>
            </a:r>
            <a:r>
              <a:rPr lang="tr-TR" sz="2400" dirty="0"/>
              <a:t>. </a:t>
            </a:r>
          </a:p>
        </p:txBody>
      </p:sp>
    </p:spTree>
    <p:extLst>
      <p:ext uri="{BB962C8B-B14F-4D97-AF65-F5344CB8AC3E}">
        <p14:creationId xmlns:p14="http://schemas.microsoft.com/office/powerpoint/2010/main" val="1221549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8314" y="2331577"/>
            <a:ext cx="7886700" cy="1325563"/>
          </a:xfrm>
        </p:spPr>
        <p:txBody>
          <a:bodyPr/>
          <a:lstStyle/>
          <a:p>
            <a:pPr algn="ctr"/>
            <a:r>
              <a:rPr lang="tr-TR" dirty="0" err="1"/>
              <a:t>Division</a:t>
            </a:r>
            <a:r>
              <a:rPr lang="tr-TR" dirty="0"/>
              <a:t>: </a:t>
            </a:r>
            <a:r>
              <a:rPr lang="tr-TR" dirty="0" err="1"/>
              <a:t>Mioza</a:t>
            </a:r>
            <a:r>
              <a:rPr lang="tr-TR" dirty="0"/>
              <a:t> (</a:t>
            </a:r>
            <a:r>
              <a:rPr lang="tr-TR" dirty="0" err="1"/>
              <a:t>Dinoflagellates</a:t>
            </a:r>
            <a:r>
              <a:rPr lang="tr-TR" dirty="0"/>
              <a:t>)</a:t>
            </a:r>
          </a:p>
        </p:txBody>
      </p:sp>
    </p:spTree>
    <p:extLst>
      <p:ext uri="{BB962C8B-B14F-4D97-AF65-F5344CB8AC3E}">
        <p14:creationId xmlns:p14="http://schemas.microsoft.com/office/powerpoint/2010/main" val="3683750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9656" y="530943"/>
            <a:ext cx="8200718" cy="5840360"/>
          </a:xfrm>
        </p:spPr>
        <p:txBody>
          <a:bodyPr>
            <a:noAutofit/>
          </a:bodyPr>
          <a:lstStyle/>
          <a:p>
            <a:r>
              <a:rPr lang="en-US" sz="2400" dirty="0" err="1"/>
              <a:t>Miozoa</a:t>
            </a:r>
            <a:r>
              <a:rPr lang="en-US" sz="2400" dirty="0"/>
              <a:t> includes symbiotic, or parasitic organisms. In silicates, there are vesicles called </a:t>
            </a:r>
            <a:r>
              <a:rPr lang="en-US" sz="2400" dirty="0" err="1"/>
              <a:t>alveol</a:t>
            </a:r>
            <a:r>
              <a:rPr lang="en-US" sz="2400" dirty="0"/>
              <a:t> which support outer membranes in their members. Its members usually have a microtubule complex that is adapted for infecting, absorbing fluids or collecting cells. </a:t>
            </a:r>
            <a:r>
              <a:rPr lang="tr-TR" sz="2400" dirty="0" smtClean="0"/>
              <a:t/>
            </a:r>
            <a:br>
              <a:rPr lang="tr-TR" sz="2400" dirty="0" smtClean="0"/>
            </a:br>
            <a:r>
              <a:rPr lang="tr-TR" sz="2400" dirty="0"/>
              <a:t/>
            </a:r>
            <a:br>
              <a:rPr lang="tr-TR" sz="2400" dirty="0"/>
            </a:br>
            <a:r>
              <a:rPr lang="en-US" sz="2400" dirty="0" smtClean="0"/>
              <a:t>They </a:t>
            </a:r>
            <a:r>
              <a:rPr lang="en-US" sz="2400" dirty="0"/>
              <a:t>have two flagella, one may be contained in a groove-like structure around the equator of the organism (the cingulum), providing forward motion and spin to the dinoflagellate, the other (the longitudinal flagellum) trailing behind providing little propulsive force, mainly acting as a rudder. </a:t>
            </a:r>
            <a:r>
              <a:rPr lang="tr-TR" sz="2400" dirty="0" smtClean="0"/>
              <a:t/>
            </a:r>
            <a:br>
              <a:rPr lang="tr-TR" sz="2400" dirty="0" smtClean="0"/>
            </a:br>
            <a:r>
              <a:rPr lang="tr-TR" sz="2400" dirty="0"/>
              <a:t/>
            </a:r>
            <a:br>
              <a:rPr lang="tr-TR" sz="2400" dirty="0"/>
            </a:br>
            <a:r>
              <a:rPr lang="en-US" sz="2400" dirty="0" smtClean="0"/>
              <a:t>Another </a:t>
            </a:r>
            <a:r>
              <a:rPr lang="en-US" sz="2400" dirty="0"/>
              <a:t>characteristic of the dinoflagellates is the wall composition and structure; early classification of the dinoflagellates was based on the presence or absence of a rigid outer cell covering (or theca). </a:t>
            </a:r>
            <a:endParaRPr lang="tr-TR" sz="2400" dirty="0"/>
          </a:p>
        </p:txBody>
      </p:sp>
    </p:spTree>
    <p:extLst>
      <p:ext uri="{BB962C8B-B14F-4D97-AF65-F5344CB8AC3E}">
        <p14:creationId xmlns:p14="http://schemas.microsoft.com/office/powerpoint/2010/main" val="1808618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8314" y="905901"/>
            <a:ext cx="8004073" cy="4600164"/>
          </a:xfrm>
        </p:spPr>
        <p:txBody>
          <a:bodyPr>
            <a:normAutofit/>
          </a:bodyPr>
          <a:lstStyle/>
          <a:p>
            <a:r>
              <a:rPr lang="en-US" sz="2400" dirty="0"/>
              <a:t>Some of these organisms are photosynthetic, while others are heterotrophic. In heterotrophic forms, the pigments are found in the cytoplasm either in dissolved form or in granular form. Dinoflagellates are encrusted with plates made of a cellulose-like material and silica. </a:t>
            </a:r>
            <a:r>
              <a:rPr lang="tr-TR" sz="2400" dirty="0" smtClean="0"/>
              <a:t/>
            </a:r>
            <a:br>
              <a:rPr lang="tr-TR" sz="2400" dirty="0" smtClean="0"/>
            </a:br>
            <a:r>
              <a:rPr lang="tr-TR" sz="2400" dirty="0"/>
              <a:t/>
            </a:r>
            <a:br>
              <a:rPr lang="tr-TR" sz="2400" dirty="0"/>
            </a:br>
            <a:r>
              <a:rPr lang="en-US" sz="2400" dirty="0" smtClean="0"/>
              <a:t>Most </a:t>
            </a:r>
            <a:r>
              <a:rPr lang="en-US" sz="2400" dirty="0"/>
              <a:t>dinoflagellates contain the pigments chlorophyll-a, chlorophyll-c, carotenoids, which allow them to undergo the process of photosynthesis to generate energy. </a:t>
            </a:r>
            <a:r>
              <a:rPr lang="en-US" sz="2400" dirty="0" err="1"/>
              <a:t>Mioza</a:t>
            </a:r>
            <a:r>
              <a:rPr lang="en-US" sz="2400" dirty="0"/>
              <a:t> members reproduce both sexually and asexually. Asexual reproduction occurs by binary fission, Sexual reproduction occurs by isogamy and </a:t>
            </a:r>
            <a:r>
              <a:rPr lang="en-US" sz="2400" dirty="0" err="1"/>
              <a:t>anisogamy</a:t>
            </a:r>
            <a:r>
              <a:rPr lang="en-US" sz="2400" dirty="0"/>
              <a:t>.</a:t>
            </a:r>
            <a:endParaRPr lang="tr-TR" sz="2400" dirty="0"/>
          </a:p>
        </p:txBody>
      </p:sp>
    </p:spTree>
    <p:extLst>
      <p:ext uri="{BB962C8B-B14F-4D97-AF65-F5344CB8AC3E}">
        <p14:creationId xmlns:p14="http://schemas.microsoft.com/office/powerpoint/2010/main" val="2584306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147" y="2105435"/>
            <a:ext cx="7886700" cy="1325563"/>
          </a:xfrm>
        </p:spPr>
        <p:txBody>
          <a:bodyPr/>
          <a:lstStyle/>
          <a:p>
            <a:pPr algn="ctr"/>
            <a:r>
              <a:rPr lang="tr-TR" dirty="0" err="1"/>
              <a:t>Division</a:t>
            </a:r>
            <a:r>
              <a:rPr lang="tr-TR" dirty="0"/>
              <a:t>: </a:t>
            </a:r>
            <a:r>
              <a:rPr lang="tr-TR" dirty="0" err="1"/>
              <a:t>Cryptophyta</a:t>
            </a:r>
            <a:endParaRPr lang="tr-TR" dirty="0"/>
          </a:p>
        </p:txBody>
      </p:sp>
    </p:spTree>
    <p:extLst>
      <p:ext uri="{BB962C8B-B14F-4D97-AF65-F5344CB8AC3E}">
        <p14:creationId xmlns:p14="http://schemas.microsoft.com/office/powerpoint/2010/main" val="1404614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0" y="1279526"/>
            <a:ext cx="7925415" cy="3262977"/>
          </a:xfrm>
        </p:spPr>
        <p:txBody>
          <a:bodyPr>
            <a:normAutofit/>
          </a:bodyPr>
          <a:lstStyle/>
          <a:p>
            <a:pPr algn="just"/>
            <a:r>
              <a:rPr lang="tr-TR" sz="2400" dirty="0" err="1"/>
              <a:t>The</a:t>
            </a:r>
            <a:r>
              <a:rPr lang="tr-TR" sz="2400" dirty="0"/>
              <a:t> </a:t>
            </a:r>
            <a:r>
              <a:rPr lang="tr-TR" sz="2400" dirty="0" err="1"/>
              <a:t>division</a:t>
            </a:r>
            <a:r>
              <a:rPr lang="tr-TR" sz="2400" dirty="0"/>
              <a:t> </a:t>
            </a:r>
            <a:r>
              <a:rPr lang="tr-TR" sz="2400" dirty="0" err="1"/>
              <a:t>describes</a:t>
            </a:r>
            <a:r>
              <a:rPr lang="tr-TR" sz="2400" dirty="0"/>
              <a:t> </a:t>
            </a:r>
            <a:r>
              <a:rPr lang="tr-TR" sz="2400" dirty="0" err="1"/>
              <a:t>tiny</a:t>
            </a:r>
            <a:r>
              <a:rPr lang="tr-TR" sz="2400" dirty="0"/>
              <a:t>, </a:t>
            </a:r>
            <a:r>
              <a:rPr lang="tr-TR" sz="2400" dirty="0" err="1"/>
              <a:t>motile</a:t>
            </a:r>
            <a:r>
              <a:rPr lang="tr-TR" sz="2400" dirty="0"/>
              <a:t>, </a:t>
            </a:r>
            <a:r>
              <a:rPr lang="tr-TR" sz="2400" dirty="0" err="1"/>
              <a:t>unicellular</a:t>
            </a:r>
            <a:r>
              <a:rPr lang="tr-TR" sz="2400" dirty="0"/>
              <a:t> </a:t>
            </a:r>
            <a:r>
              <a:rPr lang="tr-TR" sz="2400" dirty="0" err="1"/>
              <a:t>organisms</a:t>
            </a:r>
            <a:r>
              <a:rPr lang="tr-TR" sz="2400" dirty="0"/>
              <a:t> </a:t>
            </a:r>
            <a:r>
              <a:rPr lang="tr-TR" sz="2400" dirty="0" err="1"/>
              <a:t>with</a:t>
            </a:r>
            <a:r>
              <a:rPr lang="tr-TR" sz="2400" dirty="0"/>
              <a:t> </a:t>
            </a:r>
            <a:r>
              <a:rPr lang="tr-TR" sz="2400" dirty="0" err="1"/>
              <a:t>two</a:t>
            </a:r>
            <a:r>
              <a:rPr lang="tr-TR" sz="2400" dirty="0"/>
              <a:t> </a:t>
            </a:r>
            <a:r>
              <a:rPr lang="tr-TR" sz="2400" dirty="0" err="1"/>
              <a:t>slightly</a:t>
            </a:r>
            <a:r>
              <a:rPr lang="tr-TR" sz="2400" dirty="0"/>
              <a:t> </a:t>
            </a:r>
            <a:r>
              <a:rPr lang="tr-TR" sz="2400" dirty="0" err="1"/>
              <a:t>unequal</a:t>
            </a:r>
            <a:r>
              <a:rPr lang="tr-TR" sz="2400" dirty="0"/>
              <a:t> </a:t>
            </a:r>
            <a:r>
              <a:rPr lang="tr-TR" sz="2400" dirty="0" err="1"/>
              <a:t>flagella</a:t>
            </a:r>
            <a:r>
              <a:rPr lang="tr-TR" sz="2400" dirty="0"/>
              <a:t> </a:t>
            </a:r>
            <a:r>
              <a:rPr lang="tr-TR" sz="2400" dirty="0" err="1"/>
              <a:t>bearing</a:t>
            </a:r>
            <a:r>
              <a:rPr lang="tr-TR" sz="2400" dirty="0"/>
              <a:t> </a:t>
            </a:r>
            <a:r>
              <a:rPr lang="tr-TR" sz="2400" dirty="0" err="1"/>
              <a:t>lateral</a:t>
            </a:r>
            <a:r>
              <a:rPr lang="tr-TR" sz="2400" dirty="0"/>
              <a:t> </a:t>
            </a:r>
            <a:r>
              <a:rPr lang="tr-TR" sz="2400" dirty="0" err="1"/>
              <a:t>hairs</a:t>
            </a:r>
            <a:r>
              <a:rPr lang="tr-TR" sz="2400" dirty="0"/>
              <a:t>. </a:t>
            </a:r>
            <a:r>
              <a:rPr lang="tr-TR" sz="2400" dirty="0" err="1"/>
              <a:t>Genus</a:t>
            </a:r>
            <a:r>
              <a:rPr lang="tr-TR" sz="2400" dirty="0"/>
              <a:t> </a:t>
            </a:r>
            <a:r>
              <a:rPr lang="tr-TR" sz="2400" dirty="0" err="1"/>
              <a:t>members</a:t>
            </a:r>
            <a:r>
              <a:rPr lang="tr-TR" sz="2400" dirty="0"/>
              <a:t> </a:t>
            </a:r>
            <a:r>
              <a:rPr lang="tr-TR" sz="2400" dirty="0" err="1"/>
              <a:t>are</a:t>
            </a:r>
            <a:r>
              <a:rPr lang="tr-TR" sz="2400" dirty="0"/>
              <a:t> </a:t>
            </a:r>
            <a:r>
              <a:rPr lang="tr-TR" sz="2400" dirty="0" err="1"/>
              <a:t>aquatic</a:t>
            </a:r>
            <a:r>
              <a:rPr lang="tr-TR" sz="2400" dirty="0"/>
              <a:t> </a:t>
            </a:r>
            <a:r>
              <a:rPr lang="tr-TR" sz="2400" dirty="0" err="1"/>
              <a:t>unicellular</a:t>
            </a:r>
            <a:r>
              <a:rPr lang="tr-TR" sz="2400" dirty="0"/>
              <a:t> </a:t>
            </a:r>
            <a:r>
              <a:rPr lang="tr-TR" sz="2400" dirty="0" err="1"/>
              <a:t>and</a:t>
            </a:r>
            <a:r>
              <a:rPr lang="tr-TR" sz="2400" dirty="0"/>
              <a:t> </a:t>
            </a:r>
            <a:r>
              <a:rPr lang="tr-TR" sz="2400" dirty="0" err="1"/>
              <a:t>they</a:t>
            </a:r>
            <a:r>
              <a:rPr lang="tr-TR" sz="2400" dirty="0"/>
              <a:t> </a:t>
            </a:r>
            <a:r>
              <a:rPr lang="tr-TR" sz="2400" dirty="0" err="1"/>
              <a:t>inhabit</a:t>
            </a:r>
            <a:r>
              <a:rPr lang="tr-TR" sz="2400" dirty="0"/>
              <a:t> </a:t>
            </a:r>
            <a:r>
              <a:rPr lang="tr-TR" sz="2400" dirty="0" err="1"/>
              <a:t>mainly</a:t>
            </a:r>
            <a:r>
              <a:rPr lang="tr-TR" sz="2400" dirty="0"/>
              <a:t> in </a:t>
            </a:r>
            <a:r>
              <a:rPr lang="tr-TR" sz="2400" dirty="0" err="1"/>
              <a:t>marine</a:t>
            </a:r>
            <a:r>
              <a:rPr lang="tr-TR" sz="2400" dirty="0"/>
              <a:t> </a:t>
            </a:r>
            <a:r>
              <a:rPr lang="tr-TR" sz="2400" dirty="0" err="1"/>
              <a:t>and</a:t>
            </a:r>
            <a:r>
              <a:rPr lang="tr-TR" sz="2400" dirty="0"/>
              <a:t> </a:t>
            </a:r>
            <a:r>
              <a:rPr lang="tr-TR" sz="2400" dirty="0" err="1"/>
              <a:t>freshwater</a:t>
            </a:r>
            <a:r>
              <a:rPr lang="tr-TR" sz="2400" dirty="0"/>
              <a:t> </a:t>
            </a:r>
            <a:r>
              <a:rPr lang="tr-TR" sz="2400" dirty="0" err="1"/>
              <a:t>environments</a:t>
            </a:r>
            <a:r>
              <a:rPr lang="tr-TR" sz="2400" dirty="0"/>
              <a:t> </a:t>
            </a:r>
            <a:r>
              <a:rPr lang="tr-TR" sz="2400" dirty="0" err="1"/>
              <a:t>Most</a:t>
            </a:r>
            <a:r>
              <a:rPr lang="tr-TR" sz="2400" dirty="0"/>
              <a:t> </a:t>
            </a:r>
            <a:r>
              <a:rPr lang="tr-TR" sz="2400" dirty="0" err="1"/>
              <a:t>Cryptophyta</a:t>
            </a:r>
            <a:r>
              <a:rPr lang="tr-TR" sz="2400" dirty="0"/>
              <a:t> </a:t>
            </a:r>
            <a:r>
              <a:rPr lang="tr-TR" sz="2400" dirty="0" err="1"/>
              <a:t>members</a:t>
            </a:r>
            <a:r>
              <a:rPr lang="tr-TR" sz="2400" dirty="0"/>
              <a:t> </a:t>
            </a:r>
            <a:r>
              <a:rPr lang="tr-TR" sz="2400" dirty="0" err="1"/>
              <a:t>are</a:t>
            </a:r>
            <a:r>
              <a:rPr lang="tr-TR" sz="2400" dirty="0"/>
              <a:t> </a:t>
            </a:r>
            <a:r>
              <a:rPr lang="tr-TR" sz="2400" dirty="0" err="1"/>
              <a:t>photosynthetic</a:t>
            </a:r>
            <a:r>
              <a:rPr lang="tr-TR" sz="2400" dirty="0"/>
              <a:t> </a:t>
            </a:r>
            <a:r>
              <a:rPr lang="tr-TR" sz="2400" dirty="0" err="1"/>
              <a:t>and</a:t>
            </a:r>
            <a:r>
              <a:rPr lang="tr-TR" sz="2400" dirty="0"/>
              <a:t> </a:t>
            </a:r>
            <a:r>
              <a:rPr lang="tr-TR" sz="2400" dirty="0" err="1"/>
              <a:t>they</a:t>
            </a:r>
            <a:r>
              <a:rPr lang="tr-TR" sz="2400" dirty="0"/>
              <a:t> </a:t>
            </a:r>
            <a:r>
              <a:rPr lang="tr-TR" sz="2400" dirty="0" err="1"/>
              <a:t>possess</a:t>
            </a:r>
            <a:r>
              <a:rPr lang="tr-TR" sz="2400" dirty="0"/>
              <a:t> </a:t>
            </a:r>
            <a:r>
              <a:rPr lang="tr-TR" sz="2400" dirty="0" err="1"/>
              <a:t>plastids</a:t>
            </a:r>
            <a:r>
              <a:rPr lang="tr-TR" sz="2400" dirty="0"/>
              <a:t> </a:t>
            </a:r>
            <a:r>
              <a:rPr lang="tr-TR" sz="2400" dirty="0" err="1"/>
              <a:t>that</a:t>
            </a:r>
            <a:r>
              <a:rPr lang="tr-TR" sz="2400" dirty="0"/>
              <a:t> </a:t>
            </a:r>
            <a:r>
              <a:rPr lang="tr-TR" sz="2400" dirty="0" err="1"/>
              <a:t>are</a:t>
            </a:r>
            <a:r>
              <a:rPr lang="tr-TR" sz="2400" dirty="0"/>
              <a:t> </a:t>
            </a:r>
            <a:r>
              <a:rPr lang="tr-TR" sz="2400" dirty="0" err="1"/>
              <a:t>very</a:t>
            </a:r>
            <a:r>
              <a:rPr lang="tr-TR" sz="2400" dirty="0"/>
              <a:t> </a:t>
            </a:r>
            <a:r>
              <a:rPr lang="tr-TR" sz="2400" dirty="0" err="1"/>
              <a:t>diverse</a:t>
            </a:r>
            <a:r>
              <a:rPr lang="tr-TR" sz="2400" dirty="0"/>
              <a:t> in </a:t>
            </a:r>
            <a:r>
              <a:rPr lang="tr-TR" sz="2400" dirty="0" err="1"/>
              <a:t>pigmentation</a:t>
            </a:r>
            <a:r>
              <a:rPr lang="tr-TR" sz="2400" dirty="0"/>
              <a:t>. </a:t>
            </a:r>
            <a:r>
              <a:rPr lang="tr-TR" sz="2400" dirty="0" err="1"/>
              <a:t>Photosynthetic</a:t>
            </a:r>
            <a:r>
              <a:rPr lang="tr-TR" sz="2400" dirty="0"/>
              <a:t> </a:t>
            </a:r>
            <a:r>
              <a:rPr lang="tr-TR" sz="2400" dirty="0" err="1"/>
              <a:t>Cryptophyta</a:t>
            </a:r>
            <a:r>
              <a:rPr lang="tr-TR" sz="2400" dirty="0"/>
              <a:t> </a:t>
            </a:r>
            <a:r>
              <a:rPr lang="tr-TR" sz="2400" dirty="0" err="1"/>
              <a:t>members</a:t>
            </a:r>
            <a:r>
              <a:rPr lang="tr-TR" sz="2400" dirty="0"/>
              <a:t> </a:t>
            </a:r>
            <a:r>
              <a:rPr lang="tr-TR" sz="2400" dirty="0" err="1"/>
              <a:t>contain</a:t>
            </a:r>
            <a:r>
              <a:rPr lang="tr-TR" sz="2400" dirty="0"/>
              <a:t> </a:t>
            </a:r>
            <a:r>
              <a:rPr lang="tr-TR" sz="2400" dirty="0" err="1"/>
              <a:t>the</a:t>
            </a:r>
            <a:r>
              <a:rPr lang="tr-TR" sz="2400" dirty="0"/>
              <a:t> </a:t>
            </a:r>
            <a:r>
              <a:rPr lang="tr-TR" sz="2400" dirty="0" err="1"/>
              <a:t>pigments</a:t>
            </a:r>
            <a:r>
              <a:rPr lang="tr-TR" sz="2400" dirty="0"/>
              <a:t> </a:t>
            </a:r>
            <a:r>
              <a:rPr lang="tr-TR" sz="2400" dirty="0" err="1"/>
              <a:t>chlorophyll</a:t>
            </a:r>
            <a:r>
              <a:rPr lang="tr-TR" sz="2400" dirty="0"/>
              <a:t> a, </a:t>
            </a:r>
            <a:r>
              <a:rPr lang="tr-TR" sz="2400" dirty="0" err="1"/>
              <a:t>chlorophyll</a:t>
            </a:r>
            <a:r>
              <a:rPr lang="tr-TR" sz="2400" dirty="0"/>
              <a:t> c, </a:t>
            </a:r>
            <a:r>
              <a:rPr lang="tr-TR" sz="2400" dirty="0" err="1"/>
              <a:t>alpha-carotene</a:t>
            </a:r>
            <a:r>
              <a:rPr lang="tr-TR" sz="2400" dirty="0"/>
              <a:t>, </a:t>
            </a:r>
            <a:r>
              <a:rPr lang="tr-TR" sz="2400" dirty="0" err="1"/>
              <a:t>xanthophylls</a:t>
            </a:r>
            <a:r>
              <a:rPr lang="tr-TR" sz="2400" dirty="0"/>
              <a:t> </a:t>
            </a:r>
            <a:r>
              <a:rPr lang="tr-TR" sz="2400" dirty="0" err="1"/>
              <a:t>and</a:t>
            </a:r>
            <a:r>
              <a:rPr lang="tr-TR" sz="2400" dirty="0"/>
              <a:t> </a:t>
            </a:r>
            <a:r>
              <a:rPr lang="tr-TR" sz="2400" dirty="0" err="1"/>
              <a:t>phycobiliproteins</a:t>
            </a:r>
            <a:r>
              <a:rPr lang="tr-TR" sz="2400" dirty="0"/>
              <a:t>.</a:t>
            </a:r>
          </a:p>
        </p:txBody>
      </p:sp>
    </p:spTree>
    <p:extLst>
      <p:ext uri="{BB962C8B-B14F-4D97-AF65-F5344CB8AC3E}">
        <p14:creationId xmlns:p14="http://schemas.microsoft.com/office/powerpoint/2010/main" val="2271000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6973" y="2420068"/>
            <a:ext cx="7886700" cy="1325563"/>
          </a:xfrm>
        </p:spPr>
        <p:txBody>
          <a:bodyPr/>
          <a:lstStyle/>
          <a:p>
            <a:pPr algn="ctr"/>
            <a:r>
              <a:rPr lang="tr-TR" dirty="0" err="1"/>
              <a:t>Division</a:t>
            </a:r>
            <a:r>
              <a:rPr lang="tr-TR" dirty="0"/>
              <a:t>: </a:t>
            </a:r>
            <a:r>
              <a:rPr lang="tr-TR" dirty="0" err="1"/>
              <a:t>Ochrophyta</a:t>
            </a:r>
            <a:endParaRPr lang="tr-TR" dirty="0"/>
          </a:p>
        </p:txBody>
      </p:sp>
    </p:spTree>
    <p:extLst>
      <p:ext uri="{BB962C8B-B14F-4D97-AF65-F5344CB8AC3E}">
        <p14:creationId xmlns:p14="http://schemas.microsoft.com/office/powerpoint/2010/main" val="1887340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5967" y="1327354"/>
            <a:ext cx="7886700" cy="3598608"/>
          </a:xfrm>
        </p:spPr>
        <p:txBody>
          <a:bodyPr>
            <a:normAutofit fontScale="90000"/>
          </a:bodyPr>
          <a:lstStyle/>
          <a:p>
            <a:r>
              <a:rPr lang="en-US" sz="2700" dirty="0"/>
              <a:t>As a result of the molecular analysis, the algae belonging to this division, which had the same structure and showed gene sequence, were previously under different divisions</a:t>
            </a:r>
            <a:r>
              <a:rPr lang="en-US" sz="2700" dirty="0" smtClean="0"/>
              <a:t>.</a:t>
            </a:r>
            <a:r>
              <a:rPr lang="tr-TR" sz="2700" dirty="0" smtClean="0"/>
              <a:t/>
            </a:r>
            <a:br>
              <a:rPr lang="tr-TR" sz="2700" dirty="0" smtClean="0"/>
            </a:br>
            <a:r>
              <a:rPr lang="en-US" sz="2700" dirty="0"/>
              <a:t/>
            </a:r>
            <a:br>
              <a:rPr lang="en-US" sz="2700" dirty="0"/>
            </a:br>
            <a:r>
              <a:rPr lang="en-US" sz="2700" dirty="0"/>
              <a:t>Members of the division are ranging from flagellate </a:t>
            </a:r>
            <a:r>
              <a:rPr lang="en-US" sz="2700" dirty="0" err="1"/>
              <a:t>unicells</a:t>
            </a:r>
            <a:r>
              <a:rPr lang="en-US" sz="2700" dirty="0"/>
              <a:t> to giant kelps, colonial, filamentous and </a:t>
            </a:r>
            <a:r>
              <a:rPr lang="en-US" sz="2700" dirty="0" err="1"/>
              <a:t>parenchematous</a:t>
            </a:r>
            <a:r>
              <a:rPr lang="en-US" sz="2700" dirty="0"/>
              <a:t> thalli. They are characterized by the presence of chlorophylls a and c in their plastids as well as </a:t>
            </a:r>
            <a:r>
              <a:rPr lang="en-US" sz="2700" dirty="0" err="1"/>
              <a:t>xanthophylls</a:t>
            </a:r>
            <a:r>
              <a:rPr lang="en-US" sz="2700" dirty="0"/>
              <a:t> and other carotenoids that mask the chlorophylls. Cell walls contain cellulose, and in certain species they contain silica</a:t>
            </a:r>
            <a:r>
              <a:rPr lang="en-US" sz="2700" dirty="0" smtClean="0"/>
              <a:t>.</a:t>
            </a:r>
            <a:endParaRPr lang="tr-TR" dirty="0"/>
          </a:p>
        </p:txBody>
      </p:sp>
    </p:spTree>
    <p:extLst>
      <p:ext uri="{BB962C8B-B14F-4D97-AF65-F5344CB8AC3E}">
        <p14:creationId xmlns:p14="http://schemas.microsoft.com/office/powerpoint/2010/main" val="2467275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7644" y="2321745"/>
            <a:ext cx="7886700" cy="1325563"/>
          </a:xfrm>
        </p:spPr>
        <p:txBody>
          <a:bodyPr/>
          <a:lstStyle/>
          <a:p>
            <a:pPr algn="ctr"/>
            <a:r>
              <a:rPr lang="tr-TR" dirty="0"/>
              <a:t>Class: </a:t>
            </a:r>
            <a:r>
              <a:rPr lang="tr-TR" dirty="0" err="1"/>
              <a:t>Chrysophyceae</a:t>
            </a:r>
            <a:endParaRPr lang="tr-TR" dirty="0"/>
          </a:p>
        </p:txBody>
      </p:sp>
    </p:spTree>
    <p:extLst>
      <p:ext uri="{BB962C8B-B14F-4D97-AF65-F5344CB8AC3E}">
        <p14:creationId xmlns:p14="http://schemas.microsoft.com/office/powerpoint/2010/main" val="223274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230215" cy="6492874"/>
          </a:xfrm>
        </p:spPr>
        <p:txBody>
          <a:bodyPr>
            <a:normAutofit/>
          </a:bodyPr>
          <a:lstStyle/>
          <a:p>
            <a:r>
              <a:rPr lang="en-US" sz="2700" dirty="0" err="1"/>
              <a:t>Charophyta</a:t>
            </a:r>
            <a:r>
              <a:rPr lang="en-US" sz="2700" dirty="0"/>
              <a:t> members are found in fresh water, stagnant ponds. They are attached to the bottom by rhizoids. They are found in warm and cool regions of temperate zone. Thallus has erect axis. This axis has nodes and internodes. Each internode </a:t>
            </a:r>
            <a:r>
              <a:rPr lang="en-US" sz="2700" dirty="0" err="1"/>
              <a:t>conrists</a:t>
            </a:r>
            <a:r>
              <a:rPr lang="en-US" sz="2700" dirty="0"/>
              <a:t> of single large elongated cell. But each node consists of a plate of small cells. Each node has two types of branches (branches of limited growth and branches of unlimited growth</a:t>
            </a:r>
            <a:r>
              <a:rPr lang="en-US" sz="2700" dirty="0" smtClean="0"/>
              <a:t>).</a:t>
            </a:r>
            <a:r>
              <a:rPr lang="tr-TR" sz="2700" dirty="0" smtClean="0"/>
              <a:t/>
            </a:r>
            <a:br>
              <a:rPr lang="tr-TR" sz="2700" dirty="0" smtClean="0"/>
            </a:br>
            <a:r>
              <a:rPr lang="en-US" sz="2700" dirty="0"/>
              <a:t/>
            </a:r>
            <a:br>
              <a:rPr lang="en-US" sz="2700" dirty="0"/>
            </a:br>
            <a:r>
              <a:rPr lang="en-US" sz="2700" dirty="0"/>
              <a:t> </a:t>
            </a:r>
            <a:r>
              <a:rPr lang="en-US" sz="2700" dirty="0" smtClean="0"/>
              <a:t>Cell </a:t>
            </a:r>
            <a:r>
              <a:rPr lang="en-US" sz="2700" dirty="0"/>
              <a:t>wall is composed of cellulose. A large number of crystals of calcium carbonate are also present in cellulose. Pigments are chlorophyll a, chlorophyll b and xanthophyll. Reserve food material is starch. </a:t>
            </a:r>
            <a:r>
              <a:rPr lang="en-US" sz="2700" dirty="0" err="1"/>
              <a:t>Charophyta</a:t>
            </a:r>
            <a:r>
              <a:rPr lang="en-US" sz="2700" dirty="0"/>
              <a:t> members reproduce both sexually and asexually. Asexual reproduction occurs by vegetative reproduction. Sexual reproduction occurs by </a:t>
            </a:r>
            <a:r>
              <a:rPr lang="en-US" sz="2700" dirty="0" err="1"/>
              <a:t>oogamy</a:t>
            </a:r>
            <a:r>
              <a:rPr lang="en-US" sz="2700" dirty="0"/>
              <a:t>.</a:t>
            </a:r>
            <a:r>
              <a:rPr lang="en-US" dirty="0"/>
              <a:t/>
            </a:r>
            <a:br>
              <a:rPr lang="en-US" dirty="0"/>
            </a:br>
            <a:endParaRPr lang="tr-TR" dirty="0"/>
          </a:p>
        </p:txBody>
      </p:sp>
    </p:spTree>
    <p:extLst>
      <p:ext uri="{BB962C8B-B14F-4D97-AF65-F5344CB8AC3E}">
        <p14:creationId xmlns:p14="http://schemas.microsoft.com/office/powerpoint/2010/main" val="1154349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146" y="738752"/>
            <a:ext cx="7945079" cy="5278590"/>
          </a:xfrm>
        </p:spPr>
        <p:txBody>
          <a:bodyPr>
            <a:normAutofit/>
          </a:bodyPr>
          <a:lstStyle/>
          <a:p>
            <a:r>
              <a:rPr lang="en-US" sz="2400" dirty="0"/>
              <a:t>Members of the class are mostly unicellular and flagellate, some are amoeboid or coccoid. Most of them inhabit in freshwater, some are strictly marine algae and part of the </a:t>
            </a:r>
            <a:r>
              <a:rPr lang="en-US" sz="2400" dirty="0" err="1"/>
              <a:t>nanoplankton</a:t>
            </a:r>
            <a:r>
              <a:rPr lang="en-US" sz="2400" dirty="0"/>
              <a:t>. The chloroplasts are parietal and usually only a few in number, often only one or two. Chlorophyll a and chlorophyll c are present. </a:t>
            </a:r>
            <a:r>
              <a:rPr lang="tr-TR" sz="2400" dirty="0" smtClean="0"/>
              <a:t/>
            </a:r>
            <a:br>
              <a:rPr lang="tr-TR" sz="2400" dirty="0" smtClean="0"/>
            </a:br>
            <a:r>
              <a:rPr lang="tr-TR" sz="2400" dirty="0"/>
              <a:t/>
            </a:r>
            <a:br>
              <a:rPr lang="tr-TR" sz="2400" dirty="0"/>
            </a:br>
            <a:r>
              <a:rPr lang="en-US" sz="2400" dirty="0" smtClean="0"/>
              <a:t>The </a:t>
            </a:r>
            <a:r>
              <a:rPr lang="en-US" sz="2400" dirty="0"/>
              <a:t>chloroplasts are surrounded by two membranes of chloroplast E.R., the outer membrane of which is usually continuous with the outer membrane of the nuclear envelope. The thylakoids are usually grouped three to a band. </a:t>
            </a:r>
            <a:r>
              <a:rPr lang="en-US" sz="2400" dirty="0" err="1"/>
              <a:t>Pyrenoids</a:t>
            </a:r>
            <a:r>
              <a:rPr lang="en-US" sz="2400" dirty="0"/>
              <a:t> are common in chloroplasts of the class. Most members of the class have a tinsel flagellum that is inserted at the anterior end of the cell parallel to the cell axis and a whiplash flagellum that is inserted approximately perpendicular to the tinsel flagellum. </a:t>
            </a:r>
            <a:endParaRPr lang="tr-TR" sz="2400" dirty="0"/>
          </a:p>
        </p:txBody>
      </p:sp>
    </p:spTree>
    <p:extLst>
      <p:ext uri="{BB962C8B-B14F-4D97-AF65-F5344CB8AC3E}">
        <p14:creationId xmlns:p14="http://schemas.microsoft.com/office/powerpoint/2010/main" val="888533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7" y="1928455"/>
            <a:ext cx="7886700" cy="1325563"/>
          </a:xfrm>
        </p:spPr>
        <p:txBody>
          <a:bodyPr/>
          <a:lstStyle/>
          <a:p>
            <a:pPr algn="ctr"/>
            <a:r>
              <a:rPr lang="tr-TR" dirty="0"/>
              <a:t>Class: </a:t>
            </a:r>
            <a:r>
              <a:rPr lang="tr-TR" dirty="0" err="1"/>
              <a:t>Bacillariophyceae</a:t>
            </a:r>
            <a:endParaRPr lang="tr-TR" dirty="0"/>
          </a:p>
        </p:txBody>
      </p:sp>
    </p:spTree>
    <p:extLst>
      <p:ext uri="{BB962C8B-B14F-4D97-AF65-F5344CB8AC3E}">
        <p14:creationId xmlns:p14="http://schemas.microsoft.com/office/powerpoint/2010/main" val="2736526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0" y="1092713"/>
            <a:ext cx="8249879" cy="4845971"/>
          </a:xfrm>
        </p:spPr>
        <p:txBody>
          <a:bodyPr>
            <a:noAutofit/>
          </a:bodyPr>
          <a:lstStyle/>
          <a:p>
            <a:r>
              <a:rPr lang="en-US" sz="2400" dirty="0" err="1"/>
              <a:t>Bacillariophyceae</a:t>
            </a:r>
            <a:r>
              <a:rPr lang="en-US" sz="2400" dirty="0"/>
              <a:t> members are known as diatoms. They are unicellular organisms that are important components of phytoplankton as primary sources of food for zooplankton in both marine and freshwater habitats. Most diatoms are planktonic, but some are bottom dwellers or grow on other algae or plants. Except for their male gametes, diatoms lack flagella. Instead many diatoms achieve locomotion from controlled secretions in response to outside physical and chemical stimuli. Diatoms have unique shells, which serve as their cell wall. The overlapping shells, or frustules that surround the diatom protoplasm are made of polymerized, </a:t>
            </a:r>
            <a:r>
              <a:rPr lang="en-US" sz="2400" dirty="0" err="1"/>
              <a:t>opaline</a:t>
            </a:r>
            <a:r>
              <a:rPr lang="en-US" sz="2400" dirty="0"/>
              <a:t> silica. </a:t>
            </a:r>
            <a:r>
              <a:rPr lang="en-US" sz="2400" dirty="0" err="1"/>
              <a:t>Bacillariophytes</a:t>
            </a:r>
            <a:r>
              <a:rPr lang="en-US" sz="2400" dirty="0"/>
              <a:t> have brownish plastids containing chlorophylls a and c and </a:t>
            </a:r>
            <a:r>
              <a:rPr lang="en-US" sz="2400" dirty="0" err="1"/>
              <a:t>fucoxanthin</a:t>
            </a:r>
            <a:r>
              <a:rPr lang="en-US" sz="2400" dirty="0"/>
              <a:t>. Diatoms can live anywhere there is water and light, including lakes, streams, estuaries, oceans, puddles and wet rocks or soil.</a:t>
            </a:r>
            <a:endParaRPr lang="tr-TR" sz="2400" dirty="0"/>
          </a:p>
        </p:txBody>
      </p:sp>
    </p:spTree>
    <p:extLst>
      <p:ext uri="{BB962C8B-B14F-4D97-AF65-F5344CB8AC3E}">
        <p14:creationId xmlns:p14="http://schemas.microsoft.com/office/powerpoint/2010/main" val="3617755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5965" y="363794"/>
            <a:ext cx="7817261" cy="6213987"/>
          </a:xfrm>
        </p:spPr>
        <p:txBody>
          <a:bodyPr>
            <a:normAutofit/>
          </a:bodyPr>
          <a:lstStyle/>
          <a:p>
            <a:r>
              <a:rPr lang="en-US" sz="2400" dirty="0"/>
              <a:t>Class: </a:t>
            </a:r>
            <a:r>
              <a:rPr lang="en-US" sz="2400" dirty="0" err="1" smtClean="0"/>
              <a:t>Synurophyceae</a:t>
            </a:r>
            <a:r>
              <a:rPr lang="tr-TR" sz="2400" dirty="0" smtClean="0"/>
              <a:t/>
            </a:r>
            <a:br>
              <a:rPr lang="tr-TR" sz="2400" dirty="0" smtClean="0"/>
            </a:br>
            <a:r>
              <a:rPr lang="en-US" sz="2400" dirty="0"/>
              <a:t/>
            </a:r>
            <a:br>
              <a:rPr lang="en-US" sz="2400" dirty="0"/>
            </a:br>
            <a:r>
              <a:rPr lang="en-US" sz="2400" dirty="0"/>
              <a:t>Members of the class are previously placed in </a:t>
            </a:r>
            <a:r>
              <a:rPr lang="en-US" sz="2400" dirty="0" err="1"/>
              <a:t>Chrysophyceae</a:t>
            </a:r>
            <a:r>
              <a:rPr lang="en-US" sz="2400" dirty="0"/>
              <a:t>; silica-scaled; unicellular or colonial flagellates sometimes alternating with </a:t>
            </a:r>
            <a:r>
              <a:rPr lang="en-US" sz="2400" dirty="0" err="1"/>
              <a:t>capsoid</a:t>
            </a:r>
            <a:r>
              <a:rPr lang="en-US" sz="2400" dirty="0"/>
              <a:t> benthic stage; cells covered with elaborately structured silica scales</a:t>
            </a:r>
            <a:r>
              <a:rPr lang="en-US" sz="2400" dirty="0" smtClean="0"/>
              <a:t>.</a:t>
            </a:r>
            <a:r>
              <a:rPr lang="tr-TR" sz="2400" dirty="0" smtClean="0"/>
              <a:t/>
            </a:r>
            <a:br>
              <a:rPr lang="tr-TR" sz="2400" dirty="0" smtClean="0"/>
            </a:br>
            <a:r>
              <a:rPr lang="en-US" sz="2400" dirty="0"/>
              <a:t/>
            </a:r>
            <a:br>
              <a:rPr lang="en-US" sz="2400" dirty="0"/>
            </a:br>
            <a:r>
              <a:rPr lang="en-US" sz="2400" dirty="0"/>
              <a:t>Class: </a:t>
            </a:r>
            <a:r>
              <a:rPr lang="en-US" sz="2400" dirty="0" err="1" smtClean="0"/>
              <a:t>Eustigmatophyceae</a:t>
            </a:r>
            <a:r>
              <a:rPr lang="tr-TR" sz="2400" dirty="0" smtClean="0"/>
              <a:t/>
            </a:r>
            <a:br>
              <a:rPr lang="tr-TR" sz="2400" dirty="0" smtClean="0"/>
            </a:br>
            <a:r>
              <a:rPr lang="en-US" sz="2400" dirty="0"/>
              <a:t/>
            </a:r>
            <a:br>
              <a:rPr lang="en-US" sz="2400" dirty="0"/>
            </a:br>
            <a:r>
              <a:rPr lang="en-US" sz="2400" dirty="0" err="1"/>
              <a:t>Eustigmatophyceae</a:t>
            </a:r>
            <a:r>
              <a:rPr lang="en-US" sz="2400" dirty="0"/>
              <a:t> is a small class which contains fewer than 15 species. The class  includes marine, freshwater and soil-living </a:t>
            </a:r>
            <a:r>
              <a:rPr lang="en-US" sz="2400" dirty="0" err="1"/>
              <a:t>species.Members</a:t>
            </a:r>
            <a:r>
              <a:rPr lang="en-US" sz="2400" dirty="0"/>
              <a:t> of the class are unicellular, with coccoid cells and polysaccharide cell walls. They contain one or more yellow-green chloroplasts, which contain chlorophyll a and the accessory pigments </a:t>
            </a:r>
            <a:r>
              <a:rPr lang="en-US" sz="2400" dirty="0" err="1"/>
              <a:t>violaxanthin</a:t>
            </a:r>
            <a:r>
              <a:rPr lang="en-US" sz="2400" dirty="0"/>
              <a:t> and β-carotene. </a:t>
            </a:r>
            <a:endParaRPr lang="tr-TR" sz="2400" dirty="0"/>
          </a:p>
        </p:txBody>
      </p:sp>
    </p:spTree>
    <p:extLst>
      <p:ext uri="{BB962C8B-B14F-4D97-AF65-F5344CB8AC3E}">
        <p14:creationId xmlns:p14="http://schemas.microsoft.com/office/powerpoint/2010/main" val="681664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2116" y="216311"/>
            <a:ext cx="8426245" cy="6204154"/>
          </a:xfrm>
        </p:spPr>
        <p:txBody>
          <a:bodyPr>
            <a:normAutofit fontScale="90000"/>
          </a:bodyPr>
          <a:lstStyle/>
          <a:p>
            <a:r>
              <a:rPr lang="tr-TR" sz="2700" dirty="0" smtClean="0"/>
              <a:t/>
            </a:r>
            <a:br>
              <a:rPr lang="tr-TR" sz="2700" dirty="0" smtClean="0"/>
            </a:br>
            <a:r>
              <a:rPr lang="en-US" sz="2700" dirty="0" smtClean="0"/>
              <a:t>Class</a:t>
            </a:r>
            <a:r>
              <a:rPr lang="en-US" sz="2700" dirty="0"/>
              <a:t>: </a:t>
            </a:r>
            <a:r>
              <a:rPr lang="en-US" sz="2700" dirty="0" err="1"/>
              <a:t>Pinguiophyceae</a:t>
            </a:r>
            <a:r>
              <a:rPr lang="en-US" sz="2700" dirty="0"/>
              <a:t> </a:t>
            </a:r>
            <a:r>
              <a:rPr lang="tr-TR" sz="2700" dirty="0" smtClean="0"/>
              <a:t/>
            </a:r>
            <a:br>
              <a:rPr lang="tr-TR" sz="2700" dirty="0" smtClean="0"/>
            </a:br>
            <a:r>
              <a:rPr lang="en-US" sz="2700" dirty="0" smtClean="0"/>
              <a:t> </a:t>
            </a:r>
            <a:r>
              <a:rPr lang="tr-TR" sz="2700" dirty="0" smtClean="0"/>
              <a:t/>
            </a:r>
            <a:br>
              <a:rPr lang="tr-TR" sz="2700" dirty="0" smtClean="0"/>
            </a:br>
            <a:r>
              <a:rPr lang="en-US" sz="2700" dirty="0" smtClean="0"/>
              <a:t>The </a:t>
            </a:r>
            <a:r>
              <a:rPr lang="en-US" sz="2700" dirty="0"/>
              <a:t>class includes five species of unicellular organisms with high concentration of polyunsaturated fatty acids in the </a:t>
            </a:r>
            <a:r>
              <a:rPr lang="en-US" sz="2700" dirty="0" err="1"/>
              <a:t>cytoplasm.The</a:t>
            </a:r>
            <a:r>
              <a:rPr lang="en-US" sz="2700" dirty="0"/>
              <a:t> members are the lack of cell wall and the tendency for flagella loss even on the stage of zoospore. Only one species (</a:t>
            </a:r>
            <a:r>
              <a:rPr lang="en-US" sz="2700" dirty="0" err="1"/>
              <a:t>Polypodochrysis</a:t>
            </a:r>
            <a:r>
              <a:rPr lang="en-US" sz="2700" dirty="0"/>
              <a:t> </a:t>
            </a:r>
            <a:r>
              <a:rPr lang="en-US" sz="2700" dirty="0" err="1"/>
              <a:t>teissieri</a:t>
            </a:r>
            <a:r>
              <a:rPr lang="en-US" sz="2700" dirty="0"/>
              <a:t>) inhabits benthic </a:t>
            </a:r>
            <a:r>
              <a:rPr lang="en-US" sz="2700" dirty="0" err="1"/>
              <a:t>substates</a:t>
            </a:r>
            <a:r>
              <a:rPr lang="en-US" sz="2700" dirty="0"/>
              <a:t>. The other species live in the plankton</a:t>
            </a:r>
            <a:r>
              <a:rPr lang="en-US" sz="2700" dirty="0" smtClean="0"/>
              <a:t>.</a:t>
            </a:r>
            <a:r>
              <a:rPr lang="tr-TR" sz="2700" dirty="0" smtClean="0"/>
              <a:t/>
            </a:r>
            <a:br>
              <a:rPr lang="tr-TR" sz="2700" dirty="0" smtClean="0"/>
            </a:br>
            <a:r>
              <a:rPr lang="en-US" sz="2700" dirty="0"/>
              <a:t/>
            </a:r>
            <a:br>
              <a:rPr lang="en-US" sz="2700" dirty="0"/>
            </a:br>
            <a:r>
              <a:rPr lang="en-US" sz="2700" dirty="0"/>
              <a:t>Class: </a:t>
            </a:r>
            <a:r>
              <a:rPr lang="en-US" sz="2700" dirty="0" err="1" smtClean="0"/>
              <a:t>Dictyochophyceae</a:t>
            </a:r>
            <a:r>
              <a:rPr lang="tr-TR" sz="2700" dirty="0" smtClean="0"/>
              <a:t/>
            </a:r>
            <a:br>
              <a:rPr lang="tr-TR" sz="2700" dirty="0" smtClean="0"/>
            </a:br>
            <a:r>
              <a:rPr lang="en-US" sz="2700" dirty="0"/>
              <a:t/>
            </a:r>
            <a:br>
              <a:rPr lang="en-US" sz="2700" dirty="0"/>
            </a:br>
            <a:r>
              <a:rPr lang="en-US" sz="2700" dirty="0"/>
              <a:t>The class members are characterized by being spherical   and having tentacles or </a:t>
            </a:r>
            <a:r>
              <a:rPr lang="en-US" sz="2700" dirty="0" err="1"/>
              <a:t>axopods</a:t>
            </a:r>
            <a:r>
              <a:rPr lang="en-US" sz="2700" dirty="0"/>
              <a:t> supported by triads of microtubules that start from the surface of the cell nucleus and radiate around the cell. Another distinctive feature is the presence of a single flagellum supported by an internal axis that extends in the form of a wing and whose root lacks the structure found in other groups with which they are related. They live in both continental and marine waters and on the ground.</a:t>
            </a:r>
            <a:br>
              <a:rPr lang="en-US" sz="2700" dirty="0"/>
            </a:br>
            <a:endParaRPr lang="tr-TR" sz="2700" dirty="0"/>
          </a:p>
        </p:txBody>
      </p:sp>
    </p:spTree>
    <p:extLst>
      <p:ext uri="{BB962C8B-B14F-4D97-AF65-F5344CB8AC3E}">
        <p14:creationId xmlns:p14="http://schemas.microsoft.com/office/powerpoint/2010/main" val="3097247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2116" y="365126"/>
            <a:ext cx="8445910" cy="5937351"/>
          </a:xfrm>
        </p:spPr>
        <p:txBody>
          <a:bodyPr>
            <a:normAutofit fontScale="90000"/>
          </a:bodyPr>
          <a:lstStyle/>
          <a:p>
            <a:r>
              <a:rPr lang="en-US" dirty="0"/>
              <a:t>Class: </a:t>
            </a:r>
            <a:r>
              <a:rPr lang="en-US" dirty="0" err="1" smtClean="0"/>
              <a:t>Pelagophyceae</a:t>
            </a:r>
            <a:r>
              <a:rPr lang="tr-TR" dirty="0" smtClean="0"/>
              <a:t/>
            </a:r>
            <a:br>
              <a:rPr lang="tr-TR" dirty="0" smtClean="0"/>
            </a:br>
            <a:r>
              <a:rPr lang="en-US" dirty="0"/>
              <a:t/>
            </a:r>
            <a:br>
              <a:rPr lang="en-US" dirty="0"/>
            </a:br>
            <a:r>
              <a:rPr lang="en-US" dirty="0"/>
              <a:t>They can be single-celled </a:t>
            </a:r>
            <a:r>
              <a:rPr lang="en-US" dirty="0" err="1"/>
              <a:t>palmelloid</a:t>
            </a:r>
            <a:r>
              <a:rPr lang="en-US" dirty="0"/>
              <a:t> or filamentous. Some members belong to picoplankton, and some other are macroscopic attached organisms</a:t>
            </a:r>
            <a:r>
              <a:rPr lang="en-US" dirty="0" smtClean="0"/>
              <a:t>.</a:t>
            </a:r>
            <a:r>
              <a:rPr lang="tr-TR" dirty="0" smtClean="0"/>
              <a:t/>
            </a:r>
            <a:br>
              <a:rPr lang="tr-TR" dirty="0" smtClean="0"/>
            </a:br>
            <a:r>
              <a:rPr lang="en-US" dirty="0"/>
              <a:t/>
            </a:r>
            <a:br>
              <a:rPr lang="en-US" dirty="0"/>
            </a:br>
            <a:r>
              <a:rPr lang="en-US" dirty="0"/>
              <a:t> Class: </a:t>
            </a:r>
            <a:r>
              <a:rPr lang="en-US" dirty="0" err="1" smtClean="0"/>
              <a:t>Bolidophyceae</a:t>
            </a:r>
            <a:r>
              <a:rPr lang="tr-TR" dirty="0" smtClean="0"/>
              <a:t/>
            </a:r>
            <a:br>
              <a:rPr lang="tr-TR" dirty="0" smtClean="0"/>
            </a:br>
            <a:r>
              <a:rPr lang="en-US" dirty="0"/>
              <a:t/>
            </a:r>
            <a:br>
              <a:rPr lang="en-US" dirty="0"/>
            </a:br>
            <a:r>
              <a:rPr lang="en-US" dirty="0" err="1"/>
              <a:t>Bolidophyceae</a:t>
            </a:r>
            <a:r>
              <a:rPr lang="en-US" dirty="0"/>
              <a:t> are very close to the diatoms (</a:t>
            </a:r>
            <a:r>
              <a:rPr lang="en-US" dirty="0" err="1"/>
              <a:t>Bacillariophyceae</a:t>
            </a:r>
            <a:r>
              <a:rPr lang="en-US" dirty="0"/>
              <a:t>) but lack characteristic theca or silica structures. They have been proposed as an intermediate group between the diatoms and all other </a:t>
            </a:r>
            <a:r>
              <a:rPr lang="en-US" dirty="0" err="1"/>
              <a:t>heterokonts</a:t>
            </a:r>
            <a:r>
              <a:rPr lang="en-US" dirty="0"/>
              <a:t>.</a:t>
            </a:r>
            <a:br>
              <a:rPr lang="en-US" dirty="0"/>
            </a:br>
            <a:endParaRPr lang="tr-TR" dirty="0"/>
          </a:p>
        </p:txBody>
      </p:sp>
    </p:spTree>
    <p:extLst>
      <p:ext uri="{BB962C8B-B14F-4D97-AF65-F5344CB8AC3E}">
        <p14:creationId xmlns:p14="http://schemas.microsoft.com/office/powerpoint/2010/main" val="2305419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9152" y="1092713"/>
            <a:ext cx="8171221" cy="4216706"/>
          </a:xfrm>
        </p:spPr>
        <p:txBody>
          <a:bodyPr>
            <a:normAutofit/>
          </a:bodyPr>
          <a:lstStyle/>
          <a:p>
            <a:r>
              <a:rPr lang="en-US" sz="2400" dirty="0"/>
              <a:t>Class: </a:t>
            </a:r>
            <a:r>
              <a:rPr lang="en-US" sz="2400" dirty="0" err="1" smtClean="0"/>
              <a:t>Raphidophyceae</a:t>
            </a:r>
            <a:r>
              <a:rPr lang="tr-TR" sz="2400" dirty="0" smtClean="0"/>
              <a:t/>
            </a:r>
            <a:br>
              <a:rPr lang="tr-TR" sz="2400" dirty="0" smtClean="0"/>
            </a:br>
            <a:r>
              <a:rPr lang="en-US" sz="2400" dirty="0"/>
              <a:t/>
            </a:r>
            <a:br>
              <a:rPr lang="en-US" sz="2400" dirty="0"/>
            </a:br>
            <a:r>
              <a:rPr lang="en-US" sz="2400" dirty="0" err="1"/>
              <a:t>Raphidophyceae</a:t>
            </a:r>
            <a:r>
              <a:rPr lang="en-US" sz="2400" dirty="0"/>
              <a:t> is a small class that includes both marine and freshwater species. Members of the class are unicellular, with large cells. </a:t>
            </a:r>
            <a:r>
              <a:rPr lang="en-US" sz="2400" dirty="0" err="1"/>
              <a:t>Raphidophytes</a:t>
            </a:r>
            <a:r>
              <a:rPr lang="en-US" sz="2400" dirty="0"/>
              <a:t> possess a pair of flagella, </a:t>
            </a:r>
            <a:r>
              <a:rPr lang="en-US" sz="2400" dirty="0" err="1"/>
              <a:t>organised</a:t>
            </a:r>
            <a:r>
              <a:rPr lang="en-US" sz="2400" dirty="0"/>
              <a:t> such that both originate from the same invagination. One flagellum points forwards, and is covered in hair-like </a:t>
            </a:r>
            <a:r>
              <a:rPr lang="en-US" sz="2400" dirty="0" err="1"/>
              <a:t>mastigonemes</a:t>
            </a:r>
            <a:r>
              <a:rPr lang="en-US" sz="2400" dirty="0"/>
              <a:t>, while the other points backwards across the cell surface, lying within a ventral groove. The class contains numerous ellipsoid chloroplasts, which contain chlorophyll a, chlorophyll c. They also make use of accessory pigments including β-carotene and </a:t>
            </a:r>
            <a:r>
              <a:rPr lang="en-US" sz="2400" dirty="0" err="1"/>
              <a:t>diadinoxanthin</a:t>
            </a:r>
            <a:r>
              <a:rPr lang="en-US" sz="2400" dirty="0"/>
              <a:t>. </a:t>
            </a:r>
            <a:endParaRPr lang="tr-TR" sz="2400" dirty="0"/>
          </a:p>
        </p:txBody>
      </p:sp>
    </p:spTree>
    <p:extLst>
      <p:ext uri="{BB962C8B-B14F-4D97-AF65-F5344CB8AC3E}">
        <p14:creationId xmlns:p14="http://schemas.microsoft.com/office/powerpoint/2010/main" val="2982221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082731" cy="5494900"/>
          </a:xfrm>
        </p:spPr>
        <p:txBody>
          <a:bodyPr>
            <a:normAutofit/>
          </a:bodyPr>
          <a:lstStyle/>
          <a:p>
            <a:r>
              <a:rPr lang="en-US" sz="2700" dirty="0"/>
              <a:t>Class: </a:t>
            </a:r>
            <a:r>
              <a:rPr lang="en-US" sz="2700" dirty="0" err="1" smtClean="0"/>
              <a:t>Xanthophyceae</a:t>
            </a:r>
            <a:r>
              <a:rPr lang="tr-TR" sz="2700" dirty="0" smtClean="0"/>
              <a:t/>
            </a:r>
            <a:br>
              <a:rPr lang="tr-TR" sz="2700" dirty="0" smtClean="0"/>
            </a:br>
            <a:r>
              <a:rPr lang="en-US" sz="2700" dirty="0"/>
              <a:t/>
            </a:r>
            <a:br>
              <a:rPr lang="en-US" sz="2700" dirty="0"/>
            </a:br>
            <a:r>
              <a:rPr lang="en-US" sz="2700" dirty="0"/>
              <a:t>The Class contains approximately 118 genera and 600 species. Most of the 600 known </a:t>
            </a:r>
            <a:r>
              <a:rPr lang="en-US" sz="2700" dirty="0" err="1"/>
              <a:t>Xanthophyceae</a:t>
            </a:r>
            <a:r>
              <a:rPr lang="en-US" sz="2700" dirty="0"/>
              <a:t> members live in freshwater and moist soil, and only a few are marine </a:t>
            </a:r>
            <a:r>
              <a:rPr lang="en-US" sz="2700" dirty="0" err="1"/>
              <a:t>species.Morphologies</a:t>
            </a:r>
            <a:r>
              <a:rPr lang="en-US" sz="2700" dirty="0"/>
              <a:t> of the class members are ranges from free-living or attached </a:t>
            </a:r>
            <a:r>
              <a:rPr lang="en-US" sz="2700" dirty="0" err="1"/>
              <a:t>unicells</a:t>
            </a:r>
            <a:r>
              <a:rPr lang="en-US" sz="2700" dirty="0"/>
              <a:t> to colonies and unbranched or branched filaments and siphons. They are characterized by possession of chlorophylls a, c 1, and c 2 and a range of </a:t>
            </a:r>
            <a:r>
              <a:rPr lang="en-US" sz="2700" dirty="0" err="1"/>
              <a:t>xanthophylls</a:t>
            </a:r>
            <a:r>
              <a:rPr lang="en-US" sz="2700" dirty="0"/>
              <a:t>, but not </a:t>
            </a:r>
            <a:r>
              <a:rPr lang="en-US" sz="2700" dirty="0" err="1"/>
              <a:t>fucoxanthin</a:t>
            </a:r>
            <a:r>
              <a:rPr lang="en-US" sz="2700" dirty="0"/>
              <a:t>, in generally yellowish-green, discoidal, parietal chloroplasts.</a:t>
            </a:r>
            <a:r>
              <a:rPr lang="en-US" dirty="0"/>
              <a:t/>
            </a:r>
            <a:br>
              <a:rPr lang="en-US" dirty="0"/>
            </a:br>
            <a:endParaRPr lang="tr-TR" dirty="0"/>
          </a:p>
        </p:txBody>
      </p:sp>
    </p:spTree>
    <p:extLst>
      <p:ext uri="{BB962C8B-B14F-4D97-AF65-F5344CB8AC3E}">
        <p14:creationId xmlns:p14="http://schemas.microsoft.com/office/powerpoint/2010/main" val="37393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8" y="1200869"/>
            <a:ext cx="8004073" cy="3725094"/>
          </a:xfrm>
        </p:spPr>
        <p:txBody>
          <a:bodyPr>
            <a:normAutofit/>
          </a:bodyPr>
          <a:lstStyle/>
          <a:p>
            <a:r>
              <a:rPr lang="en-US" sz="2400" dirty="0"/>
              <a:t>Class: </a:t>
            </a:r>
            <a:r>
              <a:rPr lang="en-US" sz="2400" dirty="0" err="1" smtClean="0"/>
              <a:t>Phaeothamniophyceae</a:t>
            </a:r>
            <a:r>
              <a:rPr lang="tr-TR" sz="2400" dirty="0" smtClean="0"/>
              <a:t/>
            </a:r>
            <a:br>
              <a:rPr lang="tr-TR" sz="2400" dirty="0" smtClean="0"/>
            </a:br>
            <a:r>
              <a:rPr lang="en-US" sz="2400" dirty="0"/>
              <a:t/>
            </a:r>
            <a:br>
              <a:rPr lang="en-US" sz="2400" dirty="0"/>
            </a:br>
            <a:r>
              <a:rPr lang="en-US" sz="2400" dirty="0"/>
              <a:t>The includes freshwater filamentous forms, which can be simple or branched, without </a:t>
            </a:r>
            <a:r>
              <a:rPr lang="en-US" sz="2400" dirty="0" err="1"/>
              <a:t>chrysolaminarin</a:t>
            </a:r>
            <a:r>
              <a:rPr lang="en-US" sz="2400" dirty="0"/>
              <a:t>. They produce biflagellate zoospores as in </a:t>
            </a:r>
            <a:r>
              <a:rPr lang="en-US" sz="2400" dirty="0" err="1"/>
              <a:t>Phaeothamnion</a:t>
            </a:r>
            <a:r>
              <a:rPr lang="en-US" sz="2400" dirty="0"/>
              <a:t>. The class </a:t>
            </a:r>
            <a:r>
              <a:rPr lang="en-US" sz="2400" dirty="0" err="1"/>
              <a:t>Phaeothamniophyceae</a:t>
            </a:r>
            <a:r>
              <a:rPr lang="en-US" sz="2400" dirty="0"/>
              <a:t> is most closely related to the </a:t>
            </a:r>
            <a:r>
              <a:rPr lang="en-US" sz="2400" dirty="0" err="1"/>
              <a:t>Xanthophyceae</a:t>
            </a:r>
            <a:r>
              <a:rPr lang="en-US" sz="2400" dirty="0"/>
              <a:t> and </a:t>
            </a:r>
            <a:r>
              <a:rPr lang="en-US" sz="2400" dirty="0" err="1"/>
              <a:t>Phaeophyceae</a:t>
            </a:r>
            <a:r>
              <a:rPr lang="en-US" sz="2400" dirty="0"/>
              <a:t> and the cytology of these three classes is similar. The </a:t>
            </a:r>
            <a:r>
              <a:rPr lang="en-US" sz="2400" dirty="0" err="1"/>
              <a:t>Phaeothamniophyceae</a:t>
            </a:r>
            <a:r>
              <a:rPr lang="en-US" sz="2400" dirty="0"/>
              <a:t> is the only class of algae where </a:t>
            </a:r>
            <a:r>
              <a:rPr lang="en-US" sz="2400" dirty="0" err="1"/>
              <a:t>fucoxanthin</a:t>
            </a:r>
            <a:r>
              <a:rPr lang="en-US" sz="2400" dirty="0"/>
              <a:t> and </a:t>
            </a:r>
            <a:r>
              <a:rPr lang="en-US" sz="2400" dirty="0" err="1"/>
              <a:t>heteroxanthin</a:t>
            </a:r>
            <a:r>
              <a:rPr lang="en-US" sz="2400" dirty="0"/>
              <a:t> occur together.</a:t>
            </a:r>
            <a:br>
              <a:rPr lang="en-US" sz="2400" dirty="0"/>
            </a:br>
            <a:endParaRPr lang="tr-TR" sz="2400" dirty="0"/>
          </a:p>
        </p:txBody>
      </p:sp>
    </p:spTree>
    <p:extLst>
      <p:ext uri="{BB962C8B-B14F-4D97-AF65-F5344CB8AC3E}">
        <p14:creationId xmlns:p14="http://schemas.microsoft.com/office/powerpoint/2010/main" val="1068520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240047" cy="6065171"/>
          </a:xfrm>
        </p:spPr>
        <p:txBody>
          <a:bodyPr>
            <a:normAutofit fontScale="90000"/>
          </a:bodyPr>
          <a:lstStyle/>
          <a:p>
            <a:r>
              <a:rPr lang="en-US" sz="2700" dirty="0"/>
              <a:t>Class: </a:t>
            </a:r>
            <a:r>
              <a:rPr lang="en-US" sz="2700" dirty="0" err="1"/>
              <a:t>Phaeophyceae</a:t>
            </a:r>
            <a:r>
              <a:rPr lang="en-US" sz="2700" dirty="0"/>
              <a:t> </a:t>
            </a:r>
            <a:r>
              <a:rPr lang="tr-TR" sz="2700" dirty="0" smtClean="0"/>
              <a:t/>
            </a:r>
            <a:br>
              <a:rPr lang="tr-TR" sz="2700" dirty="0" smtClean="0"/>
            </a:br>
            <a:r>
              <a:rPr lang="en-US" sz="2700" dirty="0"/>
              <a:t/>
            </a:r>
            <a:br>
              <a:rPr lang="en-US" sz="2700" dirty="0"/>
            </a:br>
            <a:r>
              <a:rPr lang="en-US" sz="2700" dirty="0" err="1"/>
              <a:t>Phaeophyceae</a:t>
            </a:r>
            <a:r>
              <a:rPr lang="en-US" sz="2700" dirty="0"/>
              <a:t>, known as the brown algae, is large a class of marine </a:t>
            </a:r>
            <a:r>
              <a:rPr lang="en-US" sz="2700" dirty="0" err="1"/>
              <a:t>macrophytes</a:t>
            </a:r>
            <a:r>
              <a:rPr lang="en-US" sz="2700" dirty="0"/>
              <a:t> with over 250 genera and approximately 1500 species. The class is large group of multicellular algae, including many seaweeds located in colder waters within the Northern Hemisphere. Most brown algae live in marine environments, where they play an important role both as food and as habitat. </a:t>
            </a:r>
            <a:r>
              <a:rPr lang="en-US" sz="2700" dirty="0" err="1"/>
              <a:t>Colour</a:t>
            </a:r>
            <a:r>
              <a:rPr lang="en-US" sz="2700" dirty="0"/>
              <a:t> of the </a:t>
            </a:r>
            <a:r>
              <a:rPr lang="en-US" sz="2700" dirty="0" err="1"/>
              <a:t>Phaeophyceae</a:t>
            </a:r>
            <a:r>
              <a:rPr lang="en-US" sz="2700" dirty="0"/>
              <a:t> members is due to the presence of large amounts of the xanthophyll </a:t>
            </a:r>
            <a:r>
              <a:rPr lang="en-US" sz="2700" dirty="0" err="1"/>
              <a:t>fucoxanthin</a:t>
            </a:r>
            <a:r>
              <a:rPr lang="en-US" sz="2700" dirty="0"/>
              <a:t> in their chloroplasts, which conceals the rest of the pigments as well as from the </a:t>
            </a:r>
            <a:r>
              <a:rPr lang="en-US" sz="2700" dirty="0" err="1"/>
              <a:t>phaeophycean</a:t>
            </a:r>
            <a:r>
              <a:rPr lang="en-US" sz="2700" dirty="0"/>
              <a:t> tannins that might be present. Thalli of the class range from filaments to </a:t>
            </a:r>
            <a:r>
              <a:rPr lang="en-US" sz="2700" dirty="0" err="1"/>
              <a:t>psuedoparenchymatous</a:t>
            </a:r>
            <a:r>
              <a:rPr lang="en-US" sz="2700" dirty="0"/>
              <a:t> to </a:t>
            </a:r>
            <a:r>
              <a:rPr lang="en-US" sz="2700" dirty="0" err="1"/>
              <a:t>parenchymatous</a:t>
            </a:r>
            <a:r>
              <a:rPr lang="en-US" sz="2700" dirty="0"/>
              <a:t>. Its cell walls are composed of cellulose fibrils in a </a:t>
            </a:r>
            <a:r>
              <a:rPr lang="en-US" sz="2700" dirty="0" err="1"/>
              <a:t>mucopolysaccharide</a:t>
            </a:r>
            <a:r>
              <a:rPr lang="en-US" sz="2700" dirty="0"/>
              <a:t>. </a:t>
            </a:r>
            <a:r>
              <a:rPr lang="en-US" sz="2700" dirty="0" err="1"/>
              <a:t>Phaeophyceae</a:t>
            </a:r>
            <a:r>
              <a:rPr lang="en-US" sz="2700" dirty="0"/>
              <a:t> </a:t>
            </a:r>
            <a:r>
              <a:rPr lang="en-US" sz="2700" dirty="0" err="1"/>
              <a:t>chlrophyllsa</a:t>
            </a:r>
            <a:r>
              <a:rPr lang="en-US" sz="2700" dirty="0"/>
              <a:t>, c1, c2, β-carotene, </a:t>
            </a:r>
            <a:r>
              <a:rPr lang="en-US" sz="2700" dirty="0" err="1"/>
              <a:t>fukoxanthin</a:t>
            </a:r>
            <a:r>
              <a:rPr lang="en-US" sz="2700" dirty="0"/>
              <a:t>, </a:t>
            </a:r>
            <a:r>
              <a:rPr lang="en-US" sz="2700" dirty="0" err="1"/>
              <a:t>violaxanthin</a:t>
            </a:r>
            <a:r>
              <a:rPr lang="en-US" sz="2700" dirty="0"/>
              <a:t>, </a:t>
            </a:r>
            <a:r>
              <a:rPr lang="en-US" sz="2700" dirty="0" err="1"/>
              <a:t>dinoxanthin</a:t>
            </a:r>
            <a:r>
              <a:rPr lang="en-US" sz="2700" dirty="0"/>
              <a:t> and </a:t>
            </a:r>
            <a:r>
              <a:rPr lang="en-US" sz="2700" dirty="0" err="1"/>
              <a:t>diadinoxanthin</a:t>
            </a:r>
            <a:r>
              <a:rPr lang="en-US" sz="2700" dirty="0"/>
              <a:t>. </a:t>
            </a:r>
            <a:r>
              <a:rPr lang="en-US" dirty="0"/>
              <a:t/>
            </a:r>
            <a:br>
              <a:rPr lang="en-US" dirty="0"/>
            </a:br>
            <a:endParaRPr lang="tr-TR" dirty="0"/>
          </a:p>
        </p:txBody>
      </p:sp>
    </p:spTree>
    <p:extLst>
      <p:ext uri="{BB962C8B-B14F-4D97-AF65-F5344CB8AC3E}">
        <p14:creationId xmlns:p14="http://schemas.microsoft.com/office/powerpoint/2010/main" val="526434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6468" y="1151707"/>
            <a:ext cx="7807427" cy="4177377"/>
          </a:xfrm>
        </p:spPr>
        <p:txBody>
          <a:bodyPr/>
          <a:lstStyle/>
          <a:p>
            <a:pPr algn="ctr"/>
            <a:r>
              <a:rPr lang="tr-TR" dirty="0"/>
              <a:t>Class: </a:t>
            </a:r>
            <a:r>
              <a:rPr lang="tr-TR" dirty="0" err="1"/>
              <a:t>Charophyceae</a:t>
            </a:r>
            <a:endParaRPr lang="tr-TR" dirty="0"/>
          </a:p>
        </p:txBody>
      </p:sp>
    </p:spTree>
    <p:extLst>
      <p:ext uri="{BB962C8B-B14F-4D97-AF65-F5344CB8AC3E}">
        <p14:creationId xmlns:p14="http://schemas.microsoft.com/office/powerpoint/2010/main" val="3014092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171221" cy="5858693"/>
          </a:xfrm>
        </p:spPr>
        <p:txBody>
          <a:bodyPr>
            <a:normAutofit/>
          </a:bodyPr>
          <a:lstStyle/>
          <a:p>
            <a:r>
              <a:rPr lang="en-US" sz="2700" dirty="0" err="1" smtClean="0"/>
              <a:t>Charophyceae</a:t>
            </a:r>
            <a:r>
              <a:rPr lang="en-US" sz="2700" dirty="0" smtClean="0"/>
              <a:t> </a:t>
            </a:r>
            <a:r>
              <a:rPr lang="en-US" sz="2700" dirty="0"/>
              <a:t>members are generally considered to be the ancestral group within the </a:t>
            </a:r>
            <a:r>
              <a:rPr lang="en-US" sz="2700" dirty="0" err="1"/>
              <a:t>Chlorophyta</a:t>
            </a:r>
            <a:r>
              <a:rPr lang="en-US" sz="2700" dirty="0"/>
              <a:t> that gave rise to the land plants. Initially, this relationship was based on the complex morphology of the </a:t>
            </a:r>
            <a:r>
              <a:rPr lang="en-US" sz="2700" dirty="0" err="1"/>
              <a:t>charophytes</a:t>
            </a:r>
            <a:r>
              <a:rPr lang="en-US" sz="2700" dirty="0"/>
              <a:t>, including differentiation into organs and the presence of enclosing structures around </a:t>
            </a:r>
            <a:r>
              <a:rPr lang="en-US" sz="2700" dirty="0" err="1"/>
              <a:t>oogonia</a:t>
            </a:r>
            <a:r>
              <a:rPr lang="en-US" sz="2700" dirty="0" smtClean="0"/>
              <a:t>.</a:t>
            </a:r>
            <a:r>
              <a:rPr lang="tr-TR" sz="2700" dirty="0" smtClean="0"/>
              <a:t/>
            </a:r>
            <a:br>
              <a:rPr lang="tr-TR" sz="2700" dirty="0" smtClean="0"/>
            </a:br>
            <a:r>
              <a:rPr lang="en-US" sz="2700" dirty="0"/>
              <a:t/>
            </a:r>
            <a:br>
              <a:rPr lang="en-US" sz="2700" dirty="0"/>
            </a:br>
            <a:r>
              <a:rPr lang="en-US" sz="2700" dirty="0"/>
              <a:t>Most </a:t>
            </a:r>
            <a:r>
              <a:rPr lang="en-US" sz="2700" dirty="0" err="1"/>
              <a:t>Charophyceae</a:t>
            </a:r>
            <a:r>
              <a:rPr lang="en-US" sz="2700" dirty="0"/>
              <a:t> live in freshwater habitats, but some also occur in moist soil in terrestrial habitats. </a:t>
            </a:r>
            <a:r>
              <a:rPr lang="tr-TR" sz="2700" dirty="0" smtClean="0"/>
              <a:t/>
            </a:r>
            <a:br>
              <a:rPr lang="tr-TR" sz="2700" dirty="0" smtClean="0"/>
            </a:br>
            <a:r>
              <a:rPr lang="tr-TR" sz="2700" dirty="0"/>
              <a:t/>
            </a:r>
            <a:br>
              <a:rPr lang="tr-TR" sz="2700" dirty="0"/>
            </a:br>
            <a:r>
              <a:rPr lang="en-US" sz="2700" dirty="0" err="1" smtClean="0"/>
              <a:t>Charophyceae</a:t>
            </a:r>
            <a:r>
              <a:rPr lang="en-US" sz="2700" dirty="0" smtClean="0"/>
              <a:t> </a:t>
            </a:r>
            <a:r>
              <a:rPr lang="en-US" sz="2700" dirty="0"/>
              <a:t>can live as single cells, colonies, or branched and unbranched filaments and come in a variety of shapes.</a:t>
            </a:r>
            <a:r>
              <a:rPr lang="en-US" dirty="0"/>
              <a:t/>
            </a:r>
            <a:br>
              <a:rPr lang="en-US" dirty="0"/>
            </a:br>
            <a:endParaRPr lang="tr-TR" dirty="0"/>
          </a:p>
        </p:txBody>
      </p:sp>
    </p:spTree>
    <p:extLst>
      <p:ext uri="{BB962C8B-B14F-4D97-AF65-F5344CB8AC3E}">
        <p14:creationId xmlns:p14="http://schemas.microsoft.com/office/powerpoint/2010/main" val="1508387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230215" cy="6251984"/>
          </a:xfrm>
        </p:spPr>
        <p:txBody>
          <a:bodyPr>
            <a:normAutofit/>
          </a:bodyPr>
          <a:lstStyle/>
          <a:p>
            <a:r>
              <a:rPr lang="en-US" sz="2700" dirty="0"/>
              <a:t>Order: </a:t>
            </a:r>
            <a:r>
              <a:rPr lang="en-US" sz="2700" dirty="0" err="1" smtClean="0"/>
              <a:t>Charales</a:t>
            </a:r>
            <a:r>
              <a:rPr lang="tr-TR" sz="2700" dirty="0" smtClean="0"/>
              <a:t/>
            </a:r>
            <a:br>
              <a:rPr lang="tr-TR" sz="2700" dirty="0" smtClean="0"/>
            </a:br>
            <a:r>
              <a:rPr lang="en-US" sz="2700" dirty="0"/>
              <a:t/>
            </a:r>
            <a:br>
              <a:rPr lang="en-US" sz="2700" dirty="0"/>
            </a:br>
            <a:r>
              <a:rPr lang="en-US" sz="2700" dirty="0" err="1"/>
              <a:t>Charales</a:t>
            </a:r>
            <a:r>
              <a:rPr lang="en-US" sz="2700" dirty="0"/>
              <a:t> are commonly called </a:t>
            </a:r>
            <a:r>
              <a:rPr lang="en-US" sz="2700" dirty="0" err="1"/>
              <a:t>stoneworts</a:t>
            </a:r>
            <a:r>
              <a:rPr lang="en-US" sz="2700" dirty="0"/>
              <a:t> or </a:t>
            </a:r>
            <a:r>
              <a:rPr lang="en-US" sz="2700" dirty="0" err="1"/>
              <a:t>brittleworts</a:t>
            </a:r>
            <a:r>
              <a:rPr lang="en-US" sz="2700" dirty="0"/>
              <a:t>. Its members are common in quiet freshwater habitats such as ponds and streams; a few are found in brackish water. The thallus of the order consists of a series of so-called "giant cells" up to several cm in length, with branches coming off at nodes composed of smaller cells. </a:t>
            </a:r>
            <a:r>
              <a:rPr lang="en-US" sz="2700" dirty="0" err="1"/>
              <a:t>Charales</a:t>
            </a:r>
            <a:r>
              <a:rPr lang="en-US" sz="2700" dirty="0"/>
              <a:t> reproduce both asexually and sexually; male and female reproductive organs are produced on short branches and the female organs of extant forms (</a:t>
            </a:r>
            <a:r>
              <a:rPr lang="en-US" sz="2700" dirty="0" err="1"/>
              <a:t>oogonia</a:t>
            </a:r>
            <a:r>
              <a:rPr lang="en-US" sz="2700" dirty="0"/>
              <a:t>) consist of five spirally arranged tubes or elements that surround the egg. A fossilized </a:t>
            </a:r>
            <a:r>
              <a:rPr lang="en-US" sz="2700" dirty="0" err="1"/>
              <a:t>oogonium</a:t>
            </a:r>
            <a:r>
              <a:rPr lang="en-US" sz="2700" dirty="0"/>
              <a:t> is termed a </a:t>
            </a:r>
            <a:r>
              <a:rPr lang="en-US" sz="2700" dirty="0" err="1"/>
              <a:t>gyrogonite</a:t>
            </a:r>
            <a:r>
              <a:rPr lang="en-US" sz="2700" dirty="0"/>
              <a:t> and is the principal fossil evidence of the order. </a:t>
            </a:r>
            <a:r>
              <a:rPr lang="en-US" dirty="0"/>
              <a:t/>
            </a:r>
            <a:br>
              <a:rPr lang="en-US" dirty="0"/>
            </a:br>
            <a:endParaRPr lang="tr-TR" dirty="0"/>
          </a:p>
        </p:txBody>
      </p:sp>
    </p:spTree>
    <p:extLst>
      <p:ext uri="{BB962C8B-B14F-4D97-AF65-F5344CB8AC3E}">
        <p14:creationId xmlns:p14="http://schemas.microsoft.com/office/powerpoint/2010/main" val="363470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7"/>
            <a:ext cx="8102395" cy="3253144"/>
          </a:xfrm>
        </p:spPr>
        <p:txBody>
          <a:bodyPr>
            <a:normAutofit/>
          </a:bodyPr>
          <a:lstStyle/>
          <a:p>
            <a:r>
              <a:rPr lang="en-US" sz="2400" dirty="0"/>
              <a:t>Genus: </a:t>
            </a:r>
            <a:r>
              <a:rPr lang="en-US" sz="2400" dirty="0" err="1" smtClean="0"/>
              <a:t>Chara</a:t>
            </a:r>
            <a:r>
              <a:rPr lang="tr-TR" sz="2400" dirty="0" smtClean="0"/>
              <a:t/>
            </a:r>
            <a:br>
              <a:rPr lang="tr-TR" sz="2400" dirty="0" smtClean="0"/>
            </a:br>
            <a:r>
              <a:rPr lang="en-US" sz="2400" dirty="0"/>
              <a:t/>
            </a:r>
            <a:br>
              <a:rPr lang="en-US" sz="2400" dirty="0"/>
            </a:br>
            <a:r>
              <a:rPr lang="en-US" sz="2400" dirty="0" err="1"/>
              <a:t>Chara</a:t>
            </a:r>
            <a:r>
              <a:rPr lang="en-US" sz="2400" dirty="0"/>
              <a:t> includes macroscopic algae, typically with erect corticated axes and a five-celled</a:t>
            </a:r>
            <a:br>
              <a:rPr lang="en-US" sz="2400" dirty="0"/>
            </a:br>
            <a:r>
              <a:rPr lang="en-US" sz="2400" dirty="0" err="1"/>
              <a:t>coronula</a:t>
            </a:r>
            <a:r>
              <a:rPr lang="en-US" sz="2400" dirty="0"/>
              <a:t> at the apices of the female </a:t>
            </a:r>
            <a:r>
              <a:rPr lang="en-US" sz="2400" dirty="0" err="1"/>
              <a:t>gametangia</a:t>
            </a:r>
            <a:r>
              <a:rPr lang="en-US" sz="2400" dirty="0"/>
              <a:t>. The genus is submerged aquatic algae, consisting of an erect branched axis attached to the substratum by multicellular rhizoid. Thallus is differentiated into nodes and internodes form each node a whorl of short laterals maybe limited or unlimited</a:t>
            </a:r>
            <a:r>
              <a:rPr lang="en-US" sz="2400" dirty="0" smtClean="0"/>
              <a:t>.</a:t>
            </a:r>
            <a:endParaRPr lang="tr-TR" dirty="0"/>
          </a:p>
        </p:txBody>
      </p:sp>
      <p:sp>
        <p:nvSpPr>
          <p:cNvPr id="3" name="Unvan 1"/>
          <p:cNvSpPr txBox="1">
            <a:spLocks/>
          </p:cNvSpPr>
          <p:nvPr/>
        </p:nvSpPr>
        <p:spPr>
          <a:xfrm>
            <a:off x="628648" y="3339384"/>
            <a:ext cx="8102395" cy="351861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dirty="0"/>
              <a:t>Genus: </a:t>
            </a:r>
            <a:r>
              <a:rPr lang="en-US" sz="2400" dirty="0" err="1"/>
              <a:t>Nitella</a:t>
            </a:r>
            <a:endParaRPr lang="en-US" sz="2400" dirty="0"/>
          </a:p>
          <a:p>
            <a:r>
              <a:rPr lang="en-US" sz="2400" dirty="0" err="1"/>
              <a:t>Nitella</a:t>
            </a:r>
            <a:r>
              <a:rPr lang="en-US" sz="2400" dirty="0"/>
              <a:t> is represented by </a:t>
            </a:r>
            <a:r>
              <a:rPr lang="en-US" sz="2400" dirty="0" err="1"/>
              <a:t>macroalgae</a:t>
            </a:r>
            <a:r>
              <a:rPr lang="en-US" sz="2400" dirty="0"/>
              <a:t> with no cortication patterns on the axis, branches, or </a:t>
            </a:r>
            <a:r>
              <a:rPr lang="en-US" sz="2400" dirty="0" err="1"/>
              <a:t>branchlets</a:t>
            </a:r>
            <a:r>
              <a:rPr lang="en-US" sz="2400" dirty="0"/>
              <a:t>, and the </a:t>
            </a:r>
            <a:r>
              <a:rPr lang="en-US" sz="2400" dirty="0" err="1"/>
              <a:t>coronula</a:t>
            </a:r>
            <a:r>
              <a:rPr lang="en-US" sz="2400" dirty="0"/>
              <a:t> is composed of ten cells, divided into two rows of five cells each. This genus resembles </a:t>
            </a:r>
            <a:r>
              <a:rPr lang="en-US" sz="2400" dirty="0" err="1"/>
              <a:t>Chara</a:t>
            </a:r>
            <a:r>
              <a:rPr lang="en-US" sz="2400" dirty="0"/>
              <a:t> but unlike </a:t>
            </a:r>
            <a:r>
              <a:rPr lang="en-US" sz="2400" dirty="0" err="1"/>
              <a:t>Chara</a:t>
            </a:r>
            <a:r>
              <a:rPr lang="en-US" sz="2400" dirty="0"/>
              <a:t>, it grows in much deeper water. Thallus in </a:t>
            </a:r>
            <a:r>
              <a:rPr lang="en-US" sz="2400" dirty="0" err="1"/>
              <a:t>Nitella</a:t>
            </a:r>
            <a:r>
              <a:rPr lang="en-US" sz="2400" dirty="0"/>
              <a:t> more branched and </a:t>
            </a:r>
            <a:r>
              <a:rPr lang="en-US" sz="2400" dirty="0" err="1"/>
              <a:t>doesnt</a:t>
            </a:r>
            <a:r>
              <a:rPr lang="en-US" sz="2400" dirty="0"/>
              <a:t> have calcareous deposition.</a:t>
            </a:r>
          </a:p>
        </p:txBody>
      </p:sp>
    </p:spTree>
    <p:extLst>
      <p:ext uri="{BB962C8B-B14F-4D97-AF65-F5344CB8AC3E}">
        <p14:creationId xmlns:p14="http://schemas.microsoft.com/office/powerpoint/2010/main" val="4294776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9" y="2184094"/>
            <a:ext cx="7886700" cy="1325563"/>
          </a:xfrm>
        </p:spPr>
        <p:txBody>
          <a:bodyPr/>
          <a:lstStyle/>
          <a:p>
            <a:pPr algn="ctr"/>
            <a:r>
              <a:rPr lang="tr-TR" dirty="0" err="1"/>
              <a:t>Division</a:t>
            </a:r>
            <a:r>
              <a:rPr lang="tr-TR" dirty="0"/>
              <a:t>: </a:t>
            </a:r>
            <a:r>
              <a:rPr lang="tr-TR" dirty="0" err="1"/>
              <a:t>Euglenophyta</a:t>
            </a:r>
            <a:endParaRPr lang="tr-TR" dirty="0"/>
          </a:p>
        </p:txBody>
      </p:sp>
    </p:spTree>
    <p:extLst>
      <p:ext uri="{BB962C8B-B14F-4D97-AF65-F5344CB8AC3E}">
        <p14:creationId xmlns:p14="http://schemas.microsoft.com/office/powerpoint/2010/main" val="221628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8314" y="1554830"/>
            <a:ext cx="8122060" cy="2751700"/>
          </a:xfrm>
        </p:spPr>
        <p:txBody>
          <a:bodyPr>
            <a:normAutofit/>
          </a:bodyPr>
          <a:lstStyle/>
          <a:p>
            <a:r>
              <a:rPr lang="en-US" sz="2400" dirty="0" err="1"/>
              <a:t>Euglenophyta</a:t>
            </a:r>
            <a:r>
              <a:rPr lang="en-US" sz="2400" dirty="0"/>
              <a:t> members are mostly consist of  unicellular, aquatic algae. They are found in fresh and marine waters many are flagellated and therefore motile. The outer part of the cell consists of a firm but flexible layer called a pellicle, which cannot properly be considered a cell wall. Some </a:t>
            </a:r>
            <a:r>
              <a:rPr lang="en-US" sz="2400" dirty="0" err="1"/>
              <a:t>euglenoids</a:t>
            </a:r>
            <a:r>
              <a:rPr lang="en-US" sz="2400" dirty="0"/>
              <a:t> contain chloroplasts that contain the photosynthetic pigments chlorophyll a and b. Reproduction occurs by longitudinal cell division. </a:t>
            </a:r>
            <a:endParaRPr lang="tr-TR" sz="2400" dirty="0"/>
          </a:p>
        </p:txBody>
      </p:sp>
    </p:spTree>
    <p:extLst>
      <p:ext uri="{BB962C8B-B14F-4D97-AF65-F5344CB8AC3E}">
        <p14:creationId xmlns:p14="http://schemas.microsoft.com/office/powerpoint/2010/main" val="2303040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2213590"/>
            <a:ext cx="7886700" cy="1325563"/>
          </a:xfrm>
        </p:spPr>
        <p:txBody>
          <a:bodyPr/>
          <a:lstStyle/>
          <a:p>
            <a:pPr algn="ctr"/>
            <a:r>
              <a:rPr lang="tr-TR" dirty="0"/>
              <a:t>Class: </a:t>
            </a:r>
            <a:r>
              <a:rPr lang="tr-TR" dirty="0" err="1"/>
              <a:t>Euglenophyceae</a:t>
            </a:r>
            <a:endParaRPr lang="tr-TR" dirty="0"/>
          </a:p>
        </p:txBody>
      </p:sp>
    </p:spTree>
    <p:extLst>
      <p:ext uri="{BB962C8B-B14F-4D97-AF65-F5344CB8AC3E}">
        <p14:creationId xmlns:p14="http://schemas.microsoft.com/office/powerpoint/2010/main" val="40616972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2151</Words>
  <Application>Microsoft Office PowerPoint</Application>
  <PresentationFormat>Ekran Gösterisi (4:3)</PresentationFormat>
  <Paragraphs>34</Paragraphs>
  <Slides>29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29</vt:i4>
      </vt:variant>
    </vt:vector>
  </HeadingPairs>
  <TitlesOfParts>
    <vt:vector size="33" baseType="lpstr">
      <vt:lpstr>Arial</vt:lpstr>
      <vt:lpstr>Calibri</vt:lpstr>
      <vt:lpstr>Calibri Light</vt:lpstr>
      <vt:lpstr>Office Teması</vt:lpstr>
      <vt:lpstr>Division: Charophyta </vt:lpstr>
      <vt:lpstr>Charophyta members are found in fresh water, stagnant ponds. They are attached to the bottom by rhizoids. They are found in warm and cool regions of temperate zone. Thallus has erect axis. This axis has nodes and internodes. Each internode conrists of single large elongated cell. But each node consists of a plate of small cells. Each node has two types of branches (branches of limited growth and branches of unlimited growth).   Cell wall is composed of cellulose. A large number of crystals of calcium carbonate are also present in cellulose. Pigments are chlorophyll a, chlorophyll b and xanthophyll. Reserve food material is starch. Charophyta members reproduce both sexually and asexually. Asexual reproduction occurs by vegetative reproduction. Sexual reproduction occurs by oogamy. </vt:lpstr>
      <vt:lpstr>Class: Charophyceae</vt:lpstr>
      <vt:lpstr>Charophyceae members are generally considered to be the ancestral group within the Chlorophyta that gave rise to the land plants. Initially, this relationship was based on the complex morphology of the charophytes, including differentiation into organs and the presence of enclosing structures around oogonia.  Most Charophyceae live in freshwater habitats, but some also occur in moist soil in terrestrial habitats.   Charophyceae can live as single cells, colonies, or branched and unbranched filaments and come in a variety of shapes. </vt:lpstr>
      <vt:lpstr>Order: Charales  Charales are commonly called stoneworts or brittleworts. Its members are common in quiet freshwater habitats such as ponds and streams; a few are found in brackish water. The thallus of the order consists of a series of so-called "giant cells" up to several cm in length, with branches coming off at nodes composed of smaller cells. Charales reproduce both asexually and sexually; male and female reproductive organs are produced on short branches and the female organs of extant forms (oogonia) consist of five spirally arranged tubes or elements that surround the egg. A fossilized oogonium is termed a gyrogonite and is the principal fossil evidence of the order.  </vt:lpstr>
      <vt:lpstr>Genus: Chara  Chara includes macroscopic algae, typically with erect corticated axes and a five-celled coronula at the apices of the female gametangia. The genus is submerged aquatic algae, consisting of an erect branched axis attached to the substratum by multicellular rhizoid. Thallus is differentiated into nodes and internodes form each node a whorl of short laterals maybe limited or unlimited.</vt:lpstr>
      <vt:lpstr>Division: Euglenophyta</vt:lpstr>
      <vt:lpstr>Euglenophyta members are mostly consist of  unicellular, aquatic algae. They are found in fresh and marine waters many are flagellated and therefore motile. The outer part of the cell consists of a firm but flexible layer called a pellicle, which cannot properly be considered a cell wall. Some euglenoids contain chloroplasts that contain the photosynthetic pigments chlorophyll a and b. Reproduction occurs by longitudinal cell division. </vt:lpstr>
      <vt:lpstr>Class: Euglenophyceae</vt:lpstr>
      <vt:lpstr>The class encompasses free-living phototrophic unicellular flagellates, with one to several plastids of secondary origin, with three bounding membranes and chlorophylls a and b. </vt:lpstr>
      <vt:lpstr>Genus: Euglena   Euglena membres can both eat food as animals by heterotrophy; and can photosynthesize, like plants, by autotrophy. When acting as a heterotroph, the Euglena surrounds a particle of food and consumes it by phagocytosis. When acting as an autotroph, the Euglena utilizes chloroplasts, (hence green color) containing chlorophyll a, b and some carotenoid pigments, to produce sugars by photosynthesis. </vt:lpstr>
      <vt:lpstr>Division: Mioza (Dinoflagellates)</vt:lpstr>
      <vt:lpstr>Miozoa includes symbiotic, or parasitic organisms. In silicates, there are vesicles called alveol which support outer membranes in their members. Its members usually have a microtubule complex that is adapted for infecting, absorbing fluids or collecting cells.   They have two flagella, one may be contained in a groove-like structure around the equator of the organism (the cingulum), providing forward motion and spin to the dinoflagellate, the other (the longitudinal flagellum) trailing behind providing little propulsive force, mainly acting as a rudder.   Another characteristic of the dinoflagellates is the wall composition and structure; early classification of the dinoflagellates was based on the presence or absence of a rigid outer cell covering (or theca). </vt:lpstr>
      <vt:lpstr>Some of these organisms are photosynthetic, while others are heterotrophic. In heterotrophic forms, the pigments are found in the cytoplasm either in dissolved form or in granular form. Dinoflagellates are encrusted with plates made of a cellulose-like material and silica.   Most dinoflagellates contain the pigments chlorophyll-a, chlorophyll-c, carotenoids, which allow them to undergo the process of photosynthesis to generate energy. Mioza members reproduce both sexually and asexually. Asexual reproduction occurs by binary fission, Sexual reproduction occurs by isogamy and anisogamy.</vt:lpstr>
      <vt:lpstr>Division: Cryptophyta</vt:lpstr>
      <vt:lpstr>The division describes tiny, motile, unicellular organisms with two slightly unequal flagella bearing lateral hairs. Genus members are aquatic unicellular and they inhabit mainly in marine and freshwater environments Most Cryptophyta members are photosynthetic and they possess plastids that are very diverse in pigmentation. Photosynthetic Cryptophyta members contain the pigments chlorophyll a, chlorophyll c, alpha-carotene, xanthophylls and phycobiliproteins.</vt:lpstr>
      <vt:lpstr>Division: Ochrophyta</vt:lpstr>
      <vt:lpstr>As a result of the molecular analysis, the algae belonging to this division, which had the same structure and showed gene sequence, were previously under different divisions.  Members of the division are ranging from flagellate unicells to giant kelps, colonial, filamentous and parenchematous thalli. They are characterized by the presence of chlorophylls a and c in their plastids as well as xanthophylls and other carotenoids that mask the chlorophylls. Cell walls contain cellulose, and in certain species they contain silica.</vt:lpstr>
      <vt:lpstr>Class: Chrysophyceae</vt:lpstr>
      <vt:lpstr>Members of the class are mostly unicellular and flagellate, some are amoeboid or coccoid. Most of them inhabit in freshwater, some are strictly marine algae and part of the nanoplankton. The chloroplasts are parietal and usually only a few in number, often only one or two. Chlorophyll a and chlorophyll c are present.   The chloroplasts are surrounded by two membranes of chloroplast E.R., the outer membrane of which is usually continuous with the outer membrane of the nuclear envelope. The thylakoids are usually grouped three to a band. Pyrenoids are common in chloroplasts of the class. Most members of the class have a tinsel flagellum that is inserted at the anterior end of the cell parallel to the cell axis and a whiplash flagellum that is inserted approximately perpendicular to the tinsel flagellum. </vt:lpstr>
      <vt:lpstr>Class: Bacillariophyceae</vt:lpstr>
      <vt:lpstr>Bacillariophyceae members are known as diatoms. They are unicellular organisms that are important components of phytoplankton as primary sources of food for zooplankton in both marine and freshwater habitats. Most diatoms are planktonic, but some are bottom dwellers or grow on other algae or plants. Except for their male gametes, diatoms lack flagella. Instead many diatoms achieve locomotion from controlled secretions in response to outside physical and chemical stimuli. Diatoms have unique shells, which serve as their cell wall. The overlapping shells, or frustules that surround the diatom protoplasm are made of polymerized, opaline silica. Bacillariophytes have brownish plastids containing chlorophylls a and c and fucoxanthin. Diatoms can live anywhere there is water and light, including lakes, streams, estuaries, oceans, puddles and wet rocks or soil.</vt:lpstr>
      <vt:lpstr>Class: Synurophyceae  Members of the class are previously placed in Chrysophyceae; silica-scaled; unicellular or colonial flagellates sometimes alternating with capsoid benthic stage; cells covered with elaborately structured silica scales.  Class: Eustigmatophyceae  Eustigmatophyceae is a small class which contains fewer than 15 species. The class  includes marine, freshwater and soil-living species.Members of the class are unicellular, with coccoid cells and polysaccharide cell walls. They contain one or more yellow-green chloroplasts, which contain chlorophyll a and the accessory pigments violaxanthin and β-carotene. </vt:lpstr>
      <vt:lpstr> Class: Pinguiophyceae    The class includes five species of unicellular organisms with high concentration of polyunsaturated fatty acids in the cytoplasm.The members are the lack of cell wall and the tendency for flagella loss even on the stage of zoospore. Only one species (Polypodochrysis teissieri) inhabits benthic substates. The other species live in the plankton.  Class: Dictyochophyceae  The class members are characterized by being spherical   and having tentacles or axopods supported by triads of microtubules that start from the surface of the cell nucleus and radiate around the cell. Another distinctive feature is the presence of a single flagellum supported by an internal axis that extends in the form of a wing and whose root lacks the structure found in other groups with which they are related. They live in both continental and marine waters and on the ground. </vt:lpstr>
      <vt:lpstr>Class: Pelagophyceae  They can be single-celled palmelloid or filamentous. Some members belong to picoplankton, and some other are macroscopic attached organisms.   Class: Bolidophyceae  Bolidophyceae are very close to the diatoms (Bacillariophyceae) but lack characteristic theca or silica structures. They have been proposed as an intermediate group between the diatoms and all other heterokonts. </vt:lpstr>
      <vt:lpstr>Class: Raphidophyceae  Raphidophyceae is a small class that includes both marine and freshwater species. Members of the class are unicellular, with large cells. Raphidophytes possess a pair of flagella, organised such that both originate from the same invagination. One flagellum points forwards, and is covered in hair-like mastigonemes, while the other points backwards across the cell surface, lying within a ventral groove. The class contains numerous ellipsoid chloroplasts, which contain chlorophyll a, chlorophyll c. They also make use of accessory pigments including β-carotene and diadinoxanthin. </vt:lpstr>
      <vt:lpstr>Class: Xanthophyceae  The Class contains approximately 118 genera and 600 species. Most of the 600 known Xanthophyceae members live in freshwater and moist soil, and only a few are marine species.Morphologies of the class members are ranges from free-living or attached unicells to colonies and unbranched or branched filaments and siphons. They are characterized by possession of chlorophylls a, c 1, and c 2 and a range of xanthophylls, but not fucoxanthin, in generally yellowish-green, discoidal, parietal chloroplasts. </vt:lpstr>
      <vt:lpstr>Class: Phaeothamniophyceae  The includes freshwater filamentous forms, which can be simple or branched, without chrysolaminarin. They produce biflagellate zoospores as in Phaeothamnion. The class Phaeothamniophyceae is most closely related to the Xanthophyceae and Phaeophyceae and the cytology of these three classes is similar. The Phaeothamniophyceae is the only class of algae where fucoxanthin and heteroxanthin occur together. </vt:lpstr>
      <vt:lpstr>Class: Phaeophyceae   Phaeophyceae, known as the brown algae, is large a class of marine macrophytes with over 250 genera and approximately 1500 species. The class is large group of multicellular algae, including many seaweeds located in colder waters within the Northern Hemisphere. Most brown algae live in marine environments, where they play an important role both as food and as habitat. Colour of the Phaeophyceae members is due to the presence of large amounts of the xanthophyll fucoxanthin in their chloroplasts, which conceals the rest of the pigments as well as from the phaeophycean tannins that might be present. Thalli of the class range from filaments to psuedoparenchymatous to parenchymatous. Its cell walls are composed of cellulose fibrils in a mucopolysaccharide. Phaeophyceae chlrophyllsa, c1, c2, β-carotene, fukoxanthin, violaxanthin, dinoxanthin and diadinoxanthin.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14</cp:revision>
  <dcterms:created xsi:type="dcterms:W3CDTF">2020-01-24T12:30:13Z</dcterms:created>
  <dcterms:modified xsi:type="dcterms:W3CDTF">2020-10-19T03:49:49Z</dcterms:modified>
</cp:coreProperties>
</file>