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2" r:id="rId15"/>
    <p:sldId id="276" r:id="rId16"/>
    <p:sldId id="274" r:id="rId17"/>
    <p:sldId id="275" r:id="rId18"/>
    <p:sldId id="277" r:id="rId19"/>
    <p:sldId id="279" r:id="rId20"/>
    <p:sldId id="278" r:id="rId21"/>
    <p:sldId id="285" r:id="rId22"/>
    <p:sldId id="286" r:id="rId23"/>
    <p:sldId id="287" r:id="rId24"/>
    <p:sldId id="280" r:id="rId25"/>
    <p:sldId id="281" r:id="rId26"/>
    <p:sldId id="282" r:id="rId27"/>
    <p:sldId id="283" r:id="rId28"/>
    <p:sldId id="284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0" r:id="rId48"/>
    <p:sldId id="308" r:id="rId49"/>
    <p:sldId id="309" r:id="rId50"/>
    <p:sldId id="311" r:id="rId51"/>
    <p:sldId id="314" r:id="rId52"/>
    <p:sldId id="312" r:id="rId53"/>
    <p:sldId id="31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30" r:id="rId66"/>
    <p:sldId id="331" r:id="rId67"/>
    <p:sldId id="326" r:id="rId68"/>
    <p:sldId id="327" r:id="rId69"/>
    <p:sldId id="328" r:id="rId70"/>
    <p:sldId id="332" r:id="rId71"/>
    <p:sldId id="329" r:id="rId72"/>
    <p:sldId id="333" r:id="rId7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94660"/>
  </p:normalViewPr>
  <p:slideViewPr>
    <p:cSldViewPr>
      <p:cViewPr varScale="1">
        <p:scale>
          <a:sx n="69" d="100"/>
          <a:sy n="69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CAFDA-1331-481E-A8EB-A06CE50085E4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5A130-3676-416C-B18C-BC0314BDB8A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Travmatik</a:t>
            </a:r>
            <a:r>
              <a:rPr lang="tr-TR" dirty="0" smtClean="0"/>
              <a:t> ölümler</a:t>
            </a:r>
            <a:r>
              <a:rPr lang="tr-TR" baseline="0" dirty="0" smtClean="0"/>
              <a:t>in %50 si ilk dakikalar içerisinde, %30’u ‘golden </a:t>
            </a:r>
            <a:r>
              <a:rPr lang="tr-TR" baseline="0" dirty="0" err="1" smtClean="0"/>
              <a:t>hour</a:t>
            </a:r>
            <a:r>
              <a:rPr lang="tr-TR" baseline="0" dirty="0" smtClean="0"/>
              <a:t>’ denen ilk birkaç saat içerisinde ve geriye kalan %20’si ise geç ölümlerdir. İlk birkaç saatlik dönemdeki ölümler hava yolu tıkanması, </a:t>
            </a:r>
            <a:r>
              <a:rPr lang="tr-TR" baseline="0" dirty="0" err="1" smtClean="0"/>
              <a:t>pnomotorax</a:t>
            </a:r>
            <a:r>
              <a:rPr lang="tr-TR" baseline="0" dirty="0" smtClean="0"/>
              <a:t>, kan kaybı gibi önlenebilir nedenler gelir. Bu nedenle travma hastalarının transportu, erken </a:t>
            </a:r>
            <a:r>
              <a:rPr lang="tr-TR" baseline="0" dirty="0" err="1" smtClean="0"/>
              <a:t>resusitasyon</a:t>
            </a:r>
            <a:r>
              <a:rPr lang="tr-TR" baseline="0" dirty="0" smtClean="0"/>
              <a:t>, sistematik bakımı ile travmaya bağlı ölümlerin %50’si önlenebilir.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A130-3676-416C-B18C-BC0314BDB8AA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D45D10F-2412-4EE7-8F86-EE9543382397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36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90A50E3-923B-43F9-85D7-22F619D32AF1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37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Çene kırığının oluşma yerini ve şeklini belirleyen temel faktör travmanın yeri ve şiddeti ile anatomik zayıf noktaların etkileşimidir. Kırık doğrudan darbenin geldiği bölgede oluşabildiği gibi iletilen güçler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kontralateral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bölgede zayıf noktada kırığa yol açabilir.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 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Korpusa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gelen darbeler sıklıkla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ipsilateral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tarafta anatomik zayıf nokta olan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mental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foramenden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geçen bir kırığa veya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kontralateral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angulus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veya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subkondiller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alanda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fraktüre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yol açabilir.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  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Ramus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bölgesi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kondil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angulus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ve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korpusa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göre kırık oluşumuna daha az elverişlidir. Burada ki darbeler güçlü çiğneme kasları tarafından emilerek darbeyi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kondile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iletir.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   Darbenin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hızıda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önemlidir. Yüksek hızlı bir darbe genellikle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ipsilateral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çok parçalı bir kırığa yol acarken,  düşük hızlı darbe aynı tarafta veya karşı tarafta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subkondiller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</a:t>
            </a:r>
            <a:r>
              <a:rPr lang="tr-TR" altLang="tr-TR" dirty="0" err="1" smtClean="0">
                <a:latin typeface="Calibri" panose="020F0502020204030204" pitchFamily="34" charset="0"/>
                <a:cs typeface="Arial Unicode MS" panose="020B0604020202020204" pitchFamily="34" charset="-128"/>
              </a:rPr>
              <a:t>fraktüre</a:t>
            </a:r>
            <a:r>
              <a:rPr lang="tr-TR" altLang="tr-TR" dirty="0" smtClean="0">
                <a:latin typeface="Calibri" panose="020F0502020204030204" pitchFamily="34" charset="0"/>
                <a:cs typeface="Arial Unicode MS" panose="020B0604020202020204" pitchFamily="34" charset="-128"/>
              </a:rPr>
              <a:t> yol açabilir</a:t>
            </a:r>
            <a:endParaRPr lang="tr-TR" altLang="tr-T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6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BFFB724-19C7-4E3F-9FA1-848F234121C1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38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Anterior açık ağız deformitesi; ön dişler kapanmadan arka dişlerin temas etmesi; bilateral kondil/angulus kırığı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Karşı tarafta açık ağız def+kırık tarafa kayma; kondil boynu kırığı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Çeneyi açmadan kısıtlılık ağrı ; bilateral koronoid proses kırığı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Çeneyi kapatamama; alveolar, angulus veya ramus kırığı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altLang="tr-TR" smtClean="0">
              <a:latin typeface="Calibri" panose="020F0502020204030204" pitchFamily="34" charset="0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altLang="tr-TR" smtClean="0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208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AEC26DB-0219-48E9-9164-00AED140DACB}" type="slidenum">
              <a:rPr lang="tr-TR" altLang="tr-T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tr-TR" altLang="tr-T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3B910C0-A5AD-4B45-9CE5-654AA8170E92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39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İdeal oklüzyondan sapma.</a:t>
            </a: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01F073-E82B-4582-A32F-566EC00C168A}" type="slidenum">
              <a:rPr lang="tr-TR" altLang="tr-T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tr-TR" altLang="tr-T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2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5F940B7-5789-4C30-B3AB-F6A25DFA734B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40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Panoramik imkanı yoksa posteroant mandibula, town, bilateral oblik,lateral ve submentoverteks grafi çekilebilir.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mtClean="0">
                <a:latin typeface="Calibri" panose="020F0502020204030204" pitchFamily="34" charset="0"/>
                <a:cs typeface="Arial Unicode MS" panose="020B0604020202020204" pitchFamily="34" charset="-128"/>
              </a:rPr>
              <a:t>Bt özellikle kondil kırıklarında yaralıdır, tüm fasiyal kemiklerin incelenmesini sağlar.</a:t>
            </a:r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7F3C48-C56E-49C7-8F1B-724848DE8152}" type="slidenum">
              <a:rPr lang="tr-TR" altLang="tr-T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tr-TR" altLang="tr-T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38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B3188E5-BED3-4CD3-86B4-4EEBD8827C7E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41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4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7870D89C-E24A-4867-9193-1F44248DADD2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43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3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EA23086-6816-49F3-8098-A730830D30BD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44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97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900C0CA-4067-48DC-81B1-692ED34EEFB3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45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4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E0F2723-4FBB-4BBF-A8A8-65D308B45754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46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4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değerlendirmenin sırası hiç değişmez ve daha önce anlatıldığı</a:t>
            </a:r>
            <a:r>
              <a:rPr lang="tr-TR" baseline="0" dirty="0" smtClean="0"/>
              <a:t> üzere</a:t>
            </a:r>
            <a:r>
              <a:rPr lang="tr-TR" dirty="0" smtClean="0"/>
              <a:t> önce hava yolu, </a:t>
            </a:r>
            <a:r>
              <a:rPr lang="tr-TR" dirty="0" err="1" smtClean="0"/>
              <a:t>hemodinaminin</a:t>
            </a:r>
            <a:r>
              <a:rPr lang="tr-TR" baseline="0" dirty="0" smtClean="0"/>
              <a:t> sağlanması gelir. </a:t>
            </a:r>
            <a:r>
              <a:rPr lang="tr-TR" baseline="0" dirty="0" err="1" smtClean="0"/>
              <a:t>Auricula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hematom</a:t>
            </a:r>
            <a:r>
              <a:rPr lang="tr-TR" baseline="0" dirty="0" smtClean="0"/>
              <a:t> yönünden incelenmeli gerekli müdahaleler yapılmalıdır. DKY kanama ve </a:t>
            </a:r>
            <a:r>
              <a:rPr lang="tr-TR" baseline="0" dirty="0" err="1" smtClean="0"/>
              <a:t>otore</a:t>
            </a:r>
            <a:r>
              <a:rPr lang="tr-TR" baseline="0" dirty="0" smtClean="0"/>
              <a:t> yönünden incelenmelidir. Kas gevşetici yapılmadan </a:t>
            </a:r>
            <a:r>
              <a:rPr lang="tr-TR" baseline="0" dirty="0" err="1" smtClean="0"/>
              <a:t>fasial</a:t>
            </a:r>
            <a:r>
              <a:rPr lang="tr-TR" baseline="0" dirty="0" smtClean="0"/>
              <a:t> sinir fonksiyonları değerlendirilmeli ve yatak başında </a:t>
            </a:r>
            <a:r>
              <a:rPr lang="tr-TR" baseline="0" dirty="0" err="1" smtClean="0"/>
              <a:t>rinne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weber</a:t>
            </a:r>
            <a:r>
              <a:rPr lang="tr-TR" baseline="0" dirty="0" smtClean="0"/>
              <a:t> testleri ile işitme değerlendirilmelidir. Sonraki aşama </a:t>
            </a:r>
            <a:r>
              <a:rPr lang="tr-TR" baseline="0" dirty="0" err="1" smtClean="0"/>
              <a:t>temporal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BT’dir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A130-3676-416C-B18C-BC0314BDB8AA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C615E34-AE83-4261-875B-58AED6E33AAF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47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1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8555DA7-328A-489A-BBD2-9DADA4518509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48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39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2CCCF59-28A9-419E-99D1-8C12DBA078C1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49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72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0A52F9E-E2E3-4518-A30D-85677906CE0D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50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33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5DCAEA6-1AFD-40EE-B987-3D76FBBF87FD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51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59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A5D29B5A-7663-42E4-AF90-05E8F03091C3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52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69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5C6AC5F-AF2B-4221-9449-13684B06AA7E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53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27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3F5AFCF-E027-47FD-8D57-1EE597A9D390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55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E067947A-BB50-4214-A7CC-B4D3FD18A21A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56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3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411A1ED-ACAA-42B3-B8AE-FBB33D18B47E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57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7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Üstteki resimlerde travmadan</a:t>
            </a:r>
            <a:r>
              <a:rPr lang="tr-TR" baseline="0" dirty="0" smtClean="0"/>
              <a:t> yıllar sonra menenjit öyküsü nedeniyle araştırılmış ve </a:t>
            </a:r>
            <a:r>
              <a:rPr lang="tr-TR" baseline="0" dirty="0" err="1" smtClean="0"/>
              <a:t>tegmen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timpani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defekti</a:t>
            </a:r>
            <a:r>
              <a:rPr lang="tr-TR" baseline="0" dirty="0" smtClean="0"/>
              <a:t> olan hastanın </a:t>
            </a:r>
            <a:r>
              <a:rPr lang="tr-TR" baseline="0" dirty="0" err="1" smtClean="0"/>
              <a:t>flouressein</a:t>
            </a:r>
            <a:r>
              <a:rPr lang="tr-TR" baseline="0" dirty="0" smtClean="0"/>
              <a:t> verilmesi sonrası </a:t>
            </a:r>
            <a:r>
              <a:rPr lang="tr-TR" baseline="0" dirty="0" err="1" smtClean="0"/>
              <a:t>nazofarenkste</a:t>
            </a:r>
            <a:r>
              <a:rPr lang="tr-TR" baseline="0" dirty="0" smtClean="0"/>
              <a:t> ve TM arkasında BOS </a:t>
            </a:r>
            <a:r>
              <a:rPr lang="tr-TR" baseline="0" dirty="0" err="1" smtClean="0"/>
              <a:t>otore</a:t>
            </a:r>
            <a:r>
              <a:rPr lang="tr-TR" baseline="0" dirty="0" smtClean="0"/>
              <a:t> düşündüren </a:t>
            </a:r>
            <a:r>
              <a:rPr lang="tr-TR" baseline="0" dirty="0" err="1" smtClean="0"/>
              <a:t>refle</a:t>
            </a:r>
            <a:r>
              <a:rPr lang="tr-TR" baseline="0" dirty="0" smtClean="0"/>
              <a:t> görülmektedir.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A130-3676-416C-B18C-BC0314BDB8AA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2707EA0-24EC-4192-8AAD-8C4BD5D29E37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58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36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CC03284-6797-44E5-9D9A-2EC9126501EB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59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7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51534E5F-ECFB-43BE-80EA-1640053DD1BB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60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60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21F963BA-9720-449A-AFFA-13D896650A7B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61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42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78E6080-277C-48F2-BB83-90F5A8973F2A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62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20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FDD45326-38E7-4CA8-B027-4FBE36B5A39A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63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72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0A2196A3-1D8C-4FEE-B4B8-CD7C2D80D8DD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64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25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4CDB47DA-F4A5-420C-8EFC-99853A4413BE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67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28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A6C7B48-3FF3-4500-A04A-BD3A34A05CFD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68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2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26BE23E-F516-4F86-BDEF-FEFFF6F7712E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69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5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A130-3676-416C-B18C-BC0314BDB8AA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046187A-2629-45DF-87FB-64E9E588B29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71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1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D98B40C-B252-4F4E-8C94-56C9BEBF855D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31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1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292854B-0802-465C-AD62-06457DE7605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32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6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C8E587E-8BEA-4A5D-8822-727EC2B9A3E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33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5F679D7-3285-4C25-9E6B-2B9EA06D0131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34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  <p:sp>
        <p:nvSpPr>
          <p:cNvPr id="1095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01A436-09CC-40D3-8943-C62295DFC75B}" type="slidenum">
              <a:rPr lang="tr-TR" altLang="tr-T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tr-TR" altLang="tr-T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40E05B4-0D9E-4C7A-82D9-B122F5860055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35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D1EABF-B8E4-4B05-BB10-2345BD5A1381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D9AD53-AA46-4EB8-A12E-83DDC942850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Desktop\travma\Nasal%20Intubation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SHIBA\Desktop\travma\emergency%20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KBB Travmaları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</a:t>
            </a:r>
            <a:r>
              <a:rPr lang="tr-TR" dirty="0" smtClean="0"/>
              <a:t>.S.Beton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Temporal</a:t>
            </a:r>
            <a:r>
              <a:rPr lang="tr-TR" sz="4000" dirty="0" smtClean="0"/>
              <a:t> Kemik Travmaları-Yaklaşım</a:t>
            </a:r>
            <a:endParaRPr lang="tr-TR" sz="4000" dirty="0"/>
          </a:p>
        </p:txBody>
      </p:sp>
      <p:pic>
        <p:nvPicPr>
          <p:cNvPr id="5" name="4 İçerik Yer Tutucusu" descr="resim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2159000" cy="2159000"/>
          </a:xfrm>
        </p:spPr>
      </p:pic>
      <p:pic>
        <p:nvPicPr>
          <p:cNvPr id="6" name="5 Resim" descr="resim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88840"/>
            <a:ext cx="2159000" cy="2159000"/>
          </a:xfrm>
          <a:prstGeom prst="rect">
            <a:avLst/>
          </a:prstGeom>
        </p:spPr>
      </p:pic>
      <p:pic>
        <p:nvPicPr>
          <p:cNvPr id="7" name="6 Resim" descr="u7_clip_image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988840"/>
            <a:ext cx="1800200" cy="2160240"/>
          </a:xfrm>
          <a:prstGeom prst="rect">
            <a:avLst/>
          </a:prstGeom>
        </p:spPr>
      </p:pic>
      <p:pic>
        <p:nvPicPr>
          <p:cNvPr id="8" name="7 Resim" descr="b2e87448d1d7d7cb6cdfb9379dc23df7--eye-assessment-nursing-physical-assessm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221088"/>
            <a:ext cx="2304256" cy="2430516"/>
          </a:xfrm>
          <a:prstGeom prst="rect">
            <a:avLst/>
          </a:prstGeom>
        </p:spPr>
      </p:pic>
      <p:pic>
        <p:nvPicPr>
          <p:cNvPr id="9" name="8 Resim" descr="Bellfenomen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293096"/>
            <a:ext cx="2160240" cy="2376264"/>
          </a:xfrm>
          <a:prstGeom prst="rect">
            <a:avLst/>
          </a:prstGeom>
        </p:spPr>
      </p:pic>
      <p:pic>
        <p:nvPicPr>
          <p:cNvPr id="11" name="10 Resim" descr="Temporal bone # 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4365104"/>
            <a:ext cx="2376264" cy="226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Temporal</a:t>
            </a:r>
            <a:r>
              <a:rPr lang="tr-TR" dirty="0" smtClean="0"/>
              <a:t> Kemik Travmaları</a:t>
            </a:r>
            <a:endParaRPr lang="tr-TR" dirty="0"/>
          </a:p>
        </p:txBody>
      </p:sp>
      <p:pic>
        <p:nvPicPr>
          <p:cNvPr id="4" name="3 İçerik Yer Tutucusu" descr="resim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733748" cy="2880320"/>
          </a:xfrm>
        </p:spPr>
      </p:pic>
      <p:pic>
        <p:nvPicPr>
          <p:cNvPr id="5" name="4 Resim" descr="resim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5816" y="1916832"/>
            <a:ext cx="3626584" cy="288032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827584" y="5085184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Longitudinal</a:t>
            </a:r>
            <a:r>
              <a:rPr lang="tr-TR" dirty="0" smtClean="0"/>
              <a:t> </a:t>
            </a:r>
            <a:r>
              <a:rPr lang="tr-TR" dirty="0" err="1" smtClean="0"/>
              <a:t>fraktür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64088" y="5085184"/>
            <a:ext cx="18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Transvers</a:t>
            </a:r>
            <a:r>
              <a:rPr lang="tr-TR" dirty="0" smtClean="0"/>
              <a:t> </a:t>
            </a:r>
            <a:r>
              <a:rPr lang="tr-TR" dirty="0" err="1" smtClean="0"/>
              <a:t>fraktür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Temporal</a:t>
            </a:r>
            <a:r>
              <a:rPr lang="tr-TR" dirty="0" smtClean="0"/>
              <a:t> Kemik Travmaları</a:t>
            </a:r>
            <a:endParaRPr lang="tr-TR" dirty="0"/>
          </a:p>
        </p:txBody>
      </p:sp>
      <p:pic>
        <p:nvPicPr>
          <p:cNvPr id="6" name="5 İçerik Yer Tutucusu" descr="9781588906496_c006_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875" t="537" r="3626"/>
          <a:stretch>
            <a:fillRect/>
          </a:stretch>
        </p:blipFill>
        <p:spPr>
          <a:xfrm>
            <a:off x="611560" y="1916832"/>
            <a:ext cx="3744416" cy="4160534"/>
          </a:xfrm>
        </p:spPr>
      </p:pic>
      <p:sp>
        <p:nvSpPr>
          <p:cNvPr id="7" name="6 Metin kutusu"/>
          <p:cNvSpPr txBox="1"/>
          <p:nvPr/>
        </p:nvSpPr>
        <p:spPr>
          <a:xfrm>
            <a:off x="4716016" y="299695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Mastoidden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timpanik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kaviteye</a:t>
            </a:r>
            <a:r>
              <a:rPr lang="tr-TR" dirty="0" smtClean="0"/>
              <a:t> uzanan östaki ve </a:t>
            </a:r>
            <a:r>
              <a:rPr lang="tr-TR" dirty="0" err="1" smtClean="0"/>
              <a:t>carotid</a:t>
            </a:r>
            <a:r>
              <a:rPr lang="tr-TR" dirty="0" smtClean="0"/>
              <a:t> kanalı</a:t>
            </a:r>
          </a:p>
          <a:p>
            <a:r>
              <a:rPr lang="tr-TR" dirty="0" smtClean="0"/>
              <a:t>içeren </a:t>
            </a:r>
            <a:r>
              <a:rPr lang="tr-TR" dirty="0" err="1" smtClean="0"/>
              <a:t>longitudinal</a:t>
            </a:r>
            <a:r>
              <a:rPr lang="tr-TR" dirty="0" smtClean="0"/>
              <a:t> </a:t>
            </a:r>
            <a:r>
              <a:rPr lang="tr-TR" dirty="0" err="1" smtClean="0"/>
              <a:t>fraktür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Temporal</a:t>
            </a:r>
            <a:r>
              <a:rPr lang="tr-TR" dirty="0" smtClean="0"/>
              <a:t> Kemik Travmaları</a:t>
            </a:r>
            <a:endParaRPr lang="tr-TR" dirty="0"/>
          </a:p>
        </p:txBody>
      </p:sp>
      <p:pic>
        <p:nvPicPr>
          <p:cNvPr id="4" name="3 İçerik Yer Tutucusu" descr="9781588906496_c006_f006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00" r="51001"/>
          <a:stretch>
            <a:fillRect/>
          </a:stretch>
        </p:blipFill>
        <p:spPr>
          <a:xfrm>
            <a:off x="539552" y="1916832"/>
            <a:ext cx="3744416" cy="3762428"/>
          </a:xfrm>
        </p:spPr>
      </p:pic>
      <p:sp>
        <p:nvSpPr>
          <p:cNvPr id="6" name="5 Metin kutusu"/>
          <p:cNvSpPr txBox="1"/>
          <p:nvPr/>
        </p:nvSpPr>
        <p:spPr>
          <a:xfrm>
            <a:off x="4644008" y="31409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Tegmen</a:t>
            </a:r>
            <a:r>
              <a:rPr lang="tr-TR" dirty="0" smtClean="0"/>
              <a:t> </a:t>
            </a:r>
            <a:r>
              <a:rPr lang="tr-TR" dirty="0" err="1" smtClean="0"/>
              <a:t>defekti</a:t>
            </a:r>
            <a:r>
              <a:rPr lang="tr-TR" dirty="0" smtClean="0"/>
              <a:t>, beyaz ok; </a:t>
            </a:r>
            <a:r>
              <a:rPr lang="tr-TR" dirty="0" err="1" smtClean="0"/>
              <a:t>komplet</a:t>
            </a:r>
            <a:r>
              <a:rPr lang="tr-TR" dirty="0" smtClean="0"/>
              <a:t> </a:t>
            </a:r>
            <a:r>
              <a:rPr lang="tr-TR" dirty="0" err="1" smtClean="0"/>
              <a:t>inkus</a:t>
            </a:r>
            <a:r>
              <a:rPr lang="tr-TR" dirty="0" smtClean="0"/>
              <a:t> </a:t>
            </a:r>
            <a:r>
              <a:rPr lang="tr-TR" dirty="0" err="1" smtClean="0"/>
              <a:t>dislokasyonu</a:t>
            </a:r>
            <a:r>
              <a:rPr lang="tr-TR" dirty="0" smtClean="0"/>
              <a:t> siyah ok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err="1" smtClean="0"/>
              <a:t>Temporal</a:t>
            </a:r>
            <a:r>
              <a:rPr lang="tr-TR" sz="4000" dirty="0" smtClean="0"/>
              <a:t> Kemik Travmaları- </a:t>
            </a:r>
            <a:r>
              <a:rPr lang="tr-TR" sz="4000" dirty="0" err="1" smtClean="0"/>
              <a:t>Fasial</a:t>
            </a:r>
            <a:r>
              <a:rPr lang="tr-TR" sz="4000" dirty="0" smtClean="0"/>
              <a:t> Paralizi</a:t>
            </a:r>
            <a:endParaRPr lang="tr-TR" sz="4000" dirty="0"/>
          </a:p>
        </p:txBody>
      </p:sp>
      <p:pic>
        <p:nvPicPr>
          <p:cNvPr id="8" name="7 İçerik Yer Tutucusu" descr="9781588906496_c006_f0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51" t="4647" r="2751"/>
          <a:stretch>
            <a:fillRect/>
          </a:stretch>
        </p:blipFill>
        <p:spPr>
          <a:xfrm>
            <a:off x="683568" y="2348880"/>
            <a:ext cx="7776864" cy="3744495"/>
          </a:xfrm>
        </p:spPr>
      </p:pic>
      <p:sp>
        <p:nvSpPr>
          <p:cNvPr id="9" name="8 Metin kutusu"/>
          <p:cNvSpPr txBox="1"/>
          <p:nvPr/>
        </p:nvSpPr>
        <p:spPr>
          <a:xfrm>
            <a:off x="899592" y="6381328"/>
            <a:ext cx="636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Otik</a:t>
            </a:r>
            <a:r>
              <a:rPr lang="tr-TR" dirty="0" smtClean="0"/>
              <a:t> kapsülden geçmiş ve </a:t>
            </a:r>
            <a:r>
              <a:rPr lang="tr-TR" dirty="0" err="1" smtClean="0"/>
              <a:t>fasial</a:t>
            </a:r>
            <a:r>
              <a:rPr lang="tr-TR" dirty="0" smtClean="0"/>
              <a:t> kanalı da </a:t>
            </a:r>
            <a:r>
              <a:rPr lang="tr-TR" dirty="0" err="1" smtClean="0"/>
              <a:t>kateden</a:t>
            </a:r>
            <a:r>
              <a:rPr lang="tr-TR" dirty="0" smtClean="0"/>
              <a:t> </a:t>
            </a:r>
            <a:r>
              <a:rPr lang="tr-TR" dirty="0" err="1" smtClean="0"/>
              <a:t>fraktür</a:t>
            </a:r>
            <a:r>
              <a:rPr lang="tr-TR" dirty="0" smtClean="0"/>
              <a:t> hattı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_5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85466"/>
            <a:ext cx="5832648" cy="6432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err="1" smtClean="0"/>
              <a:t>Temporal</a:t>
            </a:r>
            <a:r>
              <a:rPr lang="tr-TR" sz="4000" dirty="0" smtClean="0"/>
              <a:t> Kemik Travmaları-BOS </a:t>
            </a:r>
            <a:r>
              <a:rPr lang="tr-TR" sz="4000" dirty="0" err="1" smtClean="0"/>
              <a:t>Otore</a:t>
            </a:r>
            <a:endParaRPr lang="tr-TR" sz="4000" dirty="0"/>
          </a:p>
        </p:txBody>
      </p:sp>
      <p:pic>
        <p:nvPicPr>
          <p:cNvPr id="4" name="3 İçerik Yer Tutucusu" descr="vlcsnap-2017-08-13-00h52m12s79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3679824" cy="2069901"/>
          </a:xfrm>
        </p:spPr>
      </p:pic>
      <p:pic>
        <p:nvPicPr>
          <p:cNvPr id="5" name="4 Resim" descr="vlcsnap-2017-08-13-00h52m50s8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939334"/>
            <a:ext cx="3672408" cy="2065730"/>
          </a:xfrm>
          <a:prstGeom prst="rect">
            <a:avLst/>
          </a:prstGeom>
        </p:spPr>
      </p:pic>
      <p:pic>
        <p:nvPicPr>
          <p:cNvPr id="6" name="5 Resim" descr="vlcsnap-2017-08-13-00h50m49s53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04620"/>
            <a:ext cx="3744416" cy="2106234"/>
          </a:xfrm>
          <a:prstGeom prst="rect">
            <a:avLst/>
          </a:prstGeom>
        </p:spPr>
      </p:pic>
      <p:pic>
        <p:nvPicPr>
          <p:cNvPr id="7" name="6 Resim" descr="vlcsnap-2017-08-13-00h51m05s67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581128"/>
            <a:ext cx="3600400" cy="202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_5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699" r="1205" b="16157"/>
          <a:stretch>
            <a:fillRect/>
          </a:stretch>
        </p:blipFill>
        <p:spPr>
          <a:xfrm rot="16200000">
            <a:off x="1282063" y="903766"/>
            <a:ext cx="6291843" cy="561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Travmatik</a:t>
            </a:r>
            <a:r>
              <a:rPr lang="tr-TR" dirty="0" smtClean="0"/>
              <a:t> İşitme Kayıpları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Hemotimpaniuma</a:t>
            </a:r>
            <a:r>
              <a:rPr lang="tr-TR" dirty="0" smtClean="0"/>
              <a:t> bağlı işitme kayıpları </a:t>
            </a:r>
            <a:r>
              <a:rPr lang="tr-TR" dirty="0" err="1" smtClean="0"/>
              <a:t>rezorbe</a:t>
            </a:r>
            <a:r>
              <a:rPr lang="tr-TR" dirty="0" smtClean="0"/>
              <a:t> olunca kendiliğinden düzelir.</a:t>
            </a:r>
          </a:p>
          <a:p>
            <a:r>
              <a:rPr lang="tr-TR" dirty="0" smtClean="0"/>
              <a:t>Eğer 2 ay geçmesine rağmen 30db ve üzerinde kayıp varsa </a:t>
            </a:r>
            <a:r>
              <a:rPr lang="tr-TR" dirty="0" err="1" smtClean="0"/>
              <a:t>eksploratif</a:t>
            </a:r>
            <a:r>
              <a:rPr lang="tr-TR" dirty="0" smtClean="0"/>
              <a:t> </a:t>
            </a:r>
            <a:r>
              <a:rPr lang="tr-TR" dirty="0" err="1" smtClean="0"/>
              <a:t>timpanotomi</a:t>
            </a:r>
            <a:r>
              <a:rPr lang="tr-TR" dirty="0" smtClean="0"/>
              <a:t> gerekir.</a:t>
            </a:r>
          </a:p>
          <a:p>
            <a:r>
              <a:rPr lang="tr-TR" dirty="0" smtClean="0"/>
              <a:t>En sık saptanan </a:t>
            </a:r>
            <a:r>
              <a:rPr lang="tr-TR" dirty="0" err="1" smtClean="0"/>
              <a:t>ossiküler</a:t>
            </a:r>
            <a:r>
              <a:rPr lang="tr-TR" dirty="0" smtClean="0"/>
              <a:t> zincir problemi İS eklem ayrılması(%82) ve </a:t>
            </a:r>
            <a:r>
              <a:rPr lang="tr-TR" dirty="0" err="1" smtClean="0"/>
              <a:t>inkus</a:t>
            </a:r>
            <a:r>
              <a:rPr lang="tr-TR" dirty="0" smtClean="0"/>
              <a:t> </a:t>
            </a:r>
            <a:r>
              <a:rPr lang="tr-TR" dirty="0" err="1" smtClean="0"/>
              <a:t>dislokasyonudur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Saptanan patolojiye göre protezler veya kemik çimento ile onarım yapılabilir.</a:t>
            </a:r>
          </a:p>
          <a:p>
            <a:r>
              <a:rPr lang="tr-TR" dirty="0" err="1" smtClean="0"/>
              <a:t>Travmatik</a:t>
            </a:r>
            <a:r>
              <a:rPr lang="tr-TR" dirty="0" smtClean="0"/>
              <a:t> </a:t>
            </a:r>
            <a:r>
              <a:rPr lang="tr-TR" dirty="0" err="1" smtClean="0"/>
              <a:t>ossiküler</a:t>
            </a:r>
            <a:r>
              <a:rPr lang="tr-TR" dirty="0" smtClean="0"/>
              <a:t> rekonstrüksiyon sonuçları </a:t>
            </a:r>
            <a:r>
              <a:rPr lang="tr-TR" dirty="0" err="1" smtClean="0"/>
              <a:t>KOM’a</a:t>
            </a:r>
            <a:r>
              <a:rPr lang="tr-TR" dirty="0" smtClean="0"/>
              <a:t> göre yapılana göre daha iyidir.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Travmatik</a:t>
            </a:r>
            <a:r>
              <a:rPr lang="tr-TR" dirty="0" smtClean="0"/>
              <a:t> İşitme Kayıpları</a:t>
            </a:r>
            <a:endParaRPr lang="tr-TR" dirty="0"/>
          </a:p>
        </p:txBody>
      </p:sp>
      <p:pic>
        <p:nvPicPr>
          <p:cNvPr id="4" name="3 İçerik Yer Tutucusu" descr="IMG_4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951387"/>
            <a:ext cx="2880320" cy="2069901"/>
          </a:xfrm>
        </p:spPr>
      </p:pic>
      <p:pic>
        <p:nvPicPr>
          <p:cNvPr id="5" name="4 Resim" descr="IMG_4987.JPG"/>
          <p:cNvPicPr>
            <a:picLocks noChangeAspect="1"/>
          </p:cNvPicPr>
          <p:nvPr/>
        </p:nvPicPr>
        <p:blipFill>
          <a:blip r:embed="rId3" cstate="print"/>
          <a:srcRect l="3801" t="18500" r="37400" b="54200"/>
          <a:stretch>
            <a:fillRect/>
          </a:stretch>
        </p:blipFill>
        <p:spPr>
          <a:xfrm>
            <a:off x="4644008" y="4005064"/>
            <a:ext cx="3256978" cy="2088232"/>
          </a:xfrm>
          <a:prstGeom prst="rect">
            <a:avLst/>
          </a:prstGeom>
        </p:spPr>
      </p:pic>
      <p:pic>
        <p:nvPicPr>
          <p:cNvPr id="6" name="5 Resim" descr="vlcsnap-2017-08-13-15h49m32s4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2880320" cy="2065730"/>
          </a:xfrm>
          <a:prstGeom prst="rect">
            <a:avLst/>
          </a:prstGeom>
        </p:spPr>
      </p:pic>
      <p:pic>
        <p:nvPicPr>
          <p:cNvPr id="7" name="6 Resim" descr="vlcsnap-2017-08-13-15h48m44s9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44824"/>
            <a:ext cx="3312368" cy="210173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395536" y="6237312"/>
            <a:ext cx="808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IS eklem ayrılması olan hasta </a:t>
            </a:r>
            <a:r>
              <a:rPr lang="tr-TR" dirty="0" err="1" smtClean="0"/>
              <a:t>preop</a:t>
            </a:r>
            <a:r>
              <a:rPr lang="tr-TR" dirty="0" smtClean="0"/>
              <a:t> ve </a:t>
            </a:r>
            <a:r>
              <a:rPr lang="tr-TR" dirty="0" err="1" smtClean="0"/>
              <a:t>postop</a:t>
            </a:r>
            <a:r>
              <a:rPr lang="tr-TR" dirty="0" smtClean="0"/>
              <a:t> </a:t>
            </a:r>
            <a:r>
              <a:rPr lang="tr-TR" dirty="0" err="1" smtClean="0"/>
              <a:t>odyometrileri</a:t>
            </a:r>
            <a:r>
              <a:rPr lang="tr-TR" dirty="0" smtClean="0"/>
              <a:t> ve rekonstrüksiyonu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Yaklaşım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BİRİNCİL BAKI (A-C-B-C-D-E-F-G) </a:t>
            </a:r>
          </a:p>
          <a:p>
            <a:r>
              <a:rPr lang="tr-TR" sz="2400" dirty="0" smtClean="0"/>
              <a:t>o A (</a:t>
            </a:r>
            <a:r>
              <a:rPr lang="tr-TR" sz="2400" dirty="0" err="1" smtClean="0"/>
              <a:t>Airway</a:t>
            </a:r>
            <a:r>
              <a:rPr lang="tr-TR" sz="2400" dirty="0" smtClean="0"/>
              <a:t>): Güvenli havayolu açıklığının sağlanması </a:t>
            </a:r>
          </a:p>
          <a:p>
            <a:r>
              <a:rPr lang="tr-TR" sz="2400" dirty="0" smtClean="0"/>
              <a:t>o C (</a:t>
            </a:r>
            <a:r>
              <a:rPr lang="tr-TR" sz="2400" dirty="0" err="1" smtClean="0"/>
              <a:t>Cervical</a:t>
            </a:r>
            <a:r>
              <a:rPr lang="tr-TR" sz="2400" dirty="0" smtClean="0"/>
              <a:t>): </a:t>
            </a:r>
            <a:r>
              <a:rPr lang="tr-TR" sz="2400" dirty="0" err="1" smtClean="0"/>
              <a:t>Servikal</a:t>
            </a:r>
            <a:r>
              <a:rPr lang="tr-TR" sz="2400" dirty="0" smtClean="0"/>
              <a:t> stabilizasyon </a:t>
            </a:r>
          </a:p>
          <a:p>
            <a:r>
              <a:rPr lang="tr-TR" sz="2400" dirty="0" smtClean="0"/>
              <a:t>o B (</a:t>
            </a:r>
            <a:r>
              <a:rPr lang="tr-TR" sz="2400" dirty="0" err="1" smtClean="0"/>
              <a:t>Breathing</a:t>
            </a:r>
            <a:r>
              <a:rPr lang="tr-TR" sz="2400" dirty="0" smtClean="0"/>
              <a:t>): Solunum ve </a:t>
            </a:r>
            <a:r>
              <a:rPr lang="tr-TR" sz="2400" dirty="0" err="1" smtClean="0"/>
              <a:t>ventilasyon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o C (</a:t>
            </a:r>
            <a:r>
              <a:rPr lang="tr-TR" sz="2400" dirty="0" err="1" smtClean="0"/>
              <a:t>Circulation</a:t>
            </a:r>
            <a:r>
              <a:rPr lang="tr-TR" sz="2400" dirty="0" smtClean="0"/>
              <a:t>): Dolaşım ve kanama kontrolü </a:t>
            </a:r>
          </a:p>
          <a:p>
            <a:r>
              <a:rPr lang="tr-TR" sz="2400" dirty="0" smtClean="0"/>
              <a:t>o D (</a:t>
            </a:r>
            <a:r>
              <a:rPr lang="tr-TR" sz="2400" dirty="0" err="1" smtClean="0"/>
              <a:t>Disability</a:t>
            </a:r>
            <a:r>
              <a:rPr lang="tr-TR" sz="2400" dirty="0" smtClean="0"/>
              <a:t>): Kısa nörolojik değerlendirme </a:t>
            </a:r>
          </a:p>
          <a:p>
            <a:r>
              <a:rPr lang="tr-TR" sz="2400" dirty="0" smtClean="0"/>
              <a:t>o E (</a:t>
            </a:r>
            <a:r>
              <a:rPr lang="tr-TR" sz="2400" dirty="0" err="1" smtClean="0"/>
              <a:t>Exposure</a:t>
            </a:r>
            <a:r>
              <a:rPr lang="tr-TR" sz="2400" dirty="0" smtClean="0"/>
              <a:t>): Hastanın tamamen soyulması </a:t>
            </a:r>
          </a:p>
          <a:p>
            <a:r>
              <a:rPr lang="tr-TR" sz="2400" dirty="0" smtClean="0"/>
              <a:t>o E (</a:t>
            </a:r>
            <a:r>
              <a:rPr lang="tr-TR" sz="2400" dirty="0" err="1" smtClean="0"/>
              <a:t>Environmental</a:t>
            </a:r>
            <a:r>
              <a:rPr lang="tr-TR" sz="2400" dirty="0" smtClean="0"/>
              <a:t>): Çevre güvenliği </a:t>
            </a:r>
          </a:p>
          <a:p>
            <a:r>
              <a:rPr lang="tr-TR" sz="2400" dirty="0" smtClean="0"/>
              <a:t>o F (</a:t>
            </a:r>
            <a:r>
              <a:rPr lang="tr-TR" sz="2400" dirty="0" err="1" smtClean="0"/>
              <a:t>Foley</a:t>
            </a:r>
            <a:r>
              <a:rPr lang="tr-TR" sz="2400" dirty="0" smtClean="0"/>
              <a:t>): </a:t>
            </a:r>
            <a:r>
              <a:rPr lang="tr-TR" sz="2400" dirty="0" err="1" smtClean="0"/>
              <a:t>Foley</a:t>
            </a:r>
            <a:r>
              <a:rPr lang="tr-TR" sz="2400" dirty="0" smtClean="0"/>
              <a:t> sonda </a:t>
            </a:r>
          </a:p>
          <a:p>
            <a:r>
              <a:rPr lang="tr-TR" sz="2400" dirty="0" smtClean="0"/>
              <a:t>o G (</a:t>
            </a:r>
            <a:r>
              <a:rPr lang="tr-TR" sz="2400" dirty="0" err="1" smtClean="0"/>
              <a:t>Gastrik</a:t>
            </a:r>
            <a:r>
              <a:rPr lang="tr-TR" sz="2400" dirty="0" smtClean="0"/>
              <a:t>): </a:t>
            </a:r>
            <a:r>
              <a:rPr lang="tr-TR" sz="2400" dirty="0" err="1" smtClean="0"/>
              <a:t>Gastrik</a:t>
            </a:r>
            <a:r>
              <a:rPr lang="tr-TR" sz="2400" dirty="0" smtClean="0"/>
              <a:t> sonda (N/G)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Boyun </a:t>
            </a:r>
            <a:r>
              <a:rPr lang="tr-TR" dirty="0" err="1" smtClean="0"/>
              <a:t>Larenks</a:t>
            </a:r>
            <a:r>
              <a:rPr lang="tr-TR" dirty="0" smtClean="0"/>
              <a:t> Travmaları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Boyun ve </a:t>
            </a:r>
            <a:r>
              <a:rPr lang="tr-TR" dirty="0" err="1" smtClean="0"/>
              <a:t>larenks</a:t>
            </a:r>
            <a:r>
              <a:rPr lang="tr-TR" dirty="0" smtClean="0"/>
              <a:t> travmaları içerdiği ana </a:t>
            </a:r>
            <a:r>
              <a:rPr lang="tr-TR" dirty="0" err="1" smtClean="0"/>
              <a:t>vasküler</a:t>
            </a:r>
            <a:r>
              <a:rPr lang="tr-TR" dirty="0" smtClean="0"/>
              <a:t> hapılar ve hava yolu nedeniyle hayati öneme sahiptir.</a:t>
            </a:r>
          </a:p>
          <a:p>
            <a:r>
              <a:rPr lang="tr-TR" dirty="0" err="1" smtClean="0"/>
              <a:t>Künt</a:t>
            </a:r>
            <a:r>
              <a:rPr lang="tr-TR" dirty="0" smtClean="0"/>
              <a:t>, </a:t>
            </a:r>
            <a:r>
              <a:rPr lang="tr-TR" dirty="0" err="1" smtClean="0"/>
              <a:t>penetran</a:t>
            </a:r>
            <a:r>
              <a:rPr lang="tr-TR" dirty="0" smtClean="0"/>
              <a:t> travma, kostik madde hasarı, </a:t>
            </a:r>
            <a:r>
              <a:rPr lang="tr-TR" dirty="0" err="1" smtClean="0"/>
              <a:t>inhalasyona</a:t>
            </a:r>
            <a:r>
              <a:rPr lang="tr-TR" dirty="0" smtClean="0"/>
              <a:t> bağlı hasar gibi sebep ne olursa olsun öncelik hava yolu sağlanmasıdır.</a:t>
            </a:r>
          </a:p>
          <a:p>
            <a:r>
              <a:rPr lang="tr-TR" dirty="0" err="1" smtClean="0"/>
              <a:t>Mandibulanın</a:t>
            </a:r>
            <a:r>
              <a:rPr lang="tr-TR" dirty="0" smtClean="0"/>
              <a:t> koruyucu etkisinden dolayı direkt </a:t>
            </a:r>
            <a:r>
              <a:rPr lang="tr-TR" dirty="0" err="1" smtClean="0"/>
              <a:t>larenks</a:t>
            </a:r>
            <a:r>
              <a:rPr lang="tr-TR" dirty="0" smtClean="0"/>
              <a:t> travmaları nadir görülür.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  <p:pic>
        <p:nvPicPr>
          <p:cNvPr id="4" name="3 İçerik Yer Tutucusu" descr="hava-yolu-denetimifazlas-iin-wwwtipfakultesiorg-1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40" t="7891" r="5205" b="14774"/>
          <a:stretch>
            <a:fillRect/>
          </a:stretch>
        </p:blipFill>
        <p:spPr>
          <a:xfrm>
            <a:off x="513098" y="692696"/>
            <a:ext cx="7371270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Zor Hava Yolu- Nazal </a:t>
            </a:r>
            <a:r>
              <a:rPr lang="tr-TR" dirty="0" err="1" smtClean="0"/>
              <a:t>Entübasyon</a:t>
            </a:r>
            <a:endParaRPr lang="tr-TR" dirty="0"/>
          </a:p>
        </p:txBody>
      </p:sp>
      <p:pic>
        <p:nvPicPr>
          <p:cNvPr id="4" name="Nasal Intuba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65278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Zor Hava Yolu- Acil </a:t>
            </a:r>
            <a:r>
              <a:rPr lang="tr-TR" dirty="0" err="1" smtClean="0"/>
              <a:t>Trakeotomi</a:t>
            </a:r>
            <a:r>
              <a:rPr lang="tr-TR" dirty="0" smtClean="0"/>
              <a:t>(</a:t>
            </a:r>
            <a:r>
              <a:rPr lang="tr-TR" dirty="0" err="1" smtClean="0"/>
              <a:t>Krikotirotomi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6" name="emergency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4957" y="1698818"/>
            <a:ext cx="6531379" cy="489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Larengeal</a:t>
            </a:r>
            <a:r>
              <a:rPr lang="tr-TR" dirty="0" smtClean="0"/>
              <a:t> Travma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Hava yolu güvenliğinin ardından boyun ve </a:t>
            </a:r>
            <a:r>
              <a:rPr lang="tr-TR" dirty="0" err="1" smtClean="0"/>
              <a:t>larenks</a:t>
            </a:r>
            <a:r>
              <a:rPr lang="tr-TR" dirty="0" smtClean="0"/>
              <a:t> muayene edilmelidir.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vertebralar</a:t>
            </a:r>
            <a:r>
              <a:rPr lang="tr-TR" dirty="0" smtClean="0"/>
              <a:t> muayene edilmeli ve aksi ispatlanana kadar </a:t>
            </a:r>
            <a:r>
              <a:rPr lang="tr-TR" dirty="0" err="1" smtClean="0"/>
              <a:t>ekstansiyona</a:t>
            </a:r>
            <a:r>
              <a:rPr lang="tr-TR" dirty="0" smtClean="0"/>
              <a:t> getirilmemelidir.</a:t>
            </a:r>
          </a:p>
          <a:p>
            <a:r>
              <a:rPr lang="tr-TR" dirty="0" err="1" smtClean="0"/>
              <a:t>Penetran</a:t>
            </a:r>
            <a:r>
              <a:rPr lang="tr-TR" dirty="0" smtClean="0"/>
              <a:t> bir cisim varsa giriş çıkış yerleri incelenmeli, boyunda </a:t>
            </a:r>
            <a:r>
              <a:rPr lang="tr-TR" dirty="0" err="1" smtClean="0"/>
              <a:t>ekimoz</a:t>
            </a:r>
            <a:r>
              <a:rPr lang="tr-TR" dirty="0" smtClean="0"/>
              <a:t> </a:t>
            </a:r>
            <a:r>
              <a:rPr lang="tr-TR" dirty="0" err="1" smtClean="0"/>
              <a:t>hematom</a:t>
            </a:r>
            <a:r>
              <a:rPr lang="tr-TR" dirty="0" smtClean="0"/>
              <a:t> bölgeleri incelenmeli, </a:t>
            </a:r>
            <a:r>
              <a:rPr lang="tr-TR" dirty="0" err="1" smtClean="0"/>
              <a:t>palpe</a:t>
            </a:r>
            <a:r>
              <a:rPr lang="tr-TR" dirty="0" smtClean="0"/>
              <a:t> edilerek </a:t>
            </a:r>
            <a:r>
              <a:rPr lang="tr-TR" dirty="0" err="1" smtClean="0"/>
              <a:t>krepitasyon</a:t>
            </a:r>
            <a:r>
              <a:rPr lang="tr-TR" dirty="0" smtClean="0"/>
              <a:t> varlığı araştırılmalıdır. Ancak asla bası yapılmamalıdır.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Larengeal</a:t>
            </a:r>
            <a:r>
              <a:rPr lang="tr-TR" dirty="0" smtClean="0"/>
              <a:t> Travma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Ses değişiklikleri incelenmelidir. </a:t>
            </a:r>
            <a:r>
              <a:rPr lang="tr-TR" dirty="0" err="1" smtClean="0"/>
              <a:t>İndirekt</a:t>
            </a:r>
            <a:r>
              <a:rPr lang="tr-TR" dirty="0" smtClean="0"/>
              <a:t> </a:t>
            </a:r>
            <a:r>
              <a:rPr lang="tr-TR" dirty="0" err="1" smtClean="0"/>
              <a:t>larengoskopide</a:t>
            </a:r>
            <a:r>
              <a:rPr lang="tr-TR" dirty="0" smtClean="0"/>
              <a:t>, ödem, </a:t>
            </a:r>
            <a:r>
              <a:rPr lang="tr-TR" dirty="0" err="1" smtClean="0"/>
              <a:t>ekimoz</a:t>
            </a:r>
            <a:r>
              <a:rPr lang="tr-TR" dirty="0" smtClean="0"/>
              <a:t>,</a:t>
            </a:r>
            <a:r>
              <a:rPr lang="tr-TR" dirty="0" err="1" smtClean="0"/>
              <a:t>kordda</a:t>
            </a:r>
            <a:r>
              <a:rPr lang="tr-TR" dirty="0" smtClean="0"/>
              <a:t> kanama, </a:t>
            </a:r>
            <a:r>
              <a:rPr lang="tr-TR" dirty="0" err="1" smtClean="0"/>
              <a:t>kord</a:t>
            </a:r>
            <a:r>
              <a:rPr lang="tr-TR" dirty="0" smtClean="0"/>
              <a:t> paralizisi gözlenebilir.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laryngeal_fra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3666914" cy="24851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Larengeal</a:t>
            </a:r>
            <a:r>
              <a:rPr lang="tr-TR" dirty="0" smtClean="0"/>
              <a:t> Travma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Havayolu </a:t>
            </a:r>
            <a:r>
              <a:rPr lang="tr-TR" dirty="0" err="1" smtClean="0"/>
              <a:t>obstrükte</a:t>
            </a:r>
            <a:r>
              <a:rPr lang="tr-TR" dirty="0" smtClean="0"/>
              <a:t> ve </a:t>
            </a:r>
            <a:r>
              <a:rPr lang="tr-TR" dirty="0" err="1" smtClean="0"/>
              <a:t>trakeotomi</a:t>
            </a:r>
            <a:r>
              <a:rPr lang="tr-TR" dirty="0" smtClean="0"/>
              <a:t> açılmışsa sonraki basamak </a:t>
            </a:r>
            <a:r>
              <a:rPr lang="tr-TR" dirty="0" err="1" smtClean="0"/>
              <a:t>larenksin</a:t>
            </a:r>
            <a:r>
              <a:rPr lang="tr-TR" dirty="0" smtClean="0"/>
              <a:t> direk </a:t>
            </a:r>
            <a:r>
              <a:rPr lang="tr-TR" dirty="0" err="1" smtClean="0"/>
              <a:t>larengoskopisidir</a:t>
            </a:r>
            <a:r>
              <a:rPr lang="tr-TR" dirty="0" smtClean="0"/>
              <a:t>. Muayenede kıkırdak hasarı ve mukoza hasarı varsa cerrahi </a:t>
            </a:r>
            <a:r>
              <a:rPr lang="tr-TR" dirty="0" err="1" smtClean="0"/>
              <a:t>ekspolarasyon</a:t>
            </a:r>
            <a:r>
              <a:rPr lang="tr-TR" dirty="0" smtClean="0"/>
              <a:t> gerekir. </a:t>
            </a:r>
          </a:p>
          <a:p>
            <a:r>
              <a:rPr lang="tr-TR" dirty="0" err="1" smtClean="0"/>
              <a:t>Obstrükte</a:t>
            </a:r>
            <a:r>
              <a:rPr lang="tr-TR" dirty="0" smtClean="0"/>
              <a:t> hava yolu yoksa </a:t>
            </a:r>
            <a:r>
              <a:rPr lang="tr-TR" dirty="0" err="1" smtClean="0"/>
              <a:t>larenksin</a:t>
            </a:r>
            <a:r>
              <a:rPr lang="tr-TR" dirty="0" smtClean="0"/>
              <a:t> çatısının değerlendirilmesi için </a:t>
            </a:r>
            <a:r>
              <a:rPr lang="tr-TR" dirty="0" err="1" smtClean="0"/>
              <a:t>fiberoptik</a:t>
            </a:r>
            <a:r>
              <a:rPr lang="tr-TR" dirty="0" smtClean="0"/>
              <a:t> muayene ardından BT çekilmelidir.</a:t>
            </a:r>
          </a:p>
          <a:p>
            <a:r>
              <a:rPr lang="tr-TR" dirty="0" smtClean="0"/>
              <a:t>BT açık </a:t>
            </a:r>
            <a:r>
              <a:rPr lang="tr-TR" dirty="0" err="1" smtClean="0"/>
              <a:t>eksplorasyon</a:t>
            </a:r>
            <a:r>
              <a:rPr lang="tr-TR" dirty="0" smtClean="0"/>
              <a:t> kararı vermede yardımcı olabilir.</a:t>
            </a:r>
          </a:p>
          <a:p>
            <a:r>
              <a:rPr lang="tr-TR" dirty="0" smtClean="0"/>
              <a:t>Kıkırdaktaki kırıklar, </a:t>
            </a:r>
            <a:r>
              <a:rPr lang="tr-TR" dirty="0" err="1" smtClean="0"/>
              <a:t>hematom</a:t>
            </a:r>
            <a:r>
              <a:rPr lang="tr-TR" dirty="0" smtClean="0"/>
              <a:t> ve kontrast vererek boyun </a:t>
            </a:r>
            <a:r>
              <a:rPr lang="tr-TR" dirty="0" err="1" smtClean="0"/>
              <a:t>vasküler</a:t>
            </a:r>
            <a:r>
              <a:rPr lang="tr-TR" dirty="0" smtClean="0"/>
              <a:t> yapılarının da incelenmesi sağlanabilir.</a:t>
            </a:r>
          </a:p>
          <a:p>
            <a:r>
              <a:rPr lang="tr-TR" dirty="0" smtClean="0"/>
              <a:t>Boyun ana </a:t>
            </a:r>
            <a:r>
              <a:rPr lang="tr-TR" dirty="0" err="1" smtClean="0"/>
              <a:t>vasküler</a:t>
            </a:r>
            <a:r>
              <a:rPr lang="tr-TR" dirty="0" smtClean="0"/>
              <a:t> yaralanmaları acil cerrahi </a:t>
            </a:r>
            <a:r>
              <a:rPr lang="tr-TR" dirty="0" err="1" smtClean="0"/>
              <a:t>eksplorasyon</a:t>
            </a:r>
            <a:r>
              <a:rPr lang="tr-TR" dirty="0" smtClean="0"/>
              <a:t> gerektirir.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 err="1" smtClean="0"/>
              <a:t>Eksternal</a:t>
            </a:r>
            <a:r>
              <a:rPr lang="tr-TR" sz="4000" dirty="0" smtClean="0"/>
              <a:t> </a:t>
            </a:r>
            <a:r>
              <a:rPr lang="tr-TR" sz="4000" dirty="0" err="1" smtClean="0"/>
              <a:t>Larengeal</a:t>
            </a:r>
            <a:r>
              <a:rPr lang="tr-TR" sz="4000" dirty="0" smtClean="0"/>
              <a:t> Travma- Boyun </a:t>
            </a:r>
            <a:r>
              <a:rPr lang="tr-TR" sz="4000" dirty="0" err="1" smtClean="0"/>
              <a:t>eksplorasyonu</a:t>
            </a:r>
            <a:endParaRPr lang="tr-TR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922" t="27471" r="21408" b="8550"/>
          <a:stretch>
            <a:fillRect/>
          </a:stretch>
        </p:blipFill>
        <p:spPr bwMode="auto">
          <a:xfrm>
            <a:off x="3491880" y="1916832"/>
            <a:ext cx="21602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2882" t="58860" r="54980" b="9641"/>
          <a:stretch>
            <a:fillRect/>
          </a:stretch>
        </p:blipFill>
        <p:spPr bwMode="auto">
          <a:xfrm>
            <a:off x="323528" y="1916832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4861" t="54921" r="58505" b="5704"/>
          <a:stretch>
            <a:fillRect/>
          </a:stretch>
        </p:blipFill>
        <p:spPr bwMode="auto">
          <a:xfrm>
            <a:off x="3491880" y="4481736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50000" t="10626" r="17901" b="27360"/>
          <a:stretch>
            <a:fillRect/>
          </a:stretch>
        </p:blipFill>
        <p:spPr bwMode="auto">
          <a:xfrm>
            <a:off x="323528" y="4221088"/>
            <a:ext cx="288032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 rot="10800000" flipV="1">
            <a:off x="6156176" y="242088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Hava yolu güvenliği sağlandıktan sonra çekilen BT ve </a:t>
            </a:r>
            <a:r>
              <a:rPr lang="tr-TR" dirty="0" err="1" smtClean="0"/>
              <a:t>intraoperatif</a:t>
            </a:r>
            <a:r>
              <a:rPr lang="tr-TR" dirty="0" smtClean="0"/>
              <a:t> </a:t>
            </a:r>
            <a:r>
              <a:rPr lang="tr-TR" dirty="0" err="1" smtClean="0"/>
              <a:t>eksplorasyon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 rot="10800000" flipV="1">
            <a:off x="6156176" y="494116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Septum</a:t>
            </a:r>
            <a:r>
              <a:rPr lang="tr-TR" dirty="0" smtClean="0"/>
              <a:t> kıkırdağı ile çatının rekonstrüksiyonu ve </a:t>
            </a:r>
            <a:r>
              <a:rPr lang="tr-TR" dirty="0" err="1" smtClean="0"/>
              <a:t>postop</a:t>
            </a:r>
            <a:r>
              <a:rPr lang="tr-TR" dirty="0" smtClean="0"/>
              <a:t> BT görüntüsü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/>
              <a:t>Algoritm</a:t>
            </a:r>
            <a:endParaRPr lang="tr-TR" dirty="0"/>
          </a:p>
        </p:txBody>
      </p:sp>
      <p:pic>
        <p:nvPicPr>
          <p:cNvPr id="4" name="3 İçerik Yer Tutucusu" descr="IMG_5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11" r="1370" b="6486"/>
          <a:stretch>
            <a:fillRect/>
          </a:stretch>
        </p:blipFill>
        <p:spPr>
          <a:xfrm rot="16200000">
            <a:off x="1789145" y="379209"/>
            <a:ext cx="5421698" cy="691276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Maksillofasial</a:t>
            </a:r>
            <a:r>
              <a:rPr lang="tr-TR" dirty="0" smtClean="0"/>
              <a:t> Travmalar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Maksillofasial</a:t>
            </a:r>
            <a:r>
              <a:rPr lang="tr-TR" dirty="0" smtClean="0"/>
              <a:t> travmalar  fonksiyonel ve kozmetik olarak önemli sağlık sorunu oluşturmaktadır. </a:t>
            </a:r>
          </a:p>
          <a:p>
            <a:r>
              <a:rPr lang="tr-TR" dirty="0" smtClean="0"/>
              <a:t>Yüz ve kafa travması olan hastaların yapılan çalışmalarda ek mutlaka başka yere de travma almış olması nedeniyle </a:t>
            </a:r>
            <a:r>
              <a:rPr lang="tr-TR" dirty="0" err="1" smtClean="0"/>
              <a:t>multitravma</a:t>
            </a:r>
            <a:r>
              <a:rPr lang="tr-TR" dirty="0" smtClean="0"/>
              <a:t> olarak yaklaşılmalıdır ve travmanın genel kuralları geçerlidir.</a:t>
            </a:r>
          </a:p>
          <a:p>
            <a:r>
              <a:rPr lang="tr-TR" dirty="0" smtClean="0"/>
              <a:t>Hastalar </a:t>
            </a:r>
            <a:r>
              <a:rPr lang="tr-TR" dirty="0" err="1" smtClean="0"/>
              <a:t>multitravma</a:t>
            </a:r>
            <a:r>
              <a:rPr lang="tr-TR" dirty="0" smtClean="0"/>
              <a:t> olması nedeniyle acil ekibi, NRŞ, ortopedi, genel cerrahi ve göğüs cerrahisi tarafından mutlaka değerlendirilmelidir.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Yaklaşım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Travma hastalarında müdahalenin sırası değişmez ve önce </a:t>
            </a:r>
            <a:r>
              <a:rPr lang="tr-TR" dirty="0" smtClean="0">
                <a:solidFill>
                  <a:srgbClr val="FF0000"/>
                </a:solidFill>
              </a:rPr>
              <a:t>HAVA YOLU </a:t>
            </a:r>
            <a:r>
              <a:rPr lang="tr-TR" dirty="0" smtClean="0"/>
              <a:t>gelir.</a:t>
            </a:r>
          </a:p>
          <a:p>
            <a:r>
              <a:rPr lang="tr-TR" dirty="0" smtClean="0"/>
              <a:t>Hava yolunun sağlanması için </a:t>
            </a:r>
            <a:r>
              <a:rPr lang="tr-TR" dirty="0" err="1" smtClean="0"/>
              <a:t>airway</a:t>
            </a:r>
            <a:r>
              <a:rPr lang="tr-TR" dirty="0" smtClean="0"/>
              <a:t>, </a:t>
            </a:r>
            <a:r>
              <a:rPr lang="tr-TR" dirty="0" err="1" smtClean="0"/>
              <a:t>orotrakeal</a:t>
            </a:r>
            <a:r>
              <a:rPr lang="tr-TR" dirty="0" smtClean="0"/>
              <a:t>/</a:t>
            </a:r>
            <a:r>
              <a:rPr lang="tr-TR" dirty="0" err="1" smtClean="0"/>
              <a:t>nazotrakeal</a:t>
            </a:r>
            <a:r>
              <a:rPr lang="tr-TR" dirty="0" smtClean="0"/>
              <a:t> </a:t>
            </a:r>
            <a:r>
              <a:rPr lang="tr-TR" dirty="0" err="1" smtClean="0"/>
              <a:t>entübasyon</a:t>
            </a:r>
            <a:r>
              <a:rPr lang="tr-TR" dirty="0" smtClean="0"/>
              <a:t>, </a:t>
            </a:r>
            <a:r>
              <a:rPr lang="tr-TR" dirty="0" err="1" smtClean="0"/>
              <a:t>trakeotomi</a:t>
            </a:r>
            <a:r>
              <a:rPr lang="tr-TR" dirty="0" smtClean="0"/>
              <a:t> gerekebilir.</a:t>
            </a:r>
          </a:p>
          <a:p>
            <a:r>
              <a:rPr lang="tr-TR" dirty="0" smtClean="0"/>
              <a:t>KBB travmaları aynı zamanda zor </a:t>
            </a:r>
            <a:r>
              <a:rPr lang="tr-TR" dirty="0" err="1" smtClean="0"/>
              <a:t>entübasyon</a:t>
            </a:r>
            <a:r>
              <a:rPr lang="tr-TR" dirty="0" smtClean="0"/>
              <a:t> olabileceğinden acil/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trakeotomi</a:t>
            </a:r>
            <a:r>
              <a:rPr lang="tr-TR" dirty="0" smtClean="0"/>
              <a:t> gerekebilir.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Maksillofasial</a:t>
            </a:r>
            <a:r>
              <a:rPr lang="tr-TR" dirty="0" smtClean="0"/>
              <a:t> Muayene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Stabilize olan hastalar ayrıntılı baş boyun muayenesi,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deformiteler</a:t>
            </a:r>
            <a:r>
              <a:rPr lang="tr-TR" dirty="0" smtClean="0"/>
              <a:t>, </a:t>
            </a:r>
            <a:r>
              <a:rPr lang="tr-TR" dirty="0" err="1" smtClean="0"/>
              <a:t>kranial</a:t>
            </a:r>
            <a:r>
              <a:rPr lang="tr-TR" dirty="0" smtClean="0"/>
              <a:t> sinir muayenesi, KBB muayenesi yapılmalı, mutlaka ağız açıklığı, </a:t>
            </a:r>
            <a:r>
              <a:rPr lang="tr-TR" dirty="0" err="1" smtClean="0"/>
              <a:t>oklüzyonu</a:t>
            </a:r>
            <a:r>
              <a:rPr lang="tr-TR" dirty="0" smtClean="0"/>
              <a:t> değerlendirilmelidir. Yabancı cisimler temizlenmeli ve kesiler </a:t>
            </a:r>
            <a:r>
              <a:rPr lang="tr-TR" dirty="0" err="1" smtClean="0"/>
              <a:t>sütüre</a:t>
            </a:r>
            <a:r>
              <a:rPr lang="tr-TR" dirty="0" smtClean="0"/>
              <a:t> edilmelidir.</a:t>
            </a:r>
          </a:p>
          <a:p>
            <a:r>
              <a:rPr lang="tr-TR" dirty="0" smtClean="0"/>
              <a:t>Fizik muayene sonrası yapılacak işlem BT 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Nazal </a:t>
            </a:r>
            <a:r>
              <a:rPr lang="tr-TR" altLang="tr-TR" sz="5000" dirty="0" err="1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09600" y="2143125"/>
            <a:ext cx="51054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Yüz travmaları sonucu en fazla 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etkilenen nazal kemiktir.</a:t>
            </a:r>
          </a:p>
          <a:p>
            <a:pPr eaLnBrk="1" hangingPunct="1">
              <a:spcBef>
                <a:spcPts val="65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Aynı 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zamanda komşu kemik yapılarda da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bulunabilir (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maksilla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ethmoidler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zygoma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).</a:t>
            </a:r>
          </a:p>
          <a:p>
            <a:pPr eaLnBrk="1" hangingPunct="1">
              <a:spcBef>
                <a:spcPts val="65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Septal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kartilaj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da etkilenebilir.</a:t>
            </a:r>
          </a:p>
          <a:p>
            <a:pPr eaLnBrk="1" hangingPunct="1">
              <a:spcBef>
                <a:spcPts val="65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Epistaksis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ve/veya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septal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hematom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bulunabilir.</a:t>
            </a:r>
          </a:p>
        </p:txBody>
      </p:sp>
      <p:pic>
        <p:nvPicPr>
          <p:cNvPr id="5" name="4 Resim" descr="broken_n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37" y="2204864"/>
            <a:ext cx="2481647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142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   Nazal </a:t>
            </a:r>
            <a:r>
              <a:rPr lang="tr-TR" altLang="tr-TR" sz="5000" dirty="0" err="1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-Tanı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1285875"/>
            <a:ext cx="400050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altLang="tr-TR" sz="2400" dirty="0" smtClean="0">
                <a:solidFill>
                  <a:srgbClr val="000000"/>
                </a:solidFill>
              </a:rPr>
              <a:t>Tanıda esas olan muayenedir.  Yan </a:t>
            </a:r>
            <a:r>
              <a:rPr lang="tr-TR" altLang="tr-TR" sz="2400" dirty="0" err="1" smtClean="0">
                <a:solidFill>
                  <a:srgbClr val="000000"/>
                </a:solidFill>
              </a:rPr>
              <a:t>lateral</a:t>
            </a:r>
            <a:r>
              <a:rPr lang="tr-TR" altLang="tr-TR" sz="2400" dirty="0" smtClean="0">
                <a:solidFill>
                  <a:srgbClr val="000000"/>
                </a:solidFill>
              </a:rPr>
              <a:t> </a:t>
            </a:r>
            <a:r>
              <a:rPr lang="tr-TR" altLang="tr-TR" sz="2400" dirty="0" err="1">
                <a:solidFill>
                  <a:srgbClr val="000000"/>
                </a:solidFill>
              </a:rPr>
              <a:t>os</a:t>
            </a:r>
            <a:r>
              <a:rPr lang="tr-TR" altLang="tr-TR" sz="2400" dirty="0">
                <a:solidFill>
                  <a:srgbClr val="000000"/>
                </a:solidFill>
              </a:rPr>
              <a:t> </a:t>
            </a:r>
            <a:r>
              <a:rPr lang="tr-TR" altLang="tr-TR" sz="2400" dirty="0" err="1">
                <a:solidFill>
                  <a:srgbClr val="000000"/>
                </a:solidFill>
              </a:rPr>
              <a:t>nazale</a:t>
            </a:r>
            <a:r>
              <a:rPr lang="tr-TR" altLang="tr-TR" sz="2400" dirty="0">
                <a:solidFill>
                  <a:srgbClr val="000000"/>
                </a:solidFill>
              </a:rPr>
              <a:t> </a:t>
            </a:r>
            <a:r>
              <a:rPr lang="tr-TR" altLang="tr-TR" sz="2400" dirty="0" err="1">
                <a:solidFill>
                  <a:srgbClr val="000000"/>
                </a:solidFill>
              </a:rPr>
              <a:t>grafisi</a:t>
            </a:r>
            <a:r>
              <a:rPr lang="tr-TR" altLang="tr-TR" sz="2400" dirty="0">
                <a:solidFill>
                  <a:srgbClr val="000000"/>
                </a:solidFill>
              </a:rPr>
              <a:t> </a:t>
            </a:r>
            <a:r>
              <a:rPr lang="tr-TR" altLang="tr-TR" sz="2400" dirty="0" smtClean="0">
                <a:solidFill>
                  <a:srgbClr val="000000"/>
                </a:solidFill>
              </a:rPr>
              <a:t>ve CT çekilebilir..</a:t>
            </a:r>
            <a:endParaRPr lang="tr-TR" altLang="tr-T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tr-TR" altLang="tr-T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altLang="tr-TR" sz="2400" dirty="0" smtClean="0">
                <a:solidFill>
                  <a:srgbClr val="000000"/>
                </a:solidFill>
              </a:rPr>
              <a:t>Doğal </a:t>
            </a:r>
            <a:r>
              <a:rPr lang="tr-TR" altLang="tr-TR" sz="2400" dirty="0" err="1">
                <a:solidFill>
                  <a:srgbClr val="000000"/>
                </a:solidFill>
              </a:rPr>
              <a:t>osseöz</a:t>
            </a:r>
            <a:r>
              <a:rPr lang="tr-TR" altLang="tr-TR" sz="2400" dirty="0">
                <a:solidFill>
                  <a:srgbClr val="000000"/>
                </a:solidFill>
              </a:rPr>
              <a:t> </a:t>
            </a:r>
            <a:r>
              <a:rPr lang="tr-TR" altLang="tr-TR" sz="2400" dirty="0" err="1">
                <a:solidFill>
                  <a:srgbClr val="000000"/>
                </a:solidFill>
              </a:rPr>
              <a:t>sütürler</a:t>
            </a:r>
            <a:r>
              <a:rPr lang="tr-TR" altLang="tr-TR" sz="2400" dirty="0">
                <a:solidFill>
                  <a:srgbClr val="000000"/>
                </a:solidFill>
              </a:rPr>
              <a:t> bazen yanıltıcı olabilir.</a:t>
            </a:r>
          </a:p>
          <a:p>
            <a:pPr eaLnBrk="1" hangingPunct="1">
              <a:spcBef>
                <a:spcPts val="800"/>
              </a:spcBef>
              <a:buClr>
                <a:srgbClr val="FF0000"/>
              </a:buClr>
              <a:buSzPct val="80000"/>
              <a:buFont typeface="Webdings" panose="05030102010509060703" pitchFamily="18" charset="2"/>
              <a:buNone/>
            </a:pPr>
            <a:endParaRPr lang="tr-TR" altLang="tr-TR" sz="3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SzPct val="80000"/>
              <a:buFontTx/>
              <a:buNone/>
            </a:pPr>
            <a:endParaRPr lang="tr-TR" altLang="tr-TR" sz="3200" dirty="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57813" y="1357313"/>
            <a:ext cx="3616325" cy="4387850"/>
            <a:chOff x="3375" y="855"/>
            <a:chExt cx="2278" cy="2764"/>
          </a:xfrm>
        </p:grpSpPr>
        <p:pic>
          <p:nvPicPr>
            <p:cNvPr id="1843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855"/>
              <a:ext cx="2278" cy="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3375" y="855"/>
              <a:ext cx="2278" cy="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5072063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0"/>
            <a:ext cx="84724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Nazal fraktürler-Tedavi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42875" y="1857375"/>
            <a:ext cx="50720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Repozisyon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lokal anestezi ile yapılacak ise,  burun mukozası ve burun kökü lokal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anestezikler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ile  uyuşturulur.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Burun kökünün tek parça olarak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lateralize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olduğu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fraktürlerde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manuel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redüksiyon yeterli olabilir. Çökme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fraktürlerinde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elevatör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yardımı ile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os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nazaleye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burun içinden müdahale ile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repoze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edilir.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4750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Nazal </a:t>
            </a:r>
            <a:r>
              <a:rPr lang="tr-TR" altLang="tr-TR" sz="5000" dirty="0" err="1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-Tedavi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09600" y="2357438"/>
            <a:ext cx="8066088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Repozisyon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sonrası burun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eksternal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açı ile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fikse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edilir, burna tampon konur ve antibiyotik verilir.</a:t>
            </a:r>
          </a:p>
          <a:p>
            <a:pPr eaLnBrk="1" hangingPunct="1"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Repozisyon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antibiyoterapi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ve analjezik tedavisi verilir.</a:t>
            </a:r>
          </a:p>
          <a:p>
            <a:pPr eaLnBrk="1" hangingPunct="1"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Tamponlar 24-48 saat sonra çıkarılır.</a:t>
            </a:r>
          </a:p>
          <a:p>
            <a:pPr eaLnBrk="1" hangingPunct="1"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Alçı bir hafta sonra alınır.</a:t>
            </a:r>
          </a:p>
          <a:p>
            <a:pPr eaLnBrk="1" hangingPunct="1">
              <a:spcBef>
                <a:spcPts val="650"/>
              </a:spcBef>
              <a:buClr>
                <a:schemeClr val="accent2"/>
              </a:buClr>
              <a:buSzPct val="95000"/>
              <a:buFont typeface="Arial" pitchFamily="34" charset="0"/>
              <a:buChar char="•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Eğer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laserasyon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nedeni ile cilde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sütür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atılmış ise nedbe oluşumunun önüne geçmek için 4-5 gün sonra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sütürler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alınmalıdır.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chemeClr val="accent2"/>
              </a:buClr>
              <a:buSzPct val="95000"/>
              <a:buFont typeface="Webdings" panose="05030102010509060703" pitchFamily="18" charset="2"/>
              <a:buChar char=""/>
            </a:pP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Septal Hematom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Travmadan birkaç gün sonra gelişen bilateral burun tıkanıklığı </a:t>
            </a: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40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Sero-hemorajik burun akıntısı , şikayetleri mevcuttur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59338" y="2205038"/>
            <a:ext cx="3965575" cy="3241675"/>
            <a:chOff x="3061" y="1389"/>
            <a:chExt cx="2498" cy="2042"/>
          </a:xfrm>
        </p:grpSpPr>
        <p:pic>
          <p:nvPicPr>
            <p:cNvPr id="2355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389"/>
              <a:ext cx="2498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3061" y="1389"/>
              <a:ext cx="2498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3" y="2127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Septal Hematom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42875" y="1928813"/>
            <a:ext cx="42576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marL="914400" indent="-2460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 dirty="0">
                <a:solidFill>
                  <a:srgbClr val="000000"/>
                </a:solidFill>
                <a:latin typeface="Constantia" panose="02030602050306030303" pitchFamily="18" charset="0"/>
              </a:rPr>
              <a:t>Tedavi edilmezse;</a:t>
            </a: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SzPct val="70000"/>
              <a:buFont typeface="Constantia" panose="02030602050306030303" pitchFamily="18" charset="0"/>
              <a:buChar char="o"/>
            </a:pPr>
            <a:r>
              <a:rPr lang="tr-TR" altLang="tr-TR" sz="2100" dirty="0" err="1">
                <a:solidFill>
                  <a:srgbClr val="000000"/>
                </a:solidFill>
                <a:latin typeface="Constantia" panose="02030602050306030303" pitchFamily="18" charset="0"/>
              </a:rPr>
              <a:t>Hematom</a:t>
            </a:r>
            <a:r>
              <a:rPr lang="tr-TR" altLang="tr-TR" sz="21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100" dirty="0" err="1">
                <a:solidFill>
                  <a:srgbClr val="000000"/>
                </a:solidFill>
                <a:latin typeface="Constantia" panose="02030602050306030303" pitchFamily="18" charset="0"/>
              </a:rPr>
              <a:t>abseleşir</a:t>
            </a:r>
            <a:endParaRPr lang="tr-TR" altLang="tr-TR" sz="21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SzPct val="70000"/>
              <a:buFont typeface="Constantia" panose="02030602050306030303" pitchFamily="18" charset="0"/>
              <a:buChar char="o"/>
            </a:pPr>
            <a:r>
              <a:rPr lang="tr-TR" altLang="tr-TR" sz="2100" dirty="0">
                <a:solidFill>
                  <a:srgbClr val="000000"/>
                </a:solidFill>
                <a:latin typeface="Constantia" panose="02030602050306030303" pitchFamily="18" charset="0"/>
              </a:rPr>
              <a:t> Kıkırdak </a:t>
            </a:r>
            <a:r>
              <a:rPr lang="tr-TR" altLang="tr-TR" sz="2100" dirty="0" err="1">
                <a:solidFill>
                  <a:srgbClr val="000000"/>
                </a:solidFill>
                <a:latin typeface="Constantia" panose="02030602050306030303" pitchFamily="18" charset="0"/>
              </a:rPr>
              <a:t>nekroze</a:t>
            </a:r>
            <a:r>
              <a:rPr lang="tr-TR" altLang="tr-TR" sz="2100" dirty="0">
                <a:solidFill>
                  <a:srgbClr val="000000"/>
                </a:solidFill>
                <a:latin typeface="Constantia" panose="02030602050306030303" pitchFamily="18" charset="0"/>
              </a:rPr>
              <a:t> olur 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SzPct val="70000"/>
              <a:buFont typeface="Constantia" panose="02030602050306030303" pitchFamily="18" charset="0"/>
              <a:buChar char="o"/>
            </a:pPr>
            <a:r>
              <a:rPr lang="tr-TR" altLang="tr-TR" sz="2100" dirty="0">
                <a:solidFill>
                  <a:srgbClr val="000000"/>
                </a:solidFill>
                <a:latin typeface="Constantia" panose="02030602050306030303" pitchFamily="18" charset="0"/>
              </a:rPr>
              <a:t> Semer burun </a:t>
            </a:r>
            <a:r>
              <a:rPr lang="tr-TR" altLang="tr-TR" sz="2100" dirty="0" err="1">
                <a:solidFill>
                  <a:srgbClr val="000000"/>
                </a:solidFill>
                <a:latin typeface="Constantia" panose="02030602050306030303" pitchFamily="18" charset="0"/>
              </a:rPr>
              <a:t>deformitesi</a:t>
            </a:r>
            <a:r>
              <a:rPr lang="tr-TR" altLang="tr-TR" sz="2100" dirty="0">
                <a:solidFill>
                  <a:srgbClr val="000000"/>
                </a:solidFill>
                <a:latin typeface="Constantia" panose="02030602050306030303" pitchFamily="18" charset="0"/>
              </a:rPr>
              <a:t> ortaya çıkar.</a:t>
            </a:r>
          </a:p>
          <a:p>
            <a:pPr lvl="2" eaLnBrk="1" hangingPunct="1">
              <a:spcBef>
                <a:spcPts val="525"/>
              </a:spcBef>
              <a:buClr>
                <a:srgbClr val="009DD9"/>
              </a:buClr>
              <a:buSzPct val="70000"/>
              <a:buFont typeface="Constantia" panose="02030602050306030303" pitchFamily="18" charset="0"/>
              <a:buNone/>
            </a:pPr>
            <a:endParaRPr lang="tr-TR" altLang="tr-TR" sz="21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4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Hematom</a:t>
            </a:r>
            <a:r>
              <a:rPr lang="tr-TR" altLang="tr-TR" sz="2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400" dirty="0">
                <a:solidFill>
                  <a:srgbClr val="000000"/>
                </a:solidFill>
                <a:latin typeface="Constantia" panose="02030602050306030303" pitchFamily="18" charset="0"/>
              </a:rPr>
              <a:t>drene edilir, </a:t>
            </a:r>
            <a:r>
              <a:rPr lang="tr-TR" altLang="tr-TR" sz="24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anterior</a:t>
            </a:r>
            <a:r>
              <a:rPr lang="tr-TR" altLang="tr-TR" sz="2400" dirty="0">
                <a:solidFill>
                  <a:srgbClr val="000000"/>
                </a:solidFill>
                <a:latin typeface="Constantia" panose="02030602050306030303" pitchFamily="18" charset="0"/>
              </a:rPr>
              <a:t> tampon uygulanır ve antibiyotik verilir.</a:t>
            </a:r>
          </a:p>
          <a:p>
            <a:pPr eaLnBrk="1" hangingPunct="1"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46175"/>
            <a:ext cx="4429125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Mandibula Fraktürleri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Angulus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apeksi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kondil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boynu, ve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alveolar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kemer 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yapısal 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olarak zayıf noktalardır.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Mandibula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fraktürleri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en sık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kondiler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bölgededir.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52988" y="2652713"/>
            <a:ext cx="3627437" cy="2770187"/>
            <a:chOff x="3057" y="1671"/>
            <a:chExt cx="2285" cy="1745"/>
          </a:xfrm>
        </p:grpSpPr>
        <p:pic>
          <p:nvPicPr>
            <p:cNvPr id="286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1671"/>
              <a:ext cx="2285" cy="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8" name="Text Box 5"/>
            <p:cNvSpPr txBox="1">
              <a:spLocks noChangeArrowheads="1"/>
            </p:cNvSpPr>
            <p:nvPr/>
          </p:nvSpPr>
          <p:spPr bwMode="auto">
            <a:xfrm>
              <a:off x="3057" y="1671"/>
              <a:ext cx="2285" cy="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Semptom ve Bulgular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Ciltte / preaurikuler hematom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Fasiyal asimetri, deformite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Oklüzyon defekti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Anterior açık ağız deformitesi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Karşı tarafta açık ağız def+kırık tarafa kayma(kondil boynu)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Çene açmada kısıtlılık ağrı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Çeneyi kapatamama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Trismus –kırık yerinden bağımsız!!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Hemotimpanum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Çenede duyu kaybı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400">
                <a:solidFill>
                  <a:srgbClr val="000000"/>
                </a:solidFill>
                <a:latin typeface="Constantia" panose="02030602050306030303" pitchFamily="18" charset="0"/>
              </a:rPr>
              <a:t>Solunum sıkıntısı (bilateral parasimfizal!!!!)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28625" y="3571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Maloklüzyon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8688" y="1643063"/>
            <a:ext cx="7270750" cy="4318000"/>
            <a:chOff x="585" y="1035"/>
            <a:chExt cx="4580" cy="2720"/>
          </a:xfrm>
        </p:grpSpPr>
        <p:pic>
          <p:nvPicPr>
            <p:cNvPr id="3584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1035"/>
              <a:ext cx="4580" cy="2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585" y="1035"/>
              <a:ext cx="4580" cy="2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Aurikula</a:t>
            </a:r>
            <a:r>
              <a:rPr lang="tr-TR" dirty="0" smtClean="0"/>
              <a:t> Travmaları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Delici, kesici alet </a:t>
            </a:r>
            <a:r>
              <a:rPr lang="tr-TR" dirty="0" err="1" smtClean="0"/>
              <a:t>temasu</a:t>
            </a:r>
            <a:r>
              <a:rPr lang="tr-TR" dirty="0" smtClean="0"/>
              <a:t>, </a:t>
            </a:r>
          </a:p>
          <a:p>
            <a:pPr>
              <a:buNone/>
            </a:pPr>
            <a:r>
              <a:rPr lang="tr-TR" dirty="0" smtClean="0"/>
              <a:t>ezilme, sürtünme, ısırılma sonucu olabilir. </a:t>
            </a:r>
          </a:p>
          <a:p>
            <a:pPr>
              <a:buNone/>
            </a:pPr>
            <a:r>
              <a:rPr lang="tr-TR" dirty="0" err="1" smtClean="0"/>
              <a:t>Yüzeyel</a:t>
            </a:r>
            <a:r>
              <a:rPr lang="tr-TR" dirty="0" smtClean="0"/>
              <a:t> deri sıyrığından tam kat </a:t>
            </a:r>
          </a:p>
          <a:p>
            <a:pPr>
              <a:buNone/>
            </a:pPr>
            <a:r>
              <a:rPr lang="tr-TR" dirty="0" smtClean="0"/>
              <a:t>kopmaya kadar değişebilir.</a:t>
            </a:r>
          </a:p>
          <a:p>
            <a:r>
              <a:rPr lang="tr-TR" dirty="0" smtClean="0"/>
              <a:t>Bu lezyonlar bakteriyel enfeksiyon,</a:t>
            </a:r>
          </a:p>
          <a:p>
            <a:pPr>
              <a:buNone/>
            </a:pPr>
            <a:r>
              <a:rPr lang="tr-TR" dirty="0" smtClean="0"/>
              <a:t> kıkırdak nekrozu ve </a:t>
            </a:r>
            <a:r>
              <a:rPr lang="tr-TR" dirty="0" err="1" smtClean="0"/>
              <a:t>deformite</a:t>
            </a:r>
            <a:r>
              <a:rPr lang="tr-TR" dirty="0" smtClean="0"/>
              <a:t> riski </a:t>
            </a:r>
          </a:p>
          <a:p>
            <a:pPr>
              <a:buNone/>
            </a:pPr>
            <a:r>
              <a:rPr lang="tr-TR" dirty="0" smtClean="0"/>
              <a:t>nedeniyle süratle onarılmalı ve </a:t>
            </a:r>
          </a:p>
          <a:p>
            <a:pPr>
              <a:buNone/>
            </a:pPr>
            <a:r>
              <a:rPr lang="tr-TR" dirty="0" smtClean="0"/>
              <a:t>antibiyotik verilmelidir.Tam kat </a:t>
            </a:r>
            <a:r>
              <a:rPr lang="tr-TR" dirty="0" err="1" smtClean="0"/>
              <a:t>kesilerde</a:t>
            </a:r>
            <a:r>
              <a:rPr lang="tr-TR" dirty="0" smtClean="0"/>
              <a:t> mutlaka </a:t>
            </a:r>
          </a:p>
          <a:p>
            <a:pPr>
              <a:buNone/>
            </a:pPr>
            <a:r>
              <a:rPr lang="tr-TR" dirty="0" err="1" smtClean="0"/>
              <a:t>kartilaj</a:t>
            </a:r>
            <a:r>
              <a:rPr lang="tr-TR" dirty="0" smtClean="0"/>
              <a:t> da dikilmelidir.</a:t>
            </a:r>
          </a:p>
          <a:p>
            <a:endParaRPr lang="tr-TR" dirty="0"/>
          </a:p>
        </p:txBody>
      </p:sp>
      <p:pic>
        <p:nvPicPr>
          <p:cNvPr id="4" name="3 Resim" descr="kulak-laserasyonu-kulak-kesisi-1450652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276872"/>
            <a:ext cx="2627784" cy="337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Tanı: 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Palpasyon ,fasiyal muayene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Dişlerin incelenmesi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Panoramik ve posteroanterior mandibula grafileri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Town grafisi (kondil)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Bilgisayarlı tomografi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3-D BT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4925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3357563"/>
            <a:ext cx="1938337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2087562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43475"/>
            <a:ext cx="32591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Tedavi</a:t>
            </a:r>
            <a:endParaRPr lang="tr-TR" altLang="tr-TR" sz="5000" dirty="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ABC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Tetanoz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aşısı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Yumuşak  diyet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Reduksiyon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ve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fiksasyon</a:t>
            </a: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Maxillomandibular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fiksasyon</a:t>
            </a:r>
            <a:endParaRPr lang="tr-TR" altLang="tr-TR" sz="26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Açık  redüksiyon -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non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-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rigid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fiksasyon</a:t>
            </a:r>
            <a:endParaRPr lang="tr-TR" altLang="tr-TR" sz="26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Açık  redüksiyon -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rigid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fiksasyon</a:t>
            </a:r>
            <a:endParaRPr lang="tr-TR" altLang="tr-TR" sz="26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Eksternal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fiksasyon</a:t>
            </a:r>
            <a:endParaRPr lang="tr-TR" altLang="tr-TR" sz="26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Oral bakım - H2O2 , </a:t>
            </a:r>
            <a:r>
              <a:rPr lang="tr-TR" altLang="tr-TR" sz="26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irrigasyon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, yumuşak fırçalar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tr-TR" altLang="tr-TR" sz="26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ANBULAT,FADIM.Ser4.Img37.jpg"/>
          <p:cNvPicPr>
            <a:picLocks noChangeAspect="1"/>
          </p:cNvPicPr>
          <p:nvPr/>
        </p:nvPicPr>
        <p:blipFill>
          <a:blip r:embed="rId2" cstate="print"/>
          <a:srcRect l="34250" t="13581" r="35825" b="25817"/>
          <a:stretch>
            <a:fillRect/>
          </a:stretch>
        </p:blipFill>
        <p:spPr>
          <a:xfrm>
            <a:off x="1043608" y="836712"/>
            <a:ext cx="2736304" cy="2448272"/>
          </a:xfrm>
          <a:prstGeom prst="rect">
            <a:avLst/>
          </a:prstGeom>
        </p:spPr>
      </p:pic>
      <p:pic>
        <p:nvPicPr>
          <p:cNvPr id="3" name="2 Resim" descr="CANBULAT,FADIM.Ser4.Img41.jpg"/>
          <p:cNvPicPr>
            <a:picLocks noChangeAspect="1"/>
          </p:cNvPicPr>
          <p:nvPr/>
        </p:nvPicPr>
        <p:blipFill>
          <a:blip r:embed="rId3" cstate="print"/>
          <a:srcRect l="33163" t="11729" r="34710" b="27285"/>
          <a:stretch>
            <a:fillRect/>
          </a:stretch>
        </p:blipFill>
        <p:spPr>
          <a:xfrm>
            <a:off x="5220072" y="836712"/>
            <a:ext cx="2919093" cy="2448272"/>
          </a:xfrm>
          <a:prstGeom prst="rect">
            <a:avLst/>
          </a:prstGeom>
        </p:spPr>
      </p:pic>
      <p:sp>
        <p:nvSpPr>
          <p:cNvPr id="6" name="5 Sağ Ok"/>
          <p:cNvSpPr/>
          <p:nvPr/>
        </p:nvSpPr>
        <p:spPr>
          <a:xfrm>
            <a:off x="1043608" y="2348880"/>
            <a:ext cx="720080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5292080" y="2492896"/>
            <a:ext cx="720080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7 Resim" descr="DSCN1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3995936" cy="2996952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5652120" y="4293096"/>
            <a:ext cx="2562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Sağ </a:t>
            </a:r>
            <a:r>
              <a:rPr lang="tr-TR" dirty="0" err="1" smtClean="0"/>
              <a:t>mandibula</a:t>
            </a:r>
            <a:r>
              <a:rPr lang="tr-TR" dirty="0" smtClean="0"/>
              <a:t> kırığı ve </a:t>
            </a:r>
          </a:p>
          <a:p>
            <a:r>
              <a:rPr lang="tr-TR" dirty="0" smtClean="0"/>
              <a:t>plak vida </a:t>
            </a:r>
          </a:p>
          <a:p>
            <a:r>
              <a:rPr lang="tr-TR" dirty="0" smtClean="0"/>
              <a:t>ile açık redüksiyon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fiksasyonu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Tedavinin amaçları 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1) Fonksiyonel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oklüzyonun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sağlanması</a:t>
            </a: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2) 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Fragmanların 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uygun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repozisyona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getirilmesi,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segmentlerin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immobilizasyonu</a:t>
            </a: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3) Enfeksiyonun ve kemik doku kaybının önlenmesi</a:t>
            </a: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4) İyi bir yüz estetiği sağlanması,iyileşme döneminin rahat geçirilmesi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Zigoma Fraktürleri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Zigomatik kemik 4 sütür hattına sahiptir. Temporal-Frontal-Maksiller-Sfenoid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Fraktür genellikle bu sütür hatları boyunca ortaya çıkmaktadır.</a:t>
            </a: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5436096" y="692696"/>
            <a:ext cx="2970213" cy="3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pic>
        <p:nvPicPr>
          <p:cNvPr id="7" name="6 Resim" descr="ESEN,UMIT.Ser4.Img131.jpg"/>
          <p:cNvPicPr>
            <a:picLocks noChangeAspect="1"/>
          </p:cNvPicPr>
          <p:nvPr/>
        </p:nvPicPr>
        <p:blipFill>
          <a:blip r:embed="rId3" cstate="print"/>
          <a:srcRect l="27163" t="7563" r="28738"/>
          <a:stretch>
            <a:fillRect/>
          </a:stretch>
        </p:blipFill>
        <p:spPr>
          <a:xfrm>
            <a:off x="4788024" y="1844824"/>
            <a:ext cx="4032448" cy="3764387"/>
          </a:xfrm>
          <a:prstGeom prst="rect">
            <a:avLst/>
          </a:prstGeom>
        </p:spPr>
      </p:pic>
      <p:sp>
        <p:nvSpPr>
          <p:cNvPr id="8" name="7 Sağ Ok"/>
          <p:cNvSpPr/>
          <p:nvPr/>
        </p:nvSpPr>
        <p:spPr>
          <a:xfrm>
            <a:off x="7812360" y="3789040"/>
            <a:ext cx="50405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611188" y="692150"/>
            <a:ext cx="82296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Zigoma Fraktürleri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1989138"/>
            <a:ext cx="6623050" cy="3382962"/>
            <a:chOff x="748" y="1253"/>
            <a:chExt cx="4172" cy="2131"/>
          </a:xfrm>
        </p:grpSpPr>
        <p:pic>
          <p:nvPicPr>
            <p:cNvPr id="6349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53"/>
              <a:ext cx="4172" cy="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4" name="Text Box 4"/>
            <p:cNvSpPr txBox="1">
              <a:spLocks noChangeArrowheads="1"/>
            </p:cNvSpPr>
            <p:nvPr/>
          </p:nvSpPr>
          <p:spPr bwMode="auto">
            <a:xfrm>
              <a:off x="748" y="1253"/>
              <a:ext cx="4172" cy="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457200" y="5589588"/>
            <a:ext cx="82296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                   Klasik tripod fraktürü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Zigoma Fraktürleri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457200" y="1557338"/>
            <a:ext cx="5483225" cy="55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Semptom ve Bulgular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Ağrı ve uyuşukluk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Trismus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Diplopi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–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hifema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-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enoftalmus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Periorbital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ekimoz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İnfraorbital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sinir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trasesinde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his kusuru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Göz hareketlerinde kısıtlanma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</a:t>
            </a:r>
            <a:r>
              <a:rPr lang="tr-TR" altLang="tr-TR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pistaksis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İntraoral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palpasyonda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ağrı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27763" y="1773238"/>
            <a:ext cx="2528887" cy="4113212"/>
            <a:chOff x="3923" y="1117"/>
            <a:chExt cx="1593" cy="2591"/>
          </a:xfrm>
        </p:grpSpPr>
        <p:pic>
          <p:nvPicPr>
            <p:cNvPr id="645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117"/>
              <a:ext cx="159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8" name="Text Box 5"/>
            <p:cNvSpPr txBox="1">
              <a:spLocks noChangeArrowheads="1"/>
            </p:cNvSpPr>
            <p:nvPr/>
          </p:nvSpPr>
          <p:spPr bwMode="auto">
            <a:xfrm>
              <a:off x="3923" y="1117"/>
              <a:ext cx="1593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Zigoma Fraktürleri - Tedavi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7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hem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vertikal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hem de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horizantal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düzlemde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fikse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edilmelidir.</a:t>
            </a:r>
          </a:p>
          <a:p>
            <a:pPr eaLnBrk="1" hangingPunct="1">
              <a:lnSpc>
                <a:spcPct val="70000"/>
              </a:lnSpc>
              <a:spcBef>
                <a:spcPts val="7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zigomatik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ve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infraorbital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marjinde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zigomatikomaksiller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 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sütür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hattının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fiksasyonu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fraktürlerin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çoğunda yeterli stabilizasyonu sağlamaktadır.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38800" y="2881313"/>
            <a:ext cx="2055813" cy="2312987"/>
            <a:chOff x="3552" y="1815"/>
            <a:chExt cx="1295" cy="1457"/>
          </a:xfrm>
        </p:grpSpPr>
        <p:pic>
          <p:nvPicPr>
            <p:cNvPr id="6758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815"/>
              <a:ext cx="1295" cy="1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590" name="Text Box 5"/>
            <p:cNvSpPr txBox="1">
              <a:spLocks noChangeArrowheads="1"/>
            </p:cNvSpPr>
            <p:nvPr/>
          </p:nvSpPr>
          <p:spPr bwMode="auto">
            <a:xfrm>
              <a:off x="3552" y="1815"/>
              <a:ext cx="1295" cy="1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Zigoma Fraktürleri - Tedavi</a:t>
            </a: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Zigomatik ark fraktürlerine yaklaşım için temporal saç bölgesine Gillies insizyonu kullanılmaktadır.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8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33938" y="2286000"/>
            <a:ext cx="3665537" cy="3503613"/>
            <a:chOff x="3045" y="1440"/>
            <a:chExt cx="2309" cy="2207"/>
          </a:xfrm>
        </p:grpSpPr>
        <p:pic>
          <p:nvPicPr>
            <p:cNvPr id="686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" y="1440"/>
              <a:ext cx="2309" cy="2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614" name="Text Box 5"/>
            <p:cNvSpPr txBox="1">
              <a:spLocks noChangeArrowheads="1"/>
            </p:cNvSpPr>
            <p:nvPr/>
          </p:nvSpPr>
          <p:spPr bwMode="auto">
            <a:xfrm>
              <a:off x="3045" y="1440"/>
              <a:ext cx="2309" cy="2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3600">
                <a:solidFill>
                  <a:srgbClr val="04617B"/>
                </a:solidFill>
                <a:latin typeface="Calibri" panose="020F0502020204030204" pitchFamily="34" charset="0"/>
              </a:rPr>
              <a:t/>
            </a:r>
            <a:br>
              <a:rPr lang="tr-TR" altLang="tr-TR" sz="3600">
                <a:solidFill>
                  <a:srgbClr val="04617B"/>
                </a:solidFill>
                <a:latin typeface="Calibri" panose="020F0502020204030204" pitchFamily="34" charset="0"/>
              </a:rPr>
            </a:br>
            <a:endParaRPr lang="tr-TR" altLang="tr-TR" sz="360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1268413"/>
            <a:ext cx="3770312" cy="4391025"/>
            <a:chOff x="249" y="799"/>
            <a:chExt cx="2375" cy="2766"/>
          </a:xfrm>
        </p:grpSpPr>
        <p:pic>
          <p:nvPicPr>
            <p:cNvPr id="696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99"/>
              <a:ext cx="2375" cy="2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640" name="Text Box 4"/>
            <p:cNvSpPr txBox="1">
              <a:spLocks noChangeArrowheads="1"/>
            </p:cNvSpPr>
            <p:nvPr/>
          </p:nvSpPr>
          <p:spPr bwMode="auto">
            <a:xfrm>
              <a:off x="249" y="799"/>
              <a:ext cx="2375" cy="2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76825" y="1773238"/>
            <a:ext cx="2935288" cy="4678362"/>
            <a:chOff x="3198" y="1117"/>
            <a:chExt cx="1849" cy="2947"/>
          </a:xfrm>
        </p:grpSpPr>
        <p:pic>
          <p:nvPicPr>
            <p:cNvPr id="6963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117"/>
              <a:ext cx="1849" cy="2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638" name="Text Box 7"/>
            <p:cNvSpPr txBox="1">
              <a:spLocks noChangeArrowheads="1"/>
            </p:cNvSpPr>
            <p:nvPr/>
          </p:nvSpPr>
          <p:spPr bwMode="auto">
            <a:xfrm>
              <a:off x="3198" y="1117"/>
              <a:ext cx="1849" cy="2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tr-TR" dirty="0" err="1" smtClean="0"/>
              <a:t>Aurikula</a:t>
            </a:r>
            <a:r>
              <a:rPr lang="tr-TR" dirty="0" smtClean="0"/>
              <a:t> Travmaları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Aurikuler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hematom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Kıkırdak ve </a:t>
            </a:r>
            <a:r>
              <a:rPr lang="tr-TR" dirty="0" err="1" smtClean="0"/>
              <a:t>perikondrium</a:t>
            </a:r>
            <a:r>
              <a:rPr lang="tr-TR" dirty="0" smtClean="0"/>
              <a:t> arasında kan birikmesi.</a:t>
            </a:r>
          </a:p>
          <a:p>
            <a:r>
              <a:rPr lang="tr-TR" dirty="0" smtClean="0"/>
              <a:t>Drenaj için ince iğne </a:t>
            </a:r>
            <a:r>
              <a:rPr lang="tr-TR" dirty="0" err="1" smtClean="0"/>
              <a:t>aspirasyonu</a:t>
            </a:r>
            <a:r>
              <a:rPr lang="tr-TR" dirty="0" smtClean="0"/>
              <a:t> yetersizdir.</a:t>
            </a:r>
          </a:p>
          <a:p>
            <a:r>
              <a:rPr lang="tr-TR" dirty="0" smtClean="0"/>
              <a:t>Helikse paralel </a:t>
            </a:r>
            <a:r>
              <a:rPr lang="tr-TR" dirty="0" err="1" smtClean="0"/>
              <a:t>insizyon</a:t>
            </a:r>
            <a:r>
              <a:rPr lang="tr-TR" dirty="0" smtClean="0"/>
              <a:t> ile boşaltılmalı, temizlenmeli ve dikiş atılarak baskılı pansuman yapılır. Yetersiz drenaj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Karnabahar kulak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u7_clip_image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77072"/>
            <a:ext cx="1800200" cy="2523180"/>
          </a:xfrm>
          <a:prstGeom prst="rect">
            <a:avLst/>
          </a:prstGeom>
        </p:spPr>
      </p:pic>
      <p:pic>
        <p:nvPicPr>
          <p:cNvPr id="5" name="4 Resim" descr="what-does-cauliflower-ear-look-lik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77072"/>
            <a:ext cx="174397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Maksilla Fraktürleri (Le Fort)</a:t>
            </a: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Le Fort fraktürleri mandibula, zigoma ve nazal fraktürlerden daha nadirdir.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Orta-yüzde bulunan ‘buttress’ sistemi, bu bölgenin vertikal deplasmanını engellemektedir; dolayısıyla bu fraktürler horizantal doğrultuda gelen güçler ile oluşur.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Maksilla Fraktürleri (Le Fort)</a:t>
            </a: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457200" y="1557338"/>
            <a:ext cx="82296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Tx/>
              <a:buSzPct val="95000"/>
              <a:buFontTx/>
              <a:buNone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Semptom ve Bulgular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Havayolu problemi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Diplopi – Epifora 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Periorbital ekimoz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Subkonjuktival kanama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Maloklüzyon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Krepitus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Epistaksis 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tr-TR" altLang="tr-TR" sz="2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4000">
                <a:solidFill>
                  <a:srgbClr val="04617B"/>
                </a:solidFill>
                <a:latin typeface="Calibri" panose="020F0502020204030204" pitchFamily="34" charset="0"/>
              </a:rPr>
              <a:t>Le Fort Fraktürleri ve Major Buttressler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2071688"/>
            <a:ext cx="7580312" cy="3898900"/>
            <a:chOff x="315" y="1305"/>
            <a:chExt cx="4775" cy="2456"/>
          </a:xfrm>
        </p:grpSpPr>
        <p:pic>
          <p:nvPicPr>
            <p:cNvPr id="7373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5"/>
            <a:stretch>
              <a:fillRect/>
            </a:stretch>
          </p:blipFill>
          <p:spPr bwMode="auto">
            <a:xfrm>
              <a:off x="315" y="1305"/>
              <a:ext cx="4775" cy="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520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315" y="1305"/>
              <a:ext cx="4775" cy="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827088" y="836613"/>
            <a:ext cx="82296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Maksilla Fraktürleri (Le Fort)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39975" y="5300663"/>
            <a:ext cx="4037013" cy="1152525"/>
            <a:chOff x="1474" y="3339"/>
            <a:chExt cx="2543" cy="726"/>
          </a:xfrm>
        </p:grpSpPr>
        <p:pic>
          <p:nvPicPr>
            <p:cNvPr id="747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339"/>
              <a:ext cx="2543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760" name="Text Box 4"/>
            <p:cNvSpPr txBox="1">
              <a:spLocks noChangeArrowheads="1"/>
            </p:cNvSpPr>
            <p:nvPr/>
          </p:nvSpPr>
          <p:spPr bwMode="auto">
            <a:xfrm>
              <a:off x="1474" y="3339"/>
              <a:ext cx="2543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00113" y="1916113"/>
            <a:ext cx="7199312" cy="3003550"/>
            <a:chOff x="567" y="1207"/>
            <a:chExt cx="4535" cy="1892"/>
          </a:xfrm>
        </p:grpSpPr>
        <p:pic>
          <p:nvPicPr>
            <p:cNvPr id="7475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4535" cy="1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758" name="Text Box 7"/>
            <p:cNvSpPr txBox="1">
              <a:spLocks noChangeArrowheads="1"/>
            </p:cNvSpPr>
            <p:nvPr/>
          </p:nvSpPr>
          <p:spPr bwMode="auto">
            <a:xfrm>
              <a:off x="567" y="1207"/>
              <a:ext cx="4535" cy="1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GENCER,OMER.Ser5.Img12.jpg"/>
          <p:cNvPicPr>
            <a:picLocks noChangeAspect="1"/>
          </p:cNvPicPr>
          <p:nvPr/>
        </p:nvPicPr>
        <p:blipFill>
          <a:blip r:embed="rId2" cstate="print"/>
          <a:srcRect l="30184" t="16102" r="28554" b="13050"/>
          <a:stretch>
            <a:fillRect/>
          </a:stretch>
        </p:blipFill>
        <p:spPr>
          <a:xfrm>
            <a:off x="467544" y="975762"/>
            <a:ext cx="2664296" cy="2021190"/>
          </a:xfrm>
          <a:prstGeom prst="rect">
            <a:avLst/>
          </a:prstGeom>
        </p:spPr>
      </p:pic>
      <p:pic>
        <p:nvPicPr>
          <p:cNvPr id="6" name="5 Resim" descr="GENCER,OMER.Ser5.Img14.jpg"/>
          <p:cNvPicPr>
            <a:picLocks noChangeAspect="1"/>
          </p:cNvPicPr>
          <p:nvPr/>
        </p:nvPicPr>
        <p:blipFill>
          <a:blip r:embed="rId3" cstate="print"/>
          <a:srcRect l="29060" t="16193" r="29206" b="13635"/>
          <a:stretch>
            <a:fillRect/>
          </a:stretch>
        </p:blipFill>
        <p:spPr>
          <a:xfrm>
            <a:off x="3419872" y="980728"/>
            <a:ext cx="2592288" cy="2016224"/>
          </a:xfrm>
          <a:prstGeom prst="rect">
            <a:avLst/>
          </a:prstGeom>
        </p:spPr>
      </p:pic>
      <p:pic>
        <p:nvPicPr>
          <p:cNvPr id="7" name="6 Resim" descr="GENCER,OMER.Ser5.Img16.jpg"/>
          <p:cNvPicPr>
            <a:picLocks noChangeAspect="1"/>
          </p:cNvPicPr>
          <p:nvPr/>
        </p:nvPicPr>
        <p:blipFill>
          <a:blip r:embed="rId4" cstate="print"/>
          <a:srcRect l="33463" t="14352" r="30312" b="14352"/>
          <a:stretch>
            <a:fillRect/>
          </a:stretch>
        </p:blipFill>
        <p:spPr>
          <a:xfrm>
            <a:off x="6300192" y="980729"/>
            <a:ext cx="2318657" cy="2016224"/>
          </a:xfrm>
          <a:prstGeom prst="rect">
            <a:avLst/>
          </a:prstGeom>
        </p:spPr>
      </p:pic>
      <p:sp>
        <p:nvSpPr>
          <p:cNvPr id="8" name="7 Sağ Ok"/>
          <p:cNvSpPr/>
          <p:nvPr/>
        </p:nvSpPr>
        <p:spPr>
          <a:xfrm>
            <a:off x="827584" y="1988840"/>
            <a:ext cx="648072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3779912" y="2132856"/>
            <a:ext cx="648072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 flipV="1">
            <a:off x="6444208" y="2204864"/>
            <a:ext cx="648072" cy="8039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0800000" flipV="1">
            <a:off x="8100392" y="1988840"/>
            <a:ext cx="648072" cy="8039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 rot="10800000" flipV="1">
            <a:off x="2195736" y="1916832"/>
            <a:ext cx="648072" cy="8039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0800000" flipV="1">
            <a:off x="5372472" y="2069232"/>
            <a:ext cx="648072" cy="8039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14 Resim" descr="DSCN0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5" y="3789040"/>
            <a:ext cx="2784309" cy="2088232"/>
          </a:xfrm>
          <a:prstGeom prst="rect">
            <a:avLst/>
          </a:prstGeom>
        </p:spPr>
      </p:pic>
      <p:pic>
        <p:nvPicPr>
          <p:cNvPr id="16" name="15 Resim" descr="DSCN03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789040"/>
            <a:ext cx="2771799" cy="2078850"/>
          </a:xfrm>
          <a:prstGeom prst="rect">
            <a:avLst/>
          </a:prstGeom>
        </p:spPr>
      </p:pic>
      <p:pic>
        <p:nvPicPr>
          <p:cNvPr id="17" name="16 Resim" descr="DSCN03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789040"/>
            <a:ext cx="2496277" cy="2088232"/>
          </a:xfrm>
          <a:prstGeom prst="rect">
            <a:avLst/>
          </a:prstGeom>
        </p:spPr>
      </p:pic>
      <p:sp>
        <p:nvSpPr>
          <p:cNvPr id="18" name="17 Metin kutusu"/>
          <p:cNvSpPr txBox="1"/>
          <p:nvPr/>
        </p:nvSpPr>
        <p:spPr>
          <a:xfrm>
            <a:off x="2123728" y="3068960"/>
            <a:ext cx="486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Lefort</a:t>
            </a:r>
            <a:r>
              <a:rPr lang="tr-TR" dirty="0" smtClean="0"/>
              <a:t> I kırığı olan hastanın </a:t>
            </a:r>
            <a:r>
              <a:rPr lang="tr-TR" dirty="0" err="1" smtClean="0"/>
              <a:t>maksillofasial</a:t>
            </a:r>
            <a:r>
              <a:rPr lang="tr-TR" dirty="0" smtClean="0"/>
              <a:t> BT si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1403648" y="6021288"/>
            <a:ext cx="653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Aynı hastanın rekonstrüksiyon ve </a:t>
            </a:r>
            <a:r>
              <a:rPr lang="tr-TR" dirty="0" err="1" smtClean="0"/>
              <a:t>fiksasyon</a:t>
            </a:r>
            <a:r>
              <a:rPr lang="tr-TR" dirty="0" smtClean="0"/>
              <a:t> yapılmış görüntüleri</a:t>
            </a: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Nazofrontal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–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Etmoid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endParaRPr lang="tr-TR" altLang="tr-TR" sz="4000" dirty="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Küçük çaplı bir obje ile yüzde oluşan darbe sonucu medial orbital duvarı parçalayan ve frontal kemiğin nazal prosesi altından etmoid blok içine doğru giren nazal fraktürler oluşur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29300" y="3100388"/>
            <a:ext cx="1674813" cy="1874837"/>
            <a:chOff x="3672" y="1953"/>
            <a:chExt cx="1055" cy="1181"/>
          </a:xfrm>
        </p:grpSpPr>
        <p:pic>
          <p:nvPicPr>
            <p:cNvPr id="809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1953"/>
              <a:ext cx="1055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902" name="Text Box 5"/>
            <p:cNvSpPr txBox="1">
              <a:spLocks noChangeArrowheads="1"/>
            </p:cNvSpPr>
            <p:nvPr/>
          </p:nvSpPr>
          <p:spPr bwMode="auto">
            <a:xfrm>
              <a:off x="3672" y="1953"/>
              <a:ext cx="1055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Nazofrontal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–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EtmoidFraktürler</a:t>
            </a:r>
            <a:endParaRPr lang="tr-TR" altLang="tr-TR" sz="4000" dirty="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Nazal dorsum anterior etmoid komplekse doğru deplase olmaktadır.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Bu tip yaralanmada nazal dorsum yassılaşıp, tip yukarı doğru kalkmaktadır.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81688" y="3071813"/>
            <a:ext cx="1570037" cy="1931987"/>
            <a:chOff x="3705" y="1935"/>
            <a:chExt cx="989" cy="1217"/>
          </a:xfrm>
        </p:grpSpPr>
        <p:pic>
          <p:nvPicPr>
            <p:cNvPr id="8192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935"/>
              <a:ext cx="989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6" name="Text Box 5"/>
            <p:cNvSpPr txBox="1">
              <a:spLocks noChangeArrowheads="1"/>
            </p:cNvSpPr>
            <p:nvPr/>
          </p:nvSpPr>
          <p:spPr bwMode="auto">
            <a:xfrm>
              <a:off x="3705" y="1935"/>
              <a:ext cx="989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Nazofrontal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–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Etmoid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endParaRPr lang="tr-TR" altLang="tr-TR" sz="4000" dirty="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Fizik muayene tanıda çok önemlidir.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Ekstraoküler kas fonksiyonu dikkatlice incelenmelidir. Tüm yönlerde hafif kısıtlanma orbita ödemine bağlıyken, bir yöndeki sınırlanma kasın sıkıştığını göstermektedir.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İnterkantal uzaklık ölçülmelidir. Medial kantal tendon hasarı &gt; telekantus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Telekantus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43213" y="2708275"/>
            <a:ext cx="3549650" cy="2419350"/>
            <a:chOff x="1791" y="1706"/>
            <a:chExt cx="2236" cy="1524"/>
          </a:xfrm>
        </p:grpSpPr>
        <p:pic>
          <p:nvPicPr>
            <p:cNvPr id="8397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706"/>
              <a:ext cx="2236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973" name="Text Box 4"/>
            <p:cNvSpPr txBox="1">
              <a:spLocks noChangeArrowheads="1"/>
            </p:cNvSpPr>
            <p:nvPr/>
          </p:nvSpPr>
          <p:spPr bwMode="auto">
            <a:xfrm>
              <a:off x="1791" y="1706"/>
              <a:ext cx="2236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Nazofrontal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–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Etmoid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endParaRPr lang="tr-TR" altLang="tr-TR" sz="4000" dirty="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Epistaksis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İnfraorbital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sinir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trasesinde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his kaybı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Periorbital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ekimoz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BOS </a:t>
            </a:r>
            <a:r>
              <a:rPr lang="tr-TR" altLang="tr-TR" sz="2800" b="1" dirty="0" err="1">
                <a:solidFill>
                  <a:srgbClr val="000000"/>
                </a:solidFill>
                <a:latin typeface="Constantia" panose="02030602050306030303" pitchFamily="18" charset="0"/>
              </a:rPr>
              <a:t>rinoresi</a:t>
            </a:r>
            <a:endParaRPr lang="tr-TR" altLang="tr-TR" sz="2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Septal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hematom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Enoftalmus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-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diplopi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451725" y="4581525"/>
            <a:ext cx="1339850" cy="1979613"/>
            <a:chOff x="4694" y="2886"/>
            <a:chExt cx="844" cy="1247"/>
          </a:xfrm>
        </p:grpSpPr>
        <p:pic>
          <p:nvPicPr>
            <p:cNvPr id="850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2886"/>
              <a:ext cx="844" cy="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01" name="Text Box 5"/>
            <p:cNvSpPr txBox="1">
              <a:spLocks noChangeArrowheads="1"/>
            </p:cNvSpPr>
            <p:nvPr/>
          </p:nvSpPr>
          <p:spPr bwMode="auto">
            <a:xfrm>
              <a:off x="4694" y="2886"/>
              <a:ext cx="844" cy="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508625" y="2205038"/>
            <a:ext cx="1646238" cy="2411412"/>
            <a:chOff x="3470" y="1389"/>
            <a:chExt cx="1037" cy="1519"/>
          </a:xfrm>
        </p:grpSpPr>
        <p:pic>
          <p:nvPicPr>
            <p:cNvPr id="8499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389"/>
              <a:ext cx="1037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999" name="Text Box 8"/>
            <p:cNvSpPr txBox="1">
              <a:spLocks noChangeArrowheads="1"/>
            </p:cNvSpPr>
            <p:nvPr/>
          </p:nvSpPr>
          <p:spPr bwMode="auto">
            <a:xfrm>
              <a:off x="3470" y="1389"/>
              <a:ext cx="1037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Aurikula</a:t>
            </a:r>
            <a:r>
              <a:rPr lang="tr-TR" dirty="0" smtClean="0"/>
              <a:t> Travmaları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Aurikula</a:t>
            </a:r>
            <a:r>
              <a:rPr lang="tr-TR" dirty="0" smtClean="0">
                <a:solidFill>
                  <a:srgbClr val="FF0000"/>
                </a:solidFill>
              </a:rPr>
              <a:t> yanıkları: </a:t>
            </a:r>
            <a:r>
              <a:rPr lang="tr-TR" dirty="0" smtClean="0"/>
              <a:t>1.derecede </a:t>
            </a:r>
            <a:r>
              <a:rPr lang="tr-TR" dirty="0" err="1" smtClean="0"/>
              <a:t>eritem</a:t>
            </a:r>
            <a:r>
              <a:rPr lang="tr-TR" dirty="0" smtClean="0"/>
              <a:t>, 2.derecede </a:t>
            </a:r>
            <a:r>
              <a:rPr lang="tr-TR" dirty="0" err="1" smtClean="0"/>
              <a:t>bül</a:t>
            </a:r>
            <a:r>
              <a:rPr lang="tr-TR" dirty="0" smtClean="0"/>
              <a:t> ve 3.derecede nekroz görülür.</a:t>
            </a:r>
          </a:p>
          <a:p>
            <a:r>
              <a:rPr lang="tr-TR" dirty="0" smtClean="0"/>
              <a:t>Nekroz varsa </a:t>
            </a:r>
            <a:r>
              <a:rPr lang="tr-TR" dirty="0" err="1" smtClean="0"/>
              <a:t>debridman</a:t>
            </a:r>
            <a:r>
              <a:rPr lang="tr-TR" dirty="0" smtClean="0"/>
              <a:t>, steril ve antibiyotiklerle pansuman yapılır.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Aurikula</a:t>
            </a:r>
            <a:r>
              <a:rPr lang="tr-TR" dirty="0" smtClean="0">
                <a:solidFill>
                  <a:srgbClr val="FF0000"/>
                </a:solidFill>
              </a:rPr>
              <a:t> donması: </a:t>
            </a:r>
            <a:r>
              <a:rPr lang="tr-TR" dirty="0" smtClean="0"/>
              <a:t>Nekrotik dokular temizlenip, kulak hızla, baskısız, steril, ıslak pamuklarla ıslatılmaya çalışılır.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4000" dirty="0" err="1">
                <a:solidFill>
                  <a:srgbClr val="04617B"/>
                </a:solidFill>
                <a:latin typeface="Calibri" panose="020F0502020204030204" pitchFamily="34" charset="0"/>
              </a:rPr>
              <a:t>Nazofrontal</a:t>
            </a:r>
            <a:r>
              <a:rPr lang="tr-TR" altLang="tr-TR" sz="4000" dirty="0">
                <a:solidFill>
                  <a:srgbClr val="04617B"/>
                </a:solidFill>
                <a:latin typeface="Calibri" panose="020F0502020204030204" pitchFamily="34" charset="0"/>
              </a:rPr>
              <a:t> – </a:t>
            </a:r>
            <a:r>
              <a:rPr lang="tr-TR" altLang="tr-TR" sz="4000" dirty="0" err="1" smtClean="0">
                <a:solidFill>
                  <a:srgbClr val="04617B"/>
                </a:solidFill>
                <a:latin typeface="Calibri" panose="020F0502020204030204" pitchFamily="34" charset="0"/>
              </a:rPr>
              <a:t>Etmoid</a:t>
            </a:r>
            <a:r>
              <a:rPr lang="tr-TR" altLang="tr-TR" sz="4000" dirty="0" smtClean="0">
                <a:solidFill>
                  <a:srgbClr val="04617B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4000" dirty="0" err="1">
                <a:solidFill>
                  <a:srgbClr val="04617B"/>
                </a:solidFill>
                <a:latin typeface="Calibri" panose="020F0502020204030204" pitchFamily="34" charset="0"/>
              </a:rPr>
              <a:t>Fraktürler</a:t>
            </a:r>
            <a:endParaRPr lang="tr-TR" altLang="tr-TR" sz="4000" dirty="0">
              <a:solidFill>
                <a:srgbClr val="04617B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0" y="1989138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Tedavi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1- Etmoid komplekse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doğru deplase olmuş     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nazal kemik anatomik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pozisyonuna çekilir.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2- Telekantus tamir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edilir.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9838" y="1981200"/>
            <a:ext cx="5362575" cy="4113213"/>
            <a:chOff x="2381" y="1248"/>
            <a:chExt cx="3378" cy="2591"/>
          </a:xfrm>
        </p:grpSpPr>
        <p:pic>
          <p:nvPicPr>
            <p:cNvPr id="860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248"/>
              <a:ext cx="337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022" name="Text Box 5"/>
            <p:cNvSpPr txBox="1">
              <a:spLocks noChangeArrowheads="1"/>
            </p:cNvSpPr>
            <p:nvPr/>
          </p:nvSpPr>
          <p:spPr bwMode="auto">
            <a:xfrm>
              <a:off x="2381" y="1248"/>
              <a:ext cx="337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Frontal Sinüs Fraktürleri</a:t>
            </a: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sinüsün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anterior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duvarı kalın,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posterior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ve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inferior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duvarları çok incedir.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sinüs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anterior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duvarı kırığının oluşması için tüm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maksillofasiyel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fraktürlerden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daha fazla güç gerekmektedir.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sinüs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kavitesinin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mukoza hasarı &gt; özellikle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frontonazal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duktus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düzeyinde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fibrozis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oluşturma eğilimindedir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0BD0D9"/>
              </a:buClr>
              <a:buSzPct val="95000"/>
            </a:pP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Frontal Sinüs Fraktürleri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1- Ön duvar kırıkları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2- Arka duvar kırıkları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3-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Nazofrontal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duktus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kırıkları</a:t>
            </a:r>
          </a:p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4-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</a:t>
            </a:r>
            <a:r>
              <a:rPr lang="tr-TR" altLang="tr-TR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hrough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and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through</a:t>
            </a:r>
            <a:r>
              <a:rPr lang="tr-TR" altLang="tr-TR" sz="28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kırıklar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19663" y="2057400"/>
            <a:ext cx="3494087" cy="3960813"/>
            <a:chOff x="3099" y="1296"/>
            <a:chExt cx="2201" cy="2495"/>
          </a:xfrm>
        </p:grpSpPr>
        <p:pic>
          <p:nvPicPr>
            <p:cNvPr id="8806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" y="1296"/>
              <a:ext cx="2201" cy="2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070" name="Text Box 5"/>
            <p:cNvSpPr txBox="1">
              <a:spLocks noChangeArrowheads="1"/>
            </p:cNvSpPr>
            <p:nvPr/>
          </p:nvSpPr>
          <p:spPr bwMode="auto">
            <a:xfrm>
              <a:off x="3099" y="1296"/>
              <a:ext cx="2201" cy="2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Frontal Sinüs Fraktürleri</a:t>
            </a: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Frontal sinüse yaklaşım için             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 A- ‘Butterfly’ insizyonu</a:t>
            </a:r>
          </a:p>
          <a:p>
            <a:pPr eaLnBrk="1" hangingPunct="1">
              <a:spcBef>
                <a:spcPts val="700"/>
              </a:spcBef>
              <a:buClrTx/>
              <a:buSzPct val="95000"/>
              <a:buFontTx/>
              <a:buNone/>
            </a:pPr>
            <a:r>
              <a:rPr lang="tr-TR" altLang="tr-TR" sz="2800">
                <a:solidFill>
                  <a:srgbClr val="000000"/>
                </a:solidFill>
                <a:latin typeface="Constantia" panose="02030602050306030303" pitchFamily="18" charset="0"/>
              </a:rPr>
              <a:t>  B- Koronal insizyon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9725" y="2681288"/>
            <a:ext cx="2493963" cy="2713037"/>
            <a:chOff x="3414" y="1689"/>
            <a:chExt cx="1571" cy="1709"/>
          </a:xfrm>
        </p:grpSpPr>
        <p:pic>
          <p:nvPicPr>
            <p:cNvPr id="8909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" y="1689"/>
              <a:ext cx="1571" cy="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094" name="Text Box 5"/>
            <p:cNvSpPr txBox="1">
              <a:spLocks noChangeArrowheads="1"/>
            </p:cNvSpPr>
            <p:nvPr/>
          </p:nvSpPr>
          <p:spPr bwMode="auto">
            <a:xfrm>
              <a:off x="3414" y="1689"/>
              <a:ext cx="1571" cy="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539750" y="4032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Frontal Sinüs Fraktürleri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Ön duvar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fraktürlerinde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sadece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deprese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olanlara 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müdahale 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edilir. (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elevasyon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+ mukoza rezeksiyonu)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Arka duvar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fraktürlerinin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tamamına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müdahele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gerekmektedir. 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(endoskopik ya da </a:t>
            </a:r>
            <a:r>
              <a:rPr lang="tr-TR" altLang="tr-TR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osteoplastik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flep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+ yağ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obliterasyonu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Frontonazal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duktus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fraktürleri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için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osteoplastik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flep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+ yağ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obliterasyonu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Through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and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through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tipi 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fraktürlerde</a:t>
            </a:r>
            <a:r>
              <a:rPr lang="tr-TR" altLang="tr-TR" sz="2800" dirty="0">
                <a:solidFill>
                  <a:srgbClr val="000000"/>
                </a:solidFill>
                <a:latin typeface="Constantia" panose="02030602050306030303" pitchFamily="18" charset="0"/>
              </a:rPr>
              <a:t> ön duvar tamir edilirken arka duvar tamamıyla alınır (</a:t>
            </a:r>
            <a:r>
              <a:rPr lang="tr-TR" altLang="tr-TR" sz="2800" dirty="0" err="1">
                <a:solidFill>
                  <a:srgbClr val="000000"/>
                </a:solidFill>
                <a:latin typeface="Constantia" panose="02030602050306030303" pitchFamily="18" charset="0"/>
              </a:rPr>
              <a:t>kranializasyon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sinüse girişim için diğer önemli nokta </a:t>
            </a:r>
            <a:r>
              <a:rPr lang="tr-TR" altLang="tr-TR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frontal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resesin</a:t>
            </a:r>
            <a:r>
              <a:rPr lang="tr-TR" altLang="tr-TR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tıkanmasıdır.</a:t>
            </a:r>
            <a:endParaRPr lang="tr-TR" altLang="tr-TR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AKAR,HULISI.Ser4.Img293.jpg"/>
          <p:cNvPicPr>
            <a:picLocks noChangeAspect="1"/>
          </p:cNvPicPr>
          <p:nvPr/>
        </p:nvPicPr>
        <p:blipFill>
          <a:blip r:embed="rId2" cstate="print"/>
          <a:srcRect l="27163" t="16042" r="27163"/>
          <a:stretch>
            <a:fillRect/>
          </a:stretch>
        </p:blipFill>
        <p:spPr>
          <a:xfrm>
            <a:off x="251520" y="980728"/>
            <a:ext cx="4176464" cy="3391892"/>
          </a:xfrm>
          <a:prstGeom prst="rect">
            <a:avLst/>
          </a:prstGeom>
        </p:spPr>
      </p:pic>
      <p:pic>
        <p:nvPicPr>
          <p:cNvPr id="3" name="2 Resim" descr="SAKAR,HULISI.Ser4.Img302.jpg"/>
          <p:cNvPicPr>
            <a:picLocks noChangeAspect="1"/>
          </p:cNvPicPr>
          <p:nvPr/>
        </p:nvPicPr>
        <p:blipFill>
          <a:blip r:embed="rId3" cstate="print"/>
          <a:srcRect l="27163" t="17917" r="26375" b="-1689"/>
          <a:stretch>
            <a:fillRect/>
          </a:stretch>
        </p:blipFill>
        <p:spPr>
          <a:xfrm>
            <a:off x="4572000" y="980728"/>
            <a:ext cx="4248472" cy="3456384"/>
          </a:xfrm>
          <a:prstGeom prst="rect">
            <a:avLst/>
          </a:prstGeom>
        </p:spPr>
      </p:pic>
      <p:sp>
        <p:nvSpPr>
          <p:cNvPr id="4" name="3 Yukarı Ok"/>
          <p:cNvSpPr/>
          <p:nvPr/>
        </p:nvSpPr>
        <p:spPr>
          <a:xfrm>
            <a:off x="1691680" y="1556792"/>
            <a:ext cx="72008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karı Ok"/>
          <p:cNvSpPr/>
          <p:nvPr/>
        </p:nvSpPr>
        <p:spPr>
          <a:xfrm>
            <a:off x="6012160" y="1484784"/>
            <a:ext cx="72008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691680" y="4581128"/>
            <a:ext cx="612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Frontal</a:t>
            </a:r>
            <a:r>
              <a:rPr lang="tr-TR" dirty="0" smtClean="0"/>
              <a:t> sinüs ön duvarında deplase </a:t>
            </a:r>
            <a:r>
              <a:rPr lang="tr-TR" dirty="0" err="1" smtClean="0"/>
              <a:t>fraktür</a:t>
            </a:r>
            <a:r>
              <a:rPr lang="tr-TR" dirty="0" smtClean="0"/>
              <a:t> hattı izlenmekte.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OGAN,ATAKAN.Ser6.Img282.jpg"/>
          <p:cNvPicPr>
            <a:picLocks noChangeAspect="1"/>
          </p:cNvPicPr>
          <p:nvPr/>
        </p:nvPicPr>
        <p:blipFill>
          <a:blip r:embed="rId2" cstate="print"/>
          <a:srcRect l="33851" t="11099" r="34650" b="2259"/>
          <a:stretch>
            <a:fillRect/>
          </a:stretch>
        </p:blipFill>
        <p:spPr>
          <a:xfrm>
            <a:off x="323528" y="1196752"/>
            <a:ext cx="2116153" cy="2592288"/>
          </a:xfrm>
          <a:prstGeom prst="rect">
            <a:avLst/>
          </a:prstGeom>
        </p:spPr>
      </p:pic>
      <p:pic>
        <p:nvPicPr>
          <p:cNvPr id="4" name="3 Resim" descr="DOGAN,ATAKAN.Ser9.Img10.jpg"/>
          <p:cNvPicPr>
            <a:picLocks noChangeAspect="1"/>
          </p:cNvPicPr>
          <p:nvPr/>
        </p:nvPicPr>
        <p:blipFill>
          <a:blip r:embed="rId3" cstate="print"/>
          <a:srcRect l="33463" t="12868" r="27950" b="7563"/>
          <a:stretch>
            <a:fillRect/>
          </a:stretch>
        </p:blipFill>
        <p:spPr>
          <a:xfrm>
            <a:off x="2843808" y="1196752"/>
            <a:ext cx="2880320" cy="2645192"/>
          </a:xfrm>
          <a:prstGeom prst="rect">
            <a:avLst/>
          </a:prstGeom>
        </p:spPr>
      </p:pic>
      <p:sp>
        <p:nvSpPr>
          <p:cNvPr id="5" name="4 Yukarı Ok"/>
          <p:cNvSpPr/>
          <p:nvPr/>
        </p:nvSpPr>
        <p:spPr>
          <a:xfrm>
            <a:off x="1403648" y="1556792"/>
            <a:ext cx="72008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karı Ok"/>
          <p:cNvSpPr/>
          <p:nvPr/>
        </p:nvSpPr>
        <p:spPr>
          <a:xfrm>
            <a:off x="1115616" y="1556792"/>
            <a:ext cx="72008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karı Ok"/>
          <p:cNvSpPr/>
          <p:nvPr/>
        </p:nvSpPr>
        <p:spPr>
          <a:xfrm>
            <a:off x="3635896" y="1700808"/>
            <a:ext cx="72008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7 Resim" descr="ESEN,UMIT.Coro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96752"/>
            <a:ext cx="2376264" cy="2697912"/>
          </a:xfrm>
          <a:prstGeom prst="rect">
            <a:avLst/>
          </a:prstGeom>
        </p:spPr>
      </p:pic>
      <p:sp>
        <p:nvSpPr>
          <p:cNvPr id="9" name="8 Yukarı Ok"/>
          <p:cNvSpPr/>
          <p:nvPr/>
        </p:nvSpPr>
        <p:spPr>
          <a:xfrm>
            <a:off x="7308304" y="1916832"/>
            <a:ext cx="72008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384166" y="4221088"/>
            <a:ext cx="8759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Pnömosefali</a:t>
            </a:r>
            <a:r>
              <a:rPr lang="tr-TR" dirty="0" smtClean="0"/>
              <a:t>, </a:t>
            </a:r>
            <a:r>
              <a:rPr lang="tr-TR" dirty="0" err="1" smtClean="0"/>
              <a:t>frontal</a:t>
            </a:r>
            <a:r>
              <a:rPr lang="tr-TR" dirty="0" smtClean="0"/>
              <a:t> sinüs arka duvarı ve </a:t>
            </a:r>
            <a:r>
              <a:rPr lang="tr-TR" dirty="0" err="1" smtClean="0"/>
              <a:t>sfenoid</a:t>
            </a:r>
            <a:r>
              <a:rPr lang="tr-TR" dirty="0" smtClean="0"/>
              <a:t> sinüs arka duvarında </a:t>
            </a:r>
            <a:r>
              <a:rPr lang="tr-TR" dirty="0" err="1" smtClean="0"/>
              <a:t>defektler</a:t>
            </a:r>
            <a:endParaRPr lang="tr-TR" dirty="0" smtClean="0"/>
          </a:p>
          <a:p>
            <a:r>
              <a:rPr lang="tr-TR" dirty="0" smtClean="0"/>
              <a:t>g</a:t>
            </a:r>
            <a:r>
              <a:rPr lang="tr-TR" smtClean="0"/>
              <a:t>örülmekte</a:t>
            </a:r>
            <a:r>
              <a:rPr lang="tr-TR" dirty="0" smtClean="0"/>
              <a:t>. BOS </a:t>
            </a:r>
            <a:r>
              <a:rPr lang="tr-TR" dirty="0" err="1" smtClean="0"/>
              <a:t>rinoresi</a:t>
            </a:r>
            <a:r>
              <a:rPr lang="tr-TR" dirty="0" smtClean="0"/>
              <a:t> açısından şüphe uyandırmalı ve beta 2 </a:t>
            </a:r>
            <a:r>
              <a:rPr lang="tr-TR" dirty="0" err="1" smtClean="0"/>
              <a:t>transferrin</a:t>
            </a:r>
            <a:r>
              <a:rPr lang="tr-TR" dirty="0" smtClean="0"/>
              <a:t> çalışılmalı</a:t>
            </a:r>
            <a:endParaRPr lang="tr-TR" dirty="0"/>
          </a:p>
        </p:txBody>
      </p:sp>
      <p:pic>
        <p:nvPicPr>
          <p:cNvPr id="11" name="10 Resim" descr="IMG_5133.JPG"/>
          <p:cNvPicPr>
            <a:picLocks noChangeAspect="1"/>
          </p:cNvPicPr>
          <p:nvPr/>
        </p:nvPicPr>
        <p:blipFill>
          <a:blip r:embed="rId5" cstate="print"/>
          <a:srcRect l="24779" r="19072" b="43851"/>
          <a:stretch>
            <a:fillRect/>
          </a:stretch>
        </p:blipFill>
        <p:spPr>
          <a:xfrm rot="16200000">
            <a:off x="6000159" y="4593129"/>
            <a:ext cx="1656184" cy="2208245"/>
          </a:xfrm>
          <a:prstGeom prst="rect">
            <a:avLst/>
          </a:prstGeom>
        </p:spPr>
      </p:pic>
      <p:pic>
        <p:nvPicPr>
          <p:cNvPr id="12" name="11 Resim" descr="bos-rinoresi-etyoloji-n.jpg"/>
          <p:cNvPicPr>
            <a:picLocks noChangeAspect="1"/>
          </p:cNvPicPr>
          <p:nvPr/>
        </p:nvPicPr>
        <p:blipFill>
          <a:blip r:embed="rId6" cstate="print"/>
          <a:srcRect l="52100" t="37400" r="13251" b="29868"/>
          <a:stretch>
            <a:fillRect/>
          </a:stretch>
        </p:blipFill>
        <p:spPr>
          <a:xfrm>
            <a:off x="1691680" y="4869160"/>
            <a:ext cx="2376264" cy="168356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/>
        </p:nvSpPr>
        <p:spPr bwMode="auto">
          <a:xfrm>
            <a:off x="467544" y="1772816"/>
            <a:ext cx="381635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İnternal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orbita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kırığı izole olabileceği gibi genellikle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infraorbital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rim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kırığı ile beraberde görülür.</a:t>
            </a: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Blow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-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out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kırığı en sık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infraorbital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sinirin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medialinde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ve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medial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orbitanın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1/3 alt kısmında görülür.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Bu iki yer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orbitanın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en zayıf olduğu bölgelerdir.</a:t>
            </a: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763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Orbita Fraktürleri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48064" y="4149080"/>
            <a:ext cx="3240360" cy="2231653"/>
            <a:chOff x="2948" y="1427"/>
            <a:chExt cx="2681" cy="2547"/>
          </a:xfrm>
        </p:grpSpPr>
        <p:pic>
          <p:nvPicPr>
            <p:cNvPr id="911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" y="1427"/>
              <a:ext cx="2681" cy="2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142" name="Text Box 5"/>
            <p:cNvSpPr txBox="1">
              <a:spLocks noChangeArrowheads="1"/>
            </p:cNvSpPr>
            <p:nvPr/>
          </p:nvSpPr>
          <p:spPr bwMode="auto">
            <a:xfrm>
              <a:off x="2948" y="1427"/>
              <a:ext cx="2681" cy="2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altLang="tr-TR"/>
            </a:p>
          </p:txBody>
        </p:sp>
      </p:grpSp>
      <p:pic>
        <p:nvPicPr>
          <p:cNvPr id="8" name="7 Resim" descr="Fig-5-Orbital-blow-out-fractures-A-50-year-old-man-found-unconscious-Transaxial-CT.png"/>
          <p:cNvPicPr>
            <a:picLocks noChangeAspect="1"/>
          </p:cNvPicPr>
          <p:nvPr/>
        </p:nvPicPr>
        <p:blipFill>
          <a:blip r:embed="rId4" cstate="print"/>
          <a:srcRect l="56485" t="46776" r="1824"/>
          <a:stretch>
            <a:fillRect/>
          </a:stretch>
        </p:blipFill>
        <p:spPr>
          <a:xfrm>
            <a:off x="5148064" y="1700808"/>
            <a:ext cx="3240360" cy="2377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250825" y="2263775"/>
            <a:ext cx="4249738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-Aşağı ve yukarıya bakışta kısıtlılık </a:t>
            </a: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-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Diplopi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,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periorbital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ve</a:t>
            </a: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subkonjonktival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hematom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, </a:t>
            </a: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-Eşlik eden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okuler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yaralanma (%10-25), </a:t>
            </a: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-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Enoftalmi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,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distopi</a:t>
            </a: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En önemli bulgu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infraorbital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sinir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trasesinde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parestezi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tespit edilmesidir.</a:t>
            </a:r>
          </a:p>
          <a:p>
            <a:pPr eaLnBrk="1" hangingPunct="1">
              <a:buClrTx/>
              <a:buSzPct val="95000"/>
              <a:buFontTx/>
              <a:buNone/>
            </a:pPr>
            <a:endParaRPr lang="tr-TR" altLang="tr-TR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-Göz konsültasyonu istenmeli!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914400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 dirty="0" err="1">
                <a:solidFill>
                  <a:srgbClr val="04617B"/>
                </a:solidFill>
                <a:latin typeface="Calibri" panose="020F0502020204030204" pitchFamily="34" charset="0"/>
              </a:rPr>
              <a:t>Orbita</a:t>
            </a: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5000" dirty="0" err="1">
                <a:solidFill>
                  <a:srgbClr val="04617B"/>
                </a:solidFill>
                <a:latin typeface="Calibri" panose="020F0502020204030204" pitchFamily="34" charset="0"/>
              </a:rPr>
              <a:t>Fraktürleri</a:t>
            </a:r>
            <a:r>
              <a:rPr lang="tr-TR" altLang="tr-TR" sz="5000" dirty="0">
                <a:solidFill>
                  <a:srgbClr val="04617B"/>
                </a:solidFill>
                <a:latin typeface="Calibri" panose="020F0502020204030204" pitchFamily="34" charset="0"/>
              </a:rPr>
              <a:t>-Muayene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250825" y="5094288"/>
            <a:ext cx="4572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Tanı: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Water’s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rgbClr val="000000"/>
                </a:solidFill>
                <a:latin typeface="+mn-lt"/>
              </a:rPr>
              <a:t>grafisi</a:t>
            </a:r>
            <a:r>
              <a:rPr lang="tr-TR" altLang="tr-TR" dirty="0">
                <a:solidFill>
                  <a:srgbClr val="000000"/>
                </a:solidFill>
                <a:latin typeface="+mn-lt"/>
              </a:rPr>
              <a:t> yardımcı olur. </a:t>
            </a: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Fakat tanıyı netleştirmede BT birinci </a:t>
            </a:r>
          </a:p>
          <a:p>
            <a:pPr eaLnBrk="1" hangingPunct="1">
              <a:buClrTx/>
              <a:buSzPct val="95000"/>
              <a:buFontTx/>
              <a:buNone/>
            </a:pPr>
            <a:r>
              <a:rPr lang="tr-TR" altLang="tr-TR" dirty="0">
                <a:solidFill>
                  <a:srgbClr val="000000"/>
                </a:solidFill>
                <a:latin typeface="+mn-lt"/>
              </a:rPr>
              <a:t>sırada kullanılmaktadır.</a:t>
            </a:r>
          </a:p>
        </p:txBody>
      </p:sp>
      <p:pic>
        <p:nvPicPr>
          <p:cNvPr id="6" name="5 Resim" descr="Rakun 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355976" cy="32669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908175" y="763588"/>
            <a:ext cx="51228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Orbita Fraktürleri</a:t>
            </a: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Küçük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orbital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blow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-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out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kırıklarında cerrahi gerekmeyebilir. Sıklıkla semptomlar kendiliğinden geçer. </a:t>
            </a: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Tx/>
              <a:buSzPct val="95000"/>
              <a:buFontTx/>
              <a:buNone/>
            </a:pP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Cerrahi için iki önemli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endikasyon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vardır: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b="1" dirty="0">
                <a:solidFill>
                  <a:srgbClr val="000000"/>
                </a:solidFill>
                <a:latin typeface="Constantia" panose="02030602050306030303" pitchFamily="18" charset="0"/>
              </a:rPr>
              <a:t>1. 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Kas </a:t>
            </a:r>
            <a:r>
              <a:rPr lang="tr-TR" altLang="tr-TR" sz="26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sıkışması- göz hareketlerinde kısıtlılık</a:t>
            </a:r>
            <a:endParaRPr lang="tr-TR" altLang="tr-TR" sz="26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tr-TR" altLang="tr-TR" sz="2600" b="1" dirty="0">
                <a:solidFill>
                  <a:srgbClr val="000000"/>
                </a:solidFill>
                <a:latin typeface="Constantia" panose="02030602050306030303" pitchFamily="18" charset="0"/>
              </a:rPr>
              <a:t>2. 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Volüm artışı :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Orbital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duvar 2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cm.’den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daha fazla deplase olmuşsa ve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glob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3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mm.’den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fazla yer değiştirmişse (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enoftalmi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 ya da </a:t>
            </a:r>
            <a:r>
              <a:rPr lang="tr-TR" altLang="tr-TR" sz="2600" dirty="0" err="1">
                <a:solidFill>
                  <a:srgbClr val="000000"/>
                </a:solidFill>
                <a:latin typeface="Constantia" panose="02030602050306030303" pitchFamily="18" charset="0"/>
              </a:rPr>
              <a:t>distopi</a:t>
            </a:r>
            <a:r>
              <a:rPr lang="tr-TR" altLang="tr-TR" sz="2600" dirty="0">
                <a:solidFill>
                  <a:srgbClr val="000000"/>
                </a:solidFill>
                <a:latin typeface="Constantia" panose="02030602050306030303" pitchFamily="18" charset="0"/>
              </a:rPr>
              <a:t>)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r-TR" dirty="0" smtClean="0"/>
              <a:t>Dış Kulak yolu Yabancı Cisimleri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389120"/>
          </a:xfrm>
        </p:spPr>
        <p:txBody>
          <a:bodyPr/>
          <a:lstStyle/>
          <a:p>
            <a:r>
              <a:rPr lang="tr-TR" dirty="0" smtClean="0"/>
              <a:t>Genelde pediatrik yaş grubunda görülür.</a:t>
            </a:r>
          </a:p>
          <a:p>
            <a:r>
              <a:rPr lang="tr-TR" dirty="0" smtClean="0"/>
              <a:t>Ağrı, ödem, işitme azlığı görülebilir.</a:t>
            </a:r>
          </a:p>
          <a:p>
            <a:r>
              <a:rPr lang="tr-TR" dirty="0" smtClean="0"/>
              <a:t>Önemli nokta zara doğru itmeden çıkarmaktır. Zar ve orta kulak yapıları korunmaya özen gösterilmeli ve gerekirse işlem genel anestezi ile yapılmalıdır. Canlı böcekler %10 </a:t>
            </a:r>
            <a:r>
              <a:rPr lang="tr-TR" dirty="0" err="1" smtClean="0"/>
              <a:t>lidokain</a:t>
            </a:r>
            <a:r>
              <a:rPr lang="tr-TR" dirty="0" smtClean="0"/>
              <a:t> veya alkollü solüsyonlarla etkisiz hale getirilmelidir.</a:t>
            </a:r>
          </a:p>
          <a:p>
            <a:endParaRPr lang="tr-TR" dirty="0"/>
          </a:p>
        </p:txBody>
      </p:sp>
      <p:pic>
        <p:nvPicPr>
          <p:cNvPr id="5" name="4 Resim" descr="Dış+kulak+yolu+Yabancı+cisim.jpg"/>
          <p:cNvPicPr>
            <a:picLocks noChangeAspect="1"/>
          </p:cNvPicPr>
          <p:nvPr/>
        </p:nvPicPr>
        <p:blipFill>
          <a:blip r:embed="rId2" cstate="print"/>
          <a:srcRect l="46063" t="31100" r="7476" b="6951"/>
          <a:stretch>
            <a:fillRect/>
          </a:stretch>
        </p:blipFill>
        <p:spPr>
          <a:xfrm>
            <a:off x="755576" y="4581128"/>
            <a:ext cx="2088232" cy="2088232"/>
          </a:xfrm>
          <a:prstGeom prst="rect">
            <a:avLst/>
          </a:prstGeom>
        </p:spPr>
      </p:pic>
      <p:pic>
        <p:nvPicPr>
          <p:cNvPr id="6" name="5 Resim" descr="yc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725144"/>
            <a:ext cx="2031144" cy="1910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OZKAN,HAKAN.Ser4.Img88.jpg"/>
          <p:cNvPicPr>
            <a:picLocks noChangeAspect="1"/>
          </p:cNvPicPr>
          <p:nvPr/>
        </p:nvPicPr>
        <p:blipFill>
          <a:blip r:embed="rId2" cstate="print"/>
          <a:srcRect l="31100" t="5795" r="27163"/>
          <a:stretch>
            <a:fillRect/>
          </a:stretch>
        </p:blipFill>
        <p:spPr>
          <a:xfrm>
            <a:off x="0" y="1052736"/>
            <a:ext cx="3131840" cy="3148229"/>
          </a:xfrm>
          <a:prstGeom prst="rect">
            <a:avLst/>
          </a:prstGeom>
        </p:spPr>
      </p:pic>
      <p:pic>
        <p:nvPicPr>
          <p:cNvPr id="3" name="2 Resim" descr="OZKAN,HAKAN.Ser4.Img103.jpg"/>
          <p:cNvPicPr>
            <a:picLocks noChangeAspect="1"/>
          </p:cNvPicPr>
          <p:nvPr/>
        </p:nvPicPr>
        <p:blipFill>
          <a:blip r:embed="rId3" cstate="print"/>
          <a:srcRect l="30313" t="5795" r="27950"/>
          <a:stretch>
            <a:fillRect/>
          </a:stretch>
        </p:blipFill>
        <p:spPr>
          <a:xfrm>
            <a:off x="3275856" y="1052736"/>
            <a:ext cx="3080226" cy="3096344"/>
          </a:xfrm>
          <a:prstGeom prst="rect">
            <a:avLst/>
          </a:prstGeom>
        </p:spPr>
      </p:pic>
      <p:pic>
        <p:nvPicPr>
          <p:cNvPr id="4" name="3 Resim" descr="OZKAN,HAKAN.Ser602.Img43.jpg"/>
          <p:cNvPicPr>
            <a:picLocks noChangeAspect="1"/>
          </p:cNvPicPr>
          <p:nvPr/>
        </p:nvPicPr>
        <p:blipFill>
          <a:blip r:embed="rId4" cstate="print"/>
          <a:srcRect l="33463" r="29525"/>
          <a:stretch>
            <a:fillRect/>
          </a:stretch>
        </p:blipFill>
        <p:spPr>
          <a:xfrm>
            <a:off x="6570772" y="1052736"/>
            <a:ext cx="2573228" cy="3096344"/>
          </a:xfrm>
          <a:prstGeom prst="rect">
            <a:avLst/>
          </a:prstGeom>
        </p:spPr>
      </p:pic>
      <p:sp>
        <p:nvSpPr>
          <p:cNvPr id="5" name="4 Yukarı Ok"/>
          <p:cNvSpPr/>
          <p:nvPr/>
        </p:nvSpPr>
        <p:spPr>
          <a:xfrm>
            <a:off x="683568" y="1988840"/>
            <a:ext cx="72008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karı Ok"/>
          <p:cNvSpPr/>
          <p:nvPr/>
        </p:nvSpPr>
        <p:spPr>
          <a:xfrm>
            <a:off x="7020272" y="2132856"/>
            <a:ext cx="72008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karı Ok"/>
          <p:cNvSpPr/>
          <p:nvPr/>
        </p:nvSpPr>
        <p:spPr>
          <a:xfrm>
            <a:off x="4067944" y="1988840"/>
            <a:ext cx="72008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827584" y="4365104"/>
            <a:ext cx="689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Orbita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duvarında </a:t>
            </a:r>
            <a:r>
              <a:rPr lang="tr-TR" dirty="0" err="1" smtClean="0"/>
              <a:t>orbita</a:t>
            </a:r>
            <a:r>
              <a:rPr lang="tr-TR" dirty="0" smtClean="0"/>
              <a:t> içine girmiş </a:t>
            </a:r>
            <a:r>
              <a:rPr lang="tr-TR" dirty="0" err="1" smtClean="0"/>
              <a:t>fraktür</a:t>
            </a:r>
            <a:r>
              <a:rPr lang="tr-TR" dirty="0" smtClean="0"/>
              <a:t> hattı görülmekte</a:t>
            </a:r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179388" y="2060575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Tedavide üç amaç vardır:</a:t>
            </a:r>
          </a:p>
          <a:p>
            <a:pPr eaLnBrk="1" hangingPunct="1">
              <a:buClrTx/>
              <a:buFontTx/>
              <a:buNone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1. Sıkışmış kasların rahatlatılması ve okuler hareketlerin sağlanması</a:t>
            </a:r>
          </a:p>
          <a:p>
            <a:pPr eaLnBrk="1" hangingPunct="1">
              <a:buClrTx/>
              <a:buFontTx/>
              <a:buNone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2. Orbital içeriğin, orbital kaviteye tekrar girmesini sağlamak</a:t>
            </a:r>
          </a:p>
          <a:p>
            <a:pPr eaLnBrk="1" hangingPunct="1">
              <a:buClrTx/>
              <a:buFontTx/>
              <a:buNone/>
            </a:pPr>
            <a:r>
              <a:rPr lang="tr-TR" altLang="tr-TR" sz="2600">
                <a:solidFill>
                  <a:srgbClr val="000000"/>
                </a:solidFill>
                <a:latin typeface="Constantia" panose="02030602050306030303" pitchFamily="18" charset="0"/>
              </a:rPr>
              <a:t>3. Orbital volümü yeniden oluşturmak.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21336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6634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SzPct val="95000"/>
              <a:buFontTx/>
              <a:buNone/>
            </a:pPr>
            <a:r>
              <a:rPr lang="tr-TR" altLang="tr-TR" sz="5000">
                <a:solidFill>
                  <a:srgbClr val="04617B"/>
                </a:solidFill>
                <a:latin typeface="Calibri" panose="020F0502020204030204" pitchFamily="34" charset="0"/>
              </a:rPr>
              <a:t>Orbita Fraktürleri-Tedavi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907704" y="292494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TEŞEKKÜRLER</a:t>
            </a:r>
            <a:endParaRPr lang="tr-TR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4000" dirty="0" err="1" smtClean="0"/>
              <a:t>Travmatik</a:t>
            </a:r>
            <a:r>
              <a:rPr lang="tr-TR" sz="4000" dirty="0" smtClean="0"/>
              <a:t> Zar </a:t>
            </a:r>
            <a:r>
              <a:rPr lang="tr-TR" sz="4000" dirty="0" err="1" smtClean="0"/>
              <a:t>Perforasyonları</a:t>
            </a:r>
            <a:r>
              <a:rPr lang="tr-TR" sz="4000" dirty="0" smtClean="0"/>
              <a:t>/</a:t>
            </a:r>
            <a:r>
              <a:rPr lang="tr-TR" sz="4000" dirty="0" err="1" smtClean="0"/>
              <a:t>Hematom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tr-TR" dirty="0" smtClean="0"/>
              <a:t>İletim tipi işitme kaybı</a:t>
            </a:r>
          </a:p>
          <a:p>
            <a:r>
              <a:rPr lang="tr-TR" dirty="0" err="1" smtClean="0"/>
              <a:t>Perforasyon</a:t>
            </a:r>
            <a:r>
              <a:rPr lang="tr-TR" dirty="0" smtClean="0"/>
              <a:t> küçükse </a:t>
            </a:r>
            <a:r>
              <a:rPr lang="tr-TR" dirty="0" err="1" smtClean="0"/>
              <a:t>silastik</a:t>
            </a:r>
            <a:r>
              <a:rPr lang="tr-TR" dirty="0" smtClean="0"/>
              <a:t>- sigara kağıdı konarak iyileşme hızlandırılabilir.</a:t>
            </a:r>
          </a:p>
          <a:p>
            <a:r>
              <a:rPr lang="tr-TR" dirty="0" smtClean="0"/>
              <a:t>Büyükse </a:t>
            </a:r>
            <a:r>
              <a:rPr lang="tr-TR" dirty="0" err="1" smtClean="0"/>
              <a:t>miringoplasti</a:t>
            </a:r>
            <a:r>
              <a:rPr lang="tr-TR" dirty="0" smtClean="0"/>
              <a:t> gerekir.</a:t>
            </a:r>
          </a:p>
          <a:p>
            <a:r>
              <a:rPr lang="tr-TR" dirty="0" err="1" smtClean="0"/>
              <a:t>Hematom</a:t>
            </a:r>
            <a:r>
              <a:rPr lang="tr-TR" dirty="0" smtClean="0"/>
              <a:t> varsa takip edilir, kendiliğinden </a:t>
            </a:r>
          </a:p>
          <a:p>
            <a:pPr>
              <a:buNone/>
            </a:pPr>
            <a:r>
              <a:rPr lang="tr-TR" dirty="0" err="1" smtClean="0"/>
              <a:t>rezorbe</a:t>
            </a:r>
            <a:r>
              <a:rPr lang="tr-TR" dirty="0" smtClean="0"/>
              <a:t> olur.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4 Resim" descr="travmatikperforasyon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1814529" cy="1944216"/>
          </a:xfrm>
          <a:prstGeom prst="rect">
            <a:avLst/>
          </a:prstGeom>
        </p:spPr>
      </p:pic>
      <p:pic>
        <p:nvPicPr>
          <p:cNvPr id="6" name="5 Resim" descr="maxresdefault.jpg"/>
          <p:cNvPicPr>
            <a:picLocks noChangeAspect="1"/>
          </p:cNvPicPr>
          <p:nvPr/>
        </p:nvPicPr>
        <p:blipFill>
          <a:blip r:embed="rId3" cstate="print"/>
          <a:srcRect l="44488" t="1001"/>
          <a:stretch>
            <a:fillRect/>
          </a:stretch>
        </p:blipFill>
        <p:spPr>
          <a:xfrm>
            <a:off x="2843808" y="4365104"/>
            <a:ext cx="1944216" cy="1950334"/>
          </a:xfrm>
          <a:prstGeom prst="rect">
            <a:avLst/>
          </a:prstGeom>
        </p:spPr>
      </p:pic>
      <p:pic>
        <p:nvPicPr>
          <p:cNvPr id="7" name="6 Resim" descr="m_1407857214.jpg"/>
          <p:cNvPicPr>
            <a:picLocks noChangeAspect="1"/>
          </p:cNvPicPr>
          <p:nvPr/>
        </p:nvPicPr>
        <p:blipFill>
          <a:blip r:embed="rId4" cstate="print"/>
          <a:srcRect l="5906" t="16105"/>
          <a:stretch>
            <a:fillRect/>
          </a:stretch>
        </p:blipFill>
        <p:spPr>
          <a:xfrm>
            <a:off x="5395400" y="4365104"/>
            <a:ext cx="169688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Temporal</a:t>
            </a:r>
            <a:r>
              <a:rPr lang="tr-TR" dirty="0" smtClean="0"/>
              <a:t> Kemik Travmaları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Temporal</a:t>
            </a:r>
            <a:r>
              <a:rPr lang="tr-TR" dirty="0" smtClean="0"/>
              <a:t> kemik içerdiği önemli </a:t>
            </a:r>
            <a:r>
              <a:rPr lang="tr-TR" dirty="0" err="1" smtClean="0"/>
              <a:t>nörovasküler</a:t>
            </a:r>
            <a:r>
              <a:rPr lang="tr-TR" dirty="0" smtClean="0"/>
              <a:t>-</a:t>
            </a:r>
            <a:r>
              <a:rPr lang="tr-TR" dirty="0" err="1" smtClean="0"/>
              <a:t>otolojik</a:t>
            </a:r>
            <a:r>
              <a:rPr lang="tr-TR" dirty="0" smtClean="0"/>
              <a:t>  yapılar nedeniyle travmaları da mutlaka acil hekimi, radyolog, NRŞ , KBB </a:t>
            </a:r>
            <a:r>
              <a:rPr lang="tr-TR" dirty="0" err="1" smtClean="0"/>
              <a:t>multidisipliner</a:t>
            </a:r>
            <a:r>
              <a:rPr lang="tr-TR" dirty="0" smtClean="0"/>
              <a:t> çalışma gerektirir.</a:t>
            </a:r>
          </a:p>
          <a:p>
            <a:r>
              <a:rPr lang="tr-TR" dirty="0" err="1" smtClean="0"/>
              <a:t>Petröz</a:t>
            </a:r>
            <a:r>
              <a:rPr lang="tr-TR" dirty="0" smtClean="0"/>
              <a:t> kemiğin uzun aksı ile ilişkisine göre 2 ana kategoriye ayrılır:</a:t>
            </a:r>
          </a:p>
          <a:p>
            <a:pPr marL="514350" indent="-514350">
              <a:buNone/>
            </a:pPr>
            <a:r>
              <a:rPr lang="tr-TR" dirty="0" smtClean="0"/>
              <a:t>    </a:t>
            </a:r>
            <a:r>
              <a:rPr lang="tr-TR" b="1" dirty="0" err="1" smtClean="0"/>
              <a:t>Longitutinal</a:t>
            </a:r>
            <a:r>
              <a:rPr lang="tr-TR" b="1" dirty="0" smtClean="0"/>
              <a:t>: </a:t>
            </a:r>
            <a:r>
              <a:rPr lang="tr-TR" dirty="0" smtClean="0"/>
              <a:t>%70-90,  DKY ve kemikçik hasarı,İTİK,zar </a:t>
            </a:r>
            <a:r>
              <a:rPr lang="tr-TR" dirty="0" err="1" smtClean="0"/>
              <a:t>perforasyonu</a:t>
            </a:r>
            <a:r>
              <a:rPr lang="tr-TR" dirty="0" smtClean="0"/>
              <a:t> , 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</a:p>
          <a:p>
            <a:pPr marL="514350" indent="-514350">
              <a:buNone/>
            </a:pPr>
            <a:r>
              <a:rPr lang="tr-TR" dirty="0" smtClean="0"/>
              <a:t>    </a:t>
            </a:r>
            <a:r>
              <a:rPr lang="tr-TR" b="1" dirty="0" err="1" smtClean="0"/>
              <a:t>Transvers</a:t>
            </a:r>
            <a:r>
              <a:rPr lang="tr-TR" b="1" dirty="0" smtClean="0"/>
              <a:t>: </a:t>
            </a:r>
            <a:r>
              <a:rPr lang="tr-TR" dirty="0" smtClean="0"/>
              <a:t>%10-30, SNİK, </a:t>
            </a:r>
            <a:r>
              <a:rPr lang="tr-TR" dirty="0" err="1" smtClean="0"/>
              <a:t>Hemotimpanium</a:t>
            </a:r>
            <a:r>
              <a:rPr lang="tr-TR" dirty="0" smtClean="0"/>
              <a:t>, BOS </a:t>
            </a:r>
            <a:r>
              <a:rPr lang="tr-TR" dirty="0" err="1" smtClean="0"/>
              <a:t>otore</a:t>
            </a:r>
            <a:r>
              <a:rPr lang="tr-TR" dirty="0" smtClean="0"/>
              <a:t>, 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</a:p>
          <a:p>
            <a:pPr marL="269875" indent="-269875"/>
            <a:r>
              <a:rPr lang="tr-TR" dirty="0" smtClean="0"/>
              <a:t>Yeni sınıflamada </a:t>
            </a:r>
            <a:r>
              <a:rPr lang="tr-TR" dirty="0" err="1" smtClean="0"/>
              <a:t>otik</a:t>
            </a:r>
            <a:r>
              <a:rPr lang="tr-TR" dirty="0" smtClean="0"/>
              <a:t> kapsül ilişkisi: BOS </a:t>
            </a:r>
            <a:r>
              <a:rPr lang="tr-TR" dirty="0" err="1" smtClean="0"/>
              <a:t>otore</a:t>
            </a:r>
            <a:r>
              <a:rPr lang="tr-TR" dirty="0" smtClean="0"/>
              <a:t>, SNİK, </a:t>
            </a:r>
            <a:r>
              <a:rPr lang="tr-TR" dirty="0" err="1" smtClean="0"/>
              <a:t>juguler</a:t>
            </a:r>
            <a:r>
              <a:rPr lang="tr-TR" dirty="0" smtClean="0"/>
              <a:t> </a:t>
            </a:r>
            <a:r>
              <a:rPr lang="tr-TR" dirty="0" err="1" smtClean="0"/>
              <a:t>foramen</a:t>
            </a:r>
            <a:r>
              <a:rPr lang="tr-TR" dirty="0" smtClean="0"/>
              <a:t>, İAK,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lacerum</a:t>
            </a:r>
            <a:r>
              <a:rPr lang="tr-TR" dirty="0" smtClean="0"/>
              <a:t>,</a:t>
            </a:r>
            <a:r>
              <a:rPr lang="tr-TR" dirty="0" err="1" smtClean="0"/>
              <a:t>fasial</a:t>
            </a:r>
            <a:r>
              <a:rPr lang="tr-TR" dirty="0" smtClean="0"/>
              <a:t> sinir  hasarı, </a:t>
            </a:r>
            <a:r>
              <a:rPr lang="tr-TR" dirty="0" err="1" smtClean="0"/>
              <a:t>intrakranial</a:t>
            </a:r>
            <a:r>
              <a:rPr lang="tr-TR" dirty="0" smtClean="0"/>
              <a:t> komplikasyonlar  risk artar!!         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2378</Words>
  <Application>Microsoft Office PowerPoint</Application>
  <PresentationFormat>Ekran Gösterisi (4:3)</PresentationFormat>
  <Paragraphs>350</Paragraphs>
  <Slides>72</Slides>
  <Notes>40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82" baseType="lpstr">
      <vt:lpstr>Arial Unicode MS</vt:lpstr>
      <vt:lpstr>Arial</vt:lpstr>
      <vt:lpstr>Calibri</vt:lpstr>
      <vt:lpstr>Constantia</vt:lpstr>
      <vt:lpstr>Tahoma</vt:lpstr>
      <vt:lpstr>Times New Roman</vt:lpstr>
      <vt:lpstr>Webdings</vt:lpstr>
      <vt:lpstr>Wingdings</vt:lpstr>
      <vt:lpstr>Wingdings 2</vt:lpstr>
      <vt:lpstr>Akış</vt:lpstr>
      <vt:lpstr>KBB Travmaları</vt:lpstr>
      <vt:lpstr>İlk Yaklaşım</vt:lpstr>
      <vt:lpstr>İlk Yaklaşım</vt:lpstr>
      <vt:lpstr>Aurikula Travmaları</vt:lpstr>
      <vt:lpstr>Aurikula Travmaları</vt:lpstr>
      <vt:lpstr>Aurikula Travmaları</vt:lpstr>
      <vt:lpstr>Dış Kulak yolu Yabancı Cisimleri</vt:lpstr>
      <vt:lpstr>Travmatik Zar Perforasyonları/Hematom</vt:lpstr>
      <vt:lpstr>Temporal Kemik Travmaları</vt:lpstr>
      <vt:lpstr>Temporal Kemik Travmaları-Yaklaşım</vt:lpstr>
      <vt:lpstr>Temporal Kemik Travmaları</vt:lpstr>
      <vt:lpstr>Temporal Kemik Travmaları</vt:lpstr>
      <vt:lpstr>Temporal Kemik Travmaları</vt:lpstr>
      <vt:lpstr>Temporal Kemik Travmaları- Fasial Paralizi</vt:lpstr>
      <vt:lpstr>PowerPoint Sunusu</vt:lpstr>
      <vt:lpstr>Temporal Kemik Travmaları-BOS Otore</vt:lpstr>
      <vt:lpstr>PowerPoint Sunusu</vt:lpstr>
      <vt:lpstr>Travmatik İşitme Kayıpları</vt:lpstr>
      <vt:lpstr>Travmatik İşitme Kayıpları</vt:lpstr>
      <vt:lpstr>Boyun Larenks Travmaları</vt:lpstr>
      <vt:lpstr>PowerPoint Sunusu</vt:lpstr>
      <vt:lpstr>Zor Hava Yolu- Nazal Entübasyon</vt:lpstr>
      <vt:lpstr>Zor Hava Yolu- Acil Trakeotomi(Krikotirotomi)</vt:lpstr>
      <vt:lpstr>Eksternal Larengeal Travma</vt:lpstr>
      <vt:lpstr>Eksternal Larengeal Travma</vt:lpstr>
      <vt:lpstr>Eksternal Larengeal Travma</vt:lpstr>
      <vt:lpstr>Eksternal Larengeal Travma- Boyun eksplorasyonu</vt:lpstr>
      <vt:lpstr>Algoritm</vt:lpstr>
      <vt:lpstr>Maksillofasial Travmalar</vt:lpstr>
      <vt:lpstr>Maksillofasial Muayene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Travmaları</dc:title>
  <dc:creator>levent yücel</dc:creator>
  <cp:lastModifiedBy>user</cp:lastModifiedBy>
  <cp:revision>14</cp:revision>
  <dcterms:created xsi:type="dcterms:W3CDTF">2017-08-11T18:18:02Z</dcterms:created>
  <dcterms:modified xsi:type="dcterms:W3CDTF">2017-12-26T06:48:55Z</dcterms:modified>
</cp:coreProperties>
</file>