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66" r:id="rId4"/>
    <p:sldId id="265" r:id="rId5"/>
    <p:sldId id="264" r:id="rId6"/>
    <p:sldId id="263" r:id="rId7"/>
    <p:sldId id="262" r:id="rId8"/>
    <p:sldId id="261" r:id="rId9"/>
    <p:sldId id="260" r:id="rId10"/>
    <p:sldId id="259"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214" autoAdjust="0"/>
    <p:restoredTop sz="94660"/>
  </p:normalViewPr>
  <p:slideViewPr>
    <p:cSldViewPr>
      <p:cViewPr varScale="1">
        <p:scale>
          <a:sx n="108" d="100"/>
          <a:sy n="108" d="100"/>
        </p:scale>
        <p:origin x="1302"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4.03.2020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4.03.2020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4.03.2020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4.03.2020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4.03.2020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4.03.2020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0"/>
            <a:ext cx="6172200" cy="4608512"/>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319 HİNT TİYATROSU</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3.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Hint Dramının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Kaynakaları</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Natyaşastra</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Bu üslup Hint’e özgüdür. Ayrıca dramlarda daimi bir adalet hissi hakimdir ve iyi her zaman başarılı olur. Hiçbir Hint klasik dramı Yunan dramı gibi trajik değildir. (</a:t>
            </a:r>
            <a:r>
              <a:rPr lang="tr-TR" dirty="0" err="1"/>
              <a:t>Ruben</a:t>
            </a:r>
            <a:r>
              <a:rPr lang="tr-TR" dirty="0"/>
              <a:t>, 1944: 224)</a:t>
            </a:r>
          </a:p>
        </p:txBody>
      </p:sp>
    </p:spTree>
    <p:extLst>
      <p:ext uri="{BB962C8B-B14F-4D97-AF65-F5344CB8AC3E}">
        <p14:creationId xmlns:p14="http://schemas.microsoft.com/office/powerpoint/2010/main" val="1438517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Dram sanatı bilgisini veren </a:t>
            </a:r>
            <a:r>
              <a:rPr lang="tr-TR" dirty="0" err="1"/>
              <a:t>Bharatiya</a:t>
            </a:r>
            <a:r>
              <a:rPr lang="tr-TR" dirty="0"/>
              <a:t> </a:t>
            </a:r>
            <a:r>
              <a:rPr lang="tr-TR" dirty="0" err="1"/>
              <a:t>Natyaşastra</a:t>
            </a:r>
            <a:r>
              <a:rPr lang="tr-TR" dirty="0"/>
              <a:t> ise orijinal tam metni elimize geçmemesine rağmen, Sanskrit Edebiyatı içinde şiir ve dram sanatı üzerine yazılmış ilk bilimsel ve edebi eser olarak kabul edilir. MÖ ikinci veya üçüncü yüzyılda kaleme alınan </a:t>
            </a:r>
            <a:r>
              <a:rPr lang="tr-TR" dirty="0" err="1"/>
              <a:t>Natyaşasta</a:t>
            </a:r>
            <a:r>
              <a:rPr lang="tr-TR" dirty="0"/>
              <a:t> bir tür tiyatro eseridir.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Natyaşastra</a:t>
            </a:r>
            <a:r>
              <a:rPr lang="tr-TR" dirty="0"/>
              <a:t>, tiyatronun nasıl kurulacağını, canlandıracakları duygulara göre aktörlerin takınacakları tavrı, her rol için gerekli makyajı, mücevherleri, yazarın kullanacağı üslupla ilgili kuralları anlatır. </a:t>
            </a:r>
          </a:p>
        </p:txBody>
      </p:sp>
    </p:spTree>
    <p:extLst>
      <p:ext uri="{BB962C8B-B14F-4D97-AF65-F5344CB8AC3E}">
        <p14:creationId xmlns:p14="http://schemas.microsoft.com/office/powerpoint/2010/main" val="280383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Otuz sekiz bölümden oluşan bu eserin kendisi de manzum yani şiirsel tarzda yazılmıştır. İlk ve son üç bölümü efsanelerle doludur. </a:t>
            </a:r>
          </a:p>
          <a:p>
            <a:pPr algn="ctr"/>
            <a:r>
              <a:rPr lang="tr-TR" dirty="0" err="1"/>
              <a:t>Bharata</a:t>
            </a:r>
            <a:r>
              <a:rPr lang="tr-TR" dirty="0"/>
              <a:t>, </a:t>
            </a:r>
            <a:r>
              <a:rPr lang="tr-TR" dirty="0" err="1"/>
              <a:t>Natyaşastra’da</a:t>
            </a:r>
            <a:r>
              <a:rPr lang="tr-TR" dirty="0"/>
              <a:t> dram ve şiir sanatını çeşitli kıstaslara bağlı olarak sınıflandırmıştır. </a:t>
            </a:r>
          </a:p>
        </p:txBody>
      </p:sp>
    </p:spTree>
    <p:extLst>
      <p:ext uri="{BB962C8B-B14F-4D97-AF65-F5344CB8AC3E}">
        <p14:creationId xmlns:p14="http://schemas.microsoft.com/office/powerpoint/2010/main" val="414630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“Şiir ve dramın temel bilgileri olarak ise şu tasnifi yapmıştır: </a:t>
            </a:r>
            <a:r>
              <a:rPr lang="tr-TR" dirty="0" err="1"/>
              <a:t>rasa</a:t>
            </a:r>
            <a:r>
              <a:rPr lang="tr-TR" dirty="0"/>
              <a:t>/</a:t>
            </a:r>
            <a:r>
              <a:rPr lang="tr-TR" dirty="0" err="1"/>
              <a:t>raza</a:t>
            </a:r>
            <a:r>
              <a:rPr lang="tr-TR" dirty="0"/>
              <a:t> (</a:t>
            </a:r>
            <a:r>
              <a:rPr lang="tr-TR" dirty="0" err="1"/>
              <a:t>heyecen</a:t>
            </a:r>
            <a:r>
              <a:rPr lang="tr-TR" dirty="0"/>
              <a:t>), bava (duygu), </a:t>
            </a:r>
            <a:r>
              <a:rPr lang="tr-TR" dirty="0" err="1"/>
              <a:t>vastu</a:t>
            </a:r>
            <a:r>
              <a:rPr lang="tr-TR" dirty="0"/>
              <a:t> (konu), </a:t>
            </a:r>
            <a:r>
              <a:rPr lang="tr-TR" dirty="0" err="1"/>
              <a:t>nayaka</a:t>
            </a:r>
            <a:r>
              <a:rPr lang="tr-TR" dirty="0"/>
              <a:t> (erkek kahraman), </a:t>
            </a:r>
            <a:r>
              <a:rPr lang="tr-TR" dirty="0" err="1"/>
              <a:t>nayaki</a:t>
            </a:r>
            <a:r>
              <a:rPr lang="tr-TR" dirty="0"/>
              <a:t> (kadın kahraman) vb.” (Çağdaş, 1974:68) </a:t>
            </a:r>
          </a:p>
        </p:txBody>
      </p:sp>
    </p:spTree>
    <p:extLst>
      <p:ext uri="{BB962C8B-B14F-4D97-AF65-F5344CB8AC3E}">
        <p14:creationId xmlns:p14="http://schemas.microsoft.com/office/powerpoint/2010/main" val="3999528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Natyaşastra</a:t>
            </a:r>
            <a:r>
              <a:rPr lang="tr-TR" dirty="0"/>
              <a:t> kurallarına göre, dramlarda krallar, brahmanlar ve üst sınıf insanlar Sanskrit diliyle, öteki kahramanlar ise </a:t>
            </a:r>
            <a:r>
              <a:rPr lang="tr-TR" dirty="0" err="1"/>
              <a:t>Prakrit</a:t>
            </a:r>
            <a:r>
              <a:rPr lang="tr-TR" dirty="0"/>
              <a:t>  diliyle konuşmalıdır. Ayrıca her topluluk kendi şivesini kullanmalıdır. </a:t>
            </a:r>
          </a:p>
        </p:txBody>
      </p:sp>
    </p:spTree>
    <p:extLst>
      <p:ext uri="{BB962C8B-B14F-4D97-AF65-F5344CB8AC3E}">
        <p14:creationId xmlns:p14="http://schemas.microsoft.com/office/powerpoint/2010/main" val="10030580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Tiyatro müdürü çok bilgili, aktör; yakışıklı, ağırbaşlı, zarif, seyirci ise güzelden anlamalı ve kültürlü olmalıdır. Dekor kullanılmaz. Kahramanın yaptığı tasvirler dekor yerine geçer. Perdenin rengi ise konuya göre değişir.</a:t>
            </a:r>
          </a:p>
        </p:txBody>
      </p:sp>
    </p:spTree>
    <p:extLst>
      <p:ext uri="{BB962C8B-B14F-4D97-AF65-F5344CB8AC3E}">
        <p14:creationId xmlns:p14="http://schemas.microsoft.com/office/powerpoint/2010/main" val="630497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a:t>Zira beyaz aşkın, kızıl öfkenin, siyah hüznün sembolüdür. “</a:t>
            </a:r>
            <a:r>
              <a:rPr lang="tr-TR" dirty="0" err="1"/>
              <a:t>Bharata</a:t>
            </a:r>
            <a:r>
              <a:rPr lang="tr-TR" dirty="0"/>
              <a:t>, eserinde tanrı Brahma’nın </a:t>
            </a:r>
            <a:r>
              <a:rPr lang="tr-TR" dirty="0" err="1"/>
              <a:t>natyayı</a:t>
            </a:r>
            <a:r>
              <a:rPr lang="tr-TR" dirty="0"/>
              <a:t> tiyatro sanatı ile ilgili beşinci veda kitabı olarak yarattığını anlatır. </a:t>
            </a:r>
          </a:p>
        </p:txBody>
      </p:sp>
    </p:spTree>
    <p:extLst>
      <p:ext uri="{BB962C8B-B14F-4D97-AF65-F5344CB8AC3E}">
        <p14:creationId xmlns:p14="http://schemas.microsoft.com/office/powerpoint/2010/main" val="3292388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319 Hint Tiyatrosu</a:t>
            </a:r>
            <a:endParaRPr lang="tr-TR" dirty="0"/>
          </a:p>
        </p:txBody>
      </p:sp>
      <p:sp>
        <p:nvSpPr>
          <p:cNvPr id="3" name="2 İçerik Yer Tutucusu"/>
          <p:cNvSpPr>
            <a:spLocks noGrp="1"/>
          </p:cNvSpPr>
          <p:nvPr>
            <p:ph sz="quarter" idx="1"/>
          </p:nvPr>
        </p:nvSpPr>
        <p:spPr/>
        <p:txBody>
          <a:bodyPr/>
          <a:lstStyle/>
          <a:p>
            <a:pPr algn="ctr"/>
            <a:r>
              <a:rPr lang="tr-TR" dirty="0" err="1"/>
              <a:t>Şiva</a:t>
            </a:r>
            <a:r>
              <a:rPr lang="tr-TR" dirty="0"/>
              <a:t>, aktörlere raks öğretirken, </a:t>
            </a:r>
            <a:r>
              <a:rPr lang="tr-TR" dirty="0" err="1"/>
              <a:t>Parvati</a:t>
            </a:r>
            <a:r>
              <a:rPr lang="tr-TR" dirty="0"/>
              <a:t> aktrislere hocalık eder. Tanrılar ise </a:t>
            </a:r>
            <a:r>
              <a:rPr lang="tr-TR" dirty="0" err="1"/>
              <a:t>Asuraların</a:t>
            </a:r>
            <a:r>
              <a:rPr lang="tr-TR" dirty="0"/>
              <a:t> yenilişini anlatan bir temsil sergilerler.” (Meriç, 2010: 223) Hint dramlarındaki diğer bir ortak özellik ise dramların mutlu bir sonla neticelenmesidir. </a:t>
            </a:r>
          </a:p>
        </p:txBody>
      </p:sp>
    </p:spTree>
    <p:extLst>
      <p:ext uri="{BB962C8B-B14F-4D97-AF65-F5344CB8AC3E}">
        <p14:creationId xmlns:p14="http://schemas.microsoft.com/office/powerpoint/2010/main" val="26986937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1351</TotalTime>
  <Words>420</Words>
  <Application>Microsoft Office PowerPoint</Application>
  <PresentationFormat>Ekran Gösterisi (4:3)</PresentationFormat>
  <Paragraphs>27</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319 HİNT TİYATROSU  3. Hafta  Hint Dramının Kaynakaları: Natyaşastra      </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lpstr>HİN 319 Hint Tiyatrosu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143</cp:revision>
  <dcterms:created xsi:type="dcterms:W3CDTF">2014-11-21T09:52:05Z</dcterms:created>
  <dcterms:modified xsi:type="dcterms:W3CDTF">2020-03-04T13:06:27Z</dcterms:modified>
</cp:coreProperties>
</file>