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8" r:id="rId3"/>
    <p:sldId id="271" r:id="rId4"/>
    <p:sldId id="270" r:id="rId5"/>
    <p:sldId id="274" r:id="rId6"/>
    <p:sldId id="275" r:id="rId7"/>
    <p:sldId id="257" r:id="rId8"/>
    <p:sldId id="272" r:id="rId9"/>
    <p:sldId id="269" r:id="rId10"/>
    <p:sldId id="27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84"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B6C9A2-C331-4B9D-94CE-0A4AD76AF3CE}"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52718F07-5C2E-4603-8258-F040ED97E5A6}">
      <dgm:prSet/>
      <dgm:spPr/>
      <dgm:t>
        <a:bodyPr/>
        <a:lstStyle/>
        <a:p>
          <a:r>
            <a:rPr lang="tr-TR"/>
            <a:t>Görüldüğü gibi Saint Simon'un en önemli katkısı, bilimsel yöntemin toplum çalışmalarına uygulanmasıdır. </a:t>
          </a:r>
          <a:endParaRPr lang="en-US"/>
        </a:p>
      </dgm:t>
    </dgm:pt>
    <dgm:pt modelId="{52314C03-BD5D-457C-B9F1-65DE3AC1B346}" type="parTrans" cxnId="{2B43116E-4314-47F6-8A13-907233DBF5F5}">
      <dgm:prSet/>
      <dgm:spPr/>
      <dgm:t>
        <a:bodyPr/>
        <a:lstStyle/>
        <a:p>
          <a:endParaRPr lang="en-US"/>
        </a:p>
      </dgm:t>
    </dgm:pt>
    <dgm:pt modelId="{E0EEB0E1-4DAF-4C77-B2CF-C5F600DC1943}" type="sibTrans" cxnId="{2B43116E-4314-47F6-8A13-907233DBF5F5}">
      <dgm:prSet/>
      <dgm:spPr/>
      <dgm:t>
        <a:bodyPr/>
        <a:lstStyle/>
        <a:p>
          <a:endParaRPr lang="en-US"/>
        </a:p>
      </dgm:t>
    </dgm:pt>
    <dgm:pt modelId="{F3D188D4-C70C-478C-B64D-EB658BBE599B}">
      <dgm:prSet/>
      <dgm:spPr/>
      <dgm:t>
        <a:bodyPr/>
        <a:lstStyle/>
        <a:p>
          <a:r>
            <a:rPr lang="tr-TR"/>
            <a:t>Toplum üzerinde yapılan çalışmaların, doğa bilimlerinin kullandığı bilimsel yöntemlerle aynı şekilde kullanılması gerektiği fikri, sosyolojinin gelişmesi için yeni yollar açmıştır. </a:t>
          </a:r>
          <a:endParaRPr lang="en-US"/>
        </a:p>
      </dgm:t>
    </dgm:pt>
    <dgm:pt modelId="{3BBFAA2C-D4B6-4F7E-A49C-39F6AE23232B}" type="parTrans" cxnId="{6A620CCB-537C-4CBE-A2A6-04BEF2881FBF}">
      <dgm:prSet/>
      <dgm:spPr/>
      <dgm:t>
        <a:bodyPr/>
        <a:lstStyle/>
        <a:p>
          <a:endParaRPr lang="en-US"/>
        </a:p>
      </dgm:t>
    </dgm:pt>
    <dgm:pt modelId="{F38C66FE-9CD0-44E3-89E0-0A8105C28FCF}" type="sibTrans" cxnId="{6A620CCB-537C-4CBE-A2A6-04BEF2881FBF}">
      <dgm:prSet/>
      <dgm:spPr/>
      <dgm:t>
        <a:bodyPr/>
        <a:lstStyle/>
        <a:p>
          <a:endParaRPr lang="en-US"/>
        </a:p>
      </dgm:t>
    </dgm:pt>
    <dgm:pt modelId="{CD99A8A2-9CC6-4555-AB64-C47242A4E49E}">
      <dgm:prSet/>
      <dgm:spPr/>
      <dgm:t>
        <a:bodyPr/>
        <a:lstStyle/>
        <a:p>
          <a:r>
            <a:rPr lang="tr-TR"/>
            <a:t>Toplumsal fenomenleri araştırmak için pozitivist bir yaklaşım kullanma fikri Auguste Comte tarafından daha fazla dile getirilmiştir.</a:t>
          </a:r>
          <a:endParaRPr lang="en-US"/>
        </a:p>
      </dgm:t>
    </dgm:pt>
    <dgm:pt modelId="{71F66ABA-3E71-4F57-98AA-C163DDBFD066}" type="parTrans" cxnId="{9935FCC0-EE1C-4CAE-A8A5-DA18B59135F5}">
      <dgm:prSet/>
      <dgm:spPr/>
      <dgm:t>
        <a:bodyPr/>
        <a:lstStyle/>
        <a:p>
          <a:endParaRPr lang="en-US"/>
        </a:p>
      </dgm:t>
    </dgm:pt>
    <dgm:pt modelId="{A4496691-6CD7-4055-91E8-F64CC74C2D4D}" type="sibTrans" cxnId="{9935FCC0-EE1C-4CAE-A8A5-DA18B59135F5}">
      <dgm:prSet/>
      <dgm:spPr/>
      <dgm:t>
        <a:bodyPr/>
        <a:lstStyle/>
        <a:p>
          <a:endParaRPr lang="en-US"/>
        </a:p>
      </dgm:t>
    </dgm:pt>
    <dgm:pt modelId="{76039F5C-8E61-4B76-8FB5-6D515A0F36F1}" type="pres">
      <dgm:prSet presAssocID="{56B6C9A2-C331-4B9D-94CE-0A4AD76AF3CE}" presName="hierChild1" presStyleCnt="0">
        <dgm:presLayoutVars>
          <dgm:chPref val="1"/>
          <dgm:dir/>
          <dgm:animOne val="branch"/>
          <dgm:animLvl val="lvl"/>
          <dgm:resizeHandles/>
        </dgm:presLayoutVars>
      </dgm:prSet>
      <dgm:spPr/>
    </dgm:pt>
    <dgm:pt modelId="{B25D50D3-9FD1-4391-8403-C9774C92D250}" type="pres">
      <dgm:prSet presAssocID="{52718F07-5C2E-4603-8258-F040ED97E5A6}" presName="hierRoot1" presStyleCnt="0"/>
      <dgm:spPr/>
    </dgm:pt>
    <dgm:pt modelId="{6EECC7ED-B727-4BBB-A44B-0E6872F3053E}" type="pres">
      <dgm:prSet presAssocID="{52718F07-5C2E-4603-8258-F040ED97E5A6}" presName="composite" presStyleCnt="0"/>
      <dgm:spPr/>
    </dgm:pt>
    <dgm:pt modelId="{69BCE410-5D0F-4468-8686-58218E1C44AD}" type="pres">
      <dgm:prSet presAssocID="{52718F07-5C2E-4603-8258-F040ED97E5A6}" presName="background" presStyleLbl="node0" presStyleIdx="0" presStyleCnt="3"/>
      <dgm:spPr/>
    </dgm:pt>
    <dgm:pt modelId="{0F652A2F-A00D-4868-9BF0-93CEA635B806}" type="pres">
      <dgm:prSet presAssocID="{52718F07-5C2E-4603-8258-F040ED97E5A6}" presName="text" presStyleLbl="fgAcc0" presStyleIdx="0" presStyleCnt="3">
        <dgm:presLayoutVars>
          <dgm:chPref val="3"/>
        </dgm:presLayoutVars>
      </dgm:prSet>
      <dgm:spPr/>
    </dgm:pt>
    <dgm:pt modelId="{F4294C32-921B-4F19-AAAD-7C77DE6CFDD6}" type="pres">
      <dgm:prSet presAssocID="{52718F07-5C2E-4603-8258-F040ED97E5A6}" presName="hierChild2" presStyleCnt="0"/>
      <dgm:spPr/>
    </dgm:pt>
    <dgm:pt modelId="{B3860D36-F2F5-4231-A1C9-12260F21D6D7}" type="pres">
      <dgm:prSet presAssocID="{F3D188D4-C70C-478C-B64D-EB658BBE599B}" presName="hierRoot1" presStyleCnt="0"/>
      <dgm:spPr/>
    </dgm:pt>
    <dgm:pt modelId="{92CC7AF2-F2EF-43A5-82D9-7CF3BECC878F}" type="pres">
      <dgm:prSet presAssocID="{F3D188D4-C70C-478C-B64D-EB658BBE599B}" presName="composite" presStyleCnt="0"/>
      <dgm:spPr/>
    </dgm:pt>
    <dgm:pt modelId="{1B0AB3AF-91AF-46D5-ADB7-63601C66B4FA}" type="pres">
      <dgm:prSet presAssocID="{F3D188D4-C70C-478C-B64D-EB658BBE599B}" presName="background" presStyleLbl="node0" presStyleIdx="1" presStyleCnt="3"/>
      <dgm:spPr/>
    </dgm:pt>
    <dgm:pt modelId="{0FDF12BD-735C-40A7-9CAF-F01F25D23F90}" type="pres">
      <dgm:prSet presAssocID="{F3D188D4-C70C-478C-B64D-EB658BBE599B}" presName="text" presStyleLbl="fgAcc0" presStyleIdx="1" presStyleCnt="3">
        <dgm:presLayoutVars>
          <dgm:chPref val="3"/>
        </dgm:presLayoutVars>
      </dgm:prSet>
      <dgm:spPr/>
    </dgm:pt>
    <dgm:pt modelId="{F0333C37-4D80-4D5D-8828-A271702001AB}" type="pres">
      <dgm:prSet presAssocID="{F3D188D4-C70C-478C-B64D-EB658BBE599B}" presName="hierChild2" presStyleCnt="0"/>
      <dgm:spPr/>
    </dgm:pt>
    <dgm:pt modelId="{C6A65D28-3629-4D0A-9F75-BC17E68D675A}" type="pres">
      <dgm:prSet presAssocID="{CD99A8A2-9CC6-4555-AB64-C47242A4E49E}" presName="hierRoot1" presStyleCnt="0"/>
      <dgm:spPr/>
    </dgm:pt>
    <dgm:pt modelId="{F5D4D51D-ED46-4B7A-BA75-E12911423596}" type="pres">
      <dgm:prSet presAssocID="{CD99A8A2-9CC6-4555-AB64-C47242A4E49E}" presName="composite" presStyleCnt="0"/>
      <dgm:spPr/>
    </dgm:pt>
    <dgm:pt modelId="{AEFC6647-57F7-42E6-818E-13E7DBFC384E}" type="pres">
      <dgm:prSet presAssocID="{CD99A8A2-9CC6-4555-AB64-C47242A4E49E}" presName="background" presStyleLbl="node0" presStyleIdx="2" presStyleCnt="3"/>
      <dgm:spPr/>
    </dgm:pt>
    <dgm:pt modelId="{3DD19E95-B143-4049-B0C4-90341DA68998}" type="pres">
      <dgm:prSet presAssocID="{CD99A8A2-9CC6-4555-AB64-C47242A4E49E}" presName="text" presStyleLbl="fgAcc0" presStyleIdx="2" presStyleCnt="3">
        <dgm:presLayoutVars>
          <dgm:chPref val="3"/>
        </dgm:presLayoutVars>
      </dgm:prSet>
      <dgm:spPr/>
    </dgm:pt>
    <dgm:pt modelId="{71A95A7E-C995-4CDE-BDDC-8029329EF1D8}" type="pres">
      <dgm:prSet presAssocID="{CD99A8A2-9CC6-4555-AB64-C47242A4E49E}" presName="hierChild2" presStyleCnt="0"/>
      <dgm:spPr/>
    </dgm:pt>
  </dgm:ptLst>
  <dgm:cxnLst>
    <dgm:cxn modelId="{A02A1117-82BA-490D-A39C-C3FDEEB63A1F}" type="presOf" srcId="{56B6C9A2-C331-4B9D-94CE-0A4AD76AF3CE}" destId="{76039F5C-8E61-4B76-8FB5-6D515A0F36F1}" srcOrd="0" destOrd="0" presId="urn:microsoft.com/office/officeart/2005/8/layout/hierarchy1"/>
    <dgm:cxn modelId="{CF327C21-D73A-4F75-85CB-AAF8A99EE6CF}" type="presOf" srcId="{52718F07-5C2E-4603-8258-F040ED97E5A6}" destId="{0F652A2F-A00D-4868-9BF0-93CEA635B806}" srcOrd="0" destOrd="0" presId="urn:microsoft.com/office/officeart/2005/8/layout/hierarchy1"/>
    <dgm:cxn modelId="{2859DC2C-202A-4E18-98F9-8618B53A1EAE}" type="presOf" srcId="{CD99A8A2-9CC6-4555-AB64-C47242A4E49E}" destId="{3DD19E95-B143-4049-B0C4-90341DA68998}" srcOrd="0" destOrd="0" presId="urn:microsoft.com/office/officeart/2005/8/layout/hierarchy1"/>
    <dgm:cxn modelId="{2B43116E-4314-47F6-8A13-907233DBF5F5}" srcId="{56B6C9A2-C331-4B9D-94CE-0A4AD76AF3CE}" destId="{52718F07-5C2E-4603-8258-F040ED97E5A6}" srcOrd="0" destOrd="0" parTransId="{52314C03-BD5D-457C-B9F1-65DE3AC1B346}" sibTransId="{E0EEB0E1-4DAF-4C77-B2CF-C5F600DC1943}"/>
    <dgm:cxn modelId="{30E66E6E-9CF1-451F-B71A-EB3C46BA3622}" type="presOf" srcId="{F3D188D4-C70C-478C-B64D-EB658BBE599B}" destId="{0FDF12BD-735C-40A7-9CAF-F01F25D23F90}" srcOrd="0" destOrd="0" presId="urn:microsoft.com/office/officeart/2005/8/layout/hierarchy1"/>
    <dgm:cxn modelId="{9935FCC0-EE1C-4CAE-A8A5-DA18B59135F5}" srcId="{56B6C9A2-C331-4B9D-94CE-0A4AD76AF3CE}" destId="{CD99A8A2-9CC6-4555-AB64-C47242A4E49E}" srcOrd="2" destOrd="0" parTransId="{71F66ABA-3E71-4F57-98AA-C163DDBFD066}" sibTransId="{A4496691-6CD7-4055-91E8-F64CC74C2D4D}"/>
    <dgm:cxn modelId="{6A620CCB-537C-4CBE-A2A6-04BEF2881FBF}" srcId="{56B6C9A2-C331-4B9D-94CE-0A4AD76AF3CE}" destId="{F3D188D4-C70C-478C-B64D-EB658BBE599B}" srcOrd="1" destOrd="0" parTransId="{3BBFAA2C-D4B6-4F7E-A49C-39F6AE23232B}" sibTransId="{F38C66FE-9CD0-44E3-89E0-0A8105C28FCF}"/>
    <dgm:cxn modelId="{01DB82C9-111C-42B7-AA15-CDAFED08ACE1}" type="presParOf" srcId="{76039F5C-8E61-4B76-8FB5-6D515A0F36F1}" destId="{B25D50D3-9FD1-4391-8403-C9774C92D250}" srcOrd="0" destOrd="0" presId="urn:microsoft.com/office/officeart/2005/8/layout/hierarchy1"/>
    <dgm:cxn modelId="{DF564604-B2AC-4812-A89F-D482BAEC2415}" type="presParOf" srcId="{B25D50D3-9FD1-4391-8403-C9774C92D250}" destId="{6EECC7ED-B727-4BBB-A44B-0E6872F3053E}" srcOrd="0" destOrd="0" presId="urn:microsoft.com/office/officeart/2005/8/layout/hierarchy1"/>
    <dgm:cxn modelId="{706E5FFC-DC86-4B6A-9E54-0E73BD1D8521}" type="presParOf" srcId="{6EECC7ED-B727-4BBB-A44B-0E6872F3053E}" destId="{69BCE410-5D0F-4468-8686-58218E1C44AD}" srcOrd="0" destOrd="0" presId="urn:microsoft.com/office/officeart/2005/8/layout/hierarchy1"/>
    <dgm:cxn modelId="{49CF38A0-0E62-4E84-91A0-82FC0DF80316}" type="presParOf" srcId="{6EECC7ED-B727-4BBB-A44B-0E6872F3053E}" destId="{0F652A2F-A00D-4868-9BF0-93CEA635B806}" srcOrd="1" destOrd="0" presId="urn:microsoft.com/office/officeart/2005/8/layout/hierarchy1"/>
    <dgm:cxn modelId="{30AE0609-366F-462A-89B6-A17E4FCB51BB}" type="presParOf" srcId="{B25D50D3-9FD1-4391-8403-C9774C92D250}" destId="{F4294C32-921B-4F19-AAAD-7C77DE6CFDD6}" srcOrd="1" destOrd="0" presId="urn:microsoft.com/office/officeart/2005/8/layout/hierarchy1"/>
    <dgm:cxn modelId="{534D7C20-F35E-45FF-AB74-9CB87A74FEB1}" type="presParOf" srcId="{76039F5C-8E61-4B76-8FB5-6D515A0F36F1}" destId="{B3860D36-F2F5-4231-A1C9-12260F21D6D7}" srcOrd="1" destOrd="0" presId="urn:microsoft.com/office/officeart/2005/8/layout/hierarchy1"/>
    <dgm:cxn modelId="{11BE3660-FDA1-4A4F-9034-AEC6379E0C89}" type="presParOf" srcId="{B3860D36-F2F5-4231-A1C9-12260F21D6D7}" destId="{92CC7AF2-F2EF-43A5-82D9-7CF3BECC878F}" srcOrd="0" destOrd="0" presId="urn:microsoft.com/office/officeart/2005/8/layout/hierarchy1"/>
    <dgm:cxn modelId="{EC909D09-6419-4353-9B43-900882FF3D1F}" type="presParOf" srcId="{92CC7AF2-F2EF-43A5-82D9-7CF3BECC878F}" destId="{1B0AB3AF-91AF-46D5-ADB7-63601C66B4FA}" srcOrd="0" destOrd="0" presId="urn:microsoft.com/office/officeart/2005/8/layout/hierarchy1"/>
    <dgm:cxn modelId="{CD9EA526-EA37-414A-B6F4-34943A78DF76}" type="presParOf" srcId="{92CC7AF2-F2EF-43A5-82D9-7CF3BECC878F}" destId="{0FDF12BD-735C-40A7-9CAF-F01F25D23F90}" srcOrd="1" destOrd="0" presId="urn:microsoft.com/office/officeart/2005/8/layout/hierarchy1"/>
    <dgm:cxn modelId="{314020D2-63AA-4E23-9F13-93A0CA04A4E2}" type="presParOf" srcId="{B3860D36-F2F5-4231-A1C9-12260F21D6D7}" destId="{F0333C37-4D80-4D5D-8828-A271702001AB}" srcOrd="1" destOrd="0" presId="urn:microsoft.com/office/officeart/2005/8/layout/hierarchy1"/>
    <dgm:cxn modelId="{BD6A1A0B-6608-413A-B8D5-68094BCDB961}" type="presParOf" srcId="{76039F5C-8E61-4B76-8FB5-6D515A0F36F1}" destId="{C6A65D28-3629-4D0A-9F75-BC17E68D675A}" srcOrd="2" destOrd="0" presId="urn:microsoft.com/office/officeart/2005/8/layout/hierarchy1"/>
    <dgm:cxn modelId="{BBB319BA-611E-444A-ACC5-1980A571E42F}" type="presParOf" srcId="{C6A65D28-3629-4D0A-9F75-BC17E68D675A}" destId="{F5D4D51D-ED46-4B7A-BA75-E12911423596}" srcOrd="0" destOrd="0" presId="urn:microsoft.com/office/officeart/2005/8/layout/hierarchy1"/>
    <dgm:cxn modelId="{44B39D7E-FEC7-4C29-818B-5A2B2899CADA}" type="presParOf" srcId="{F5D4D51D-ED46-4B7A-BA75-E12911423596}" destId="{AEFC6647-57F7-42E6-818E-13E7DBFC384E}" srcOrd="0" destOrd="0" presId="urn:microsoft.com/office/officeart/2005/8/layout/hierarchy1"/>
    <dgm:cxn modelId="{CF1F550A-5950-4227-A9F6-8E9A06C942F3}" type="presParOf" srcId="{F5D4D51D-ED46-4B7A-BA75-E12911423596}" destId="{3DD19E95-B143-4049-B0C4-90341DA68998}" srcOrd="1" destOrd="0" presId="urn:microsoft.com/office/officeart/2005/8/layout/hierarchy1"/>
    <dgm:cxn modelId="{7E6E01F5-0B2F-4821-A66C-B1EEAD84E6EB}" type="presParOf" srcId="{C6A65D28-3629-4D0A-9F75-BC17E68D675A}" destId="{71A95A7E-C995-4CDE-BDDC-8029329EF1D8}"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BCE410-5D0F-4468-8686-58218E1C44AD}">
      <dsp:nvSpPr>
        <dsp:cNvPr id="0" name=""/>
        <dsp:cNvSpPr/>
      </dsp:nvSpPr>
      <dsp:spPr>
        <a:xfrm>
          <a:off x="0" y="847564"/>
          <a:ext cx="2701230" cy="171528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652A2F-A00D-4868-9BF0-93CEA635B806}">
      <dsp:nvSpPr>
        <dsp:cNvPr id="0" name=""/>
        <dsp:cNvSpPr/>
      </dsp:nvSpPr>
      <dsp:spPr>
        <a:xfrm>
          <a:off x="300136" y="1132694"/>
          <a:ext cx="2701230" cy="1715281"/>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tr-TR" sz="1300" kern="1200"/>
            <a:t>Görüldüğü gibi Saint Simon'un en önemli katkısı, bilimsel yöntemin toplum çalışmalarına uygulanmasıdır. </a:t>
          </a:r>
          <a:endParaRPr lang="en-US" sz="1300" kern="1200"/>
        </a:p>
      </dsp:txBody>
      <dsp:txXfrm>
        <a:off x="350375" y="1182933"/>
        <a:ext cx="2600752" cy="1614803"/>
      </dsp:txXfrm>
    </dsp:sp>
    <dsp:sp modelId="{1B0AB3AF-91AF-46D5-ADB7-63601C66B4FA}">
      <dsp:nvSpPr>
        <dsp:cNvPr id="0" name=""/>
        <dsp:cNvSpPr/>
      </dsp:nvSpPr>
      <dsp:spPr>
        <a:xfrm>
          <a:off x="3301503" y="847564"/>
          <a:ext cx="2701230" cy="171528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DF12BD-735C-40A7-9CAF-F01F25D23F90}">
      <dsp:nvSpPr>
        <dsp:cNvPr id="0" name=""/>
        <dsp:cNvSpPr/>
      </dsp:nvSpPr>
      <dsp:spPr>
        <a:xfrm>
          <a:off x="3601640" y="1132694"/>
          <a:ext cx="2701230" cy="1715281"/>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tr-TR" sz="1300" kern="1200"/>
            <a:t>Toplum üzerinde yapılan çalışmaların, doğa bilimlerinin kullandığı bilimsel yöntemlerle aynı şekilde kullanılması gerektiği fikri, sosyolojinin gelişmesi için yeni yollar açmıştır. </a:t>
          </a:r>
          <a:endParaRPr lang="en-US" sz="1300" kern="1200"/>
        </a:p>
      </dsp:txBody>
      <dsp:txXfrm>
        <a:off x="3651879" y="1182933"/>
        <a:ext cx="2600752" cy="1614803"/>
      </dsp:txXfrm>
    </dsp:sp>
    <dsp:sp modelId="{AEFC6647-57F7-42E6-818E-13E7DBFC384E}">
      <dsp:nvSpPr>
        <dsp:cNvPr id="0" name=""/>
        <dsp:cNvSpPr/>
      </dsp:nvSpPr>
      <dsp:spPr>
        <a:xfrm>
          <a:off x="6603007" y="847564"/>
          <a:ext cx="2701230" cy="171528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D19E95-B143-4049-B0C4-90341DA68998}">
      <dsp:nvSpPr>
        <dsp:cNvPr id="0" name=""/>
        <dsp:cNvSpPr/>
      </dsp:nvSpPr>
      <dsp:spPr>
        <a:xfrm>
          <a:off x="6903144" y="1132694"/>
          <a:ext cx="2701230" cy="1715281"/>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tr-TR" sz="1300" kern="1200"/>
            <a:t>Toplumsal fenomenleri araştırmak için pozitivist bir yaklaşım kullanma fikri Auguste Comte tarafından daha fazla dile getirilmiştir.</a:t>
          </a:r>
          <a:endParaRPr lang="en-US" sz="1300" kern="1200"/>
        </a:p>
      </dsp:txBody>
      <dsp:txXfrm>
        <a:off x="6953383" y="1182933"/>
        <a:ext cx="2600752" cy="161480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423BF71-38B7-8642-BFCE-EDAE9BD0CBAF}" type="datetimeFigureOut">
              <a:rPr lang="en-US" dirty="0"/>
              <a:t>5/28/2020</a:t>
            </a:fld>
            <a:endParaRPr lang="en-US" dirty="0"/>
          </a:p>
        </p:txBody>
      </p:sp>
      <p:sp>
        <p:nvSpPr>
          <p:cNvPr id="5" name="Footer Placeholder 4"/>
          <p:cNvSpPr>
            <a:spLocks noGrp="1"/>
          </p:cNvSpPr>
          <p:nvPr>
            <p:ph type="ftr" sz="quarter" idx="11"/>
          </p:nvPr>
        </p:nvSpPr>
        <p:spPr>
          <a:xfrm>
            <a:off x="2493105" y="329307"/>
            <a:ext cx="4897310"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3B025CB-9D18-264E-A945-2D020344C9DA}"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07EFB6C-7E96-8F41-8872-189CA1C59F84}"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981CDE-9BE7-C544-8ACB-7077DFC4270F}"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55BA285-9698-1B45-8319-D90A8C63F150}"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A86CD42-43FF-B740-998F-DCC3802C4CE3}" type="datetimeFigureOut">
              <a:rPr lang="en-US" dirty="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534695" y="2824269"/>
            <a:ext cx="4608576"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54792" y="2821491"/>
            <a:ext cx="4608576"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EA0FFBD-2EE4-8547-BBAE-A1AC91C8D77E}" type="datetimeFigureOut">
              <a:rPr lang="en-US" dirty="0"/>
              <a:t>5/28/2020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55A2352-D7AC-F242-9256-A4477BCBF354}" type="datetimeFigureOut">
              <a:rPr lang="en-US" dirty="0"/>
              <a:t>5/28/2020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CFC6A-9AE6-404D-9FDD-168B477B9C90}" type="datetimeFigureOut">
              <a:rPr lang="en-US" dirty="0"/>
              <a:t>5/28/2020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1CFCDFD-B4CF-A241-8D71-E814B10BEAF4}" type="datetimeFigureOut">
              <a:rPr lang="en-US" dirty="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6A7B589-FD4B-7E46-869A-CBADC5FC564E}" type="datetimeFigureOut">
              <a:rPr lang="en-US" dirty="0"/>
              <a:t>5/28/2020</a:t>
            </a:fld>
            <a:endParaRPr lang="en-US" dirty="0"/>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CD8A92E-5FF9-8143-81B3-CCB531513398}" type="datetimeFigureOut">
              <a:rPr lang="en-US" dirty="0"/>
              <a:t>5/28/2020</a:t>
            </a:fld>
            <a:endParaRPr lang="en-US" dirty="0"/>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F6227C-4327-46E4-993D-71615CA8E45C}"/>
              </a:ext>
            </a:extLst>
          </p:cNvPr>
          <p:cNvSpPr>
            <a:spLocks noGrp="1"/>
          </p:cNvSpPr>
          <p:nvPr>
            <p:ph type="ctrTitle"/>
          </p:nvPr>
        </p:nvSpPr>
        <p:spPr/>
        <p:txBody>
          <a:bodyPr/>
          <a:lstStyle/>
          <a:p>
            <a:r>
              <a:rPr lang="tr-TR" dirty="0"/>
              <a:t>S. </a:t>
            </a:r>
            <a:r>
              <a:rPr lang="tr-TR" dirty="0" err="1"/>
              <a:t>Simon</a:t>
            </a:r>
            <a:endParaRPr lang="tr-TR" dirty="0"/>
          </a:p>
        </p:txBody>
      </p:sp>
      <p:sp>
        <p:nvSpPr>
          <p:cNvPr id="3" name="Alt Başlık 2">
            <a:extLst>
              <a:ext uri="{FF2B5EF4-FFF2-40B4-BE49-F238E27FC236}">
                <a16:creationId xmlns:a16="http://schemas.microsoft.com/office/drawing/2014/main" id="{F285E0D6-ECCD-4F66-AB21-F3D84DD08C7B}"/>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7643242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a:xfrm>
            <a:off x="1249961" y="1600199"/>
            <a:ext cx="3173482" cy="4297680"/>
          </a:xfrm>
        </p:spPr>
        <p:txBody>
          <a:bodyPr anchor="ctr">
            <a:normAutofit/>
          </a:bodyPr>
          <a:lstStyle/>
          <a:p>
            <a:r>
              <a:rPr lang="tr-TR"/>
              <a:t>S. Simon </a:t>
            </a:r>
            <a:endParaRPr lang="tr-TR" dirty="0"/>
          </a:p>
        </p:txBody>
      </p:sp>
      <p:cxnSp>
        <p:nvCxnSpPr>
          <p:cNvPr id="15" name="Straight Connector 11">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199"/>
            <a:ext cx="0" cy="429768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a:xfrm>
            <a:off x="4885151" y="1600199"/>
            <a:ext cx="6169703" cy="4297680"/>
          </a:xfrm>
        </p:spPr>
        <p:txBody>
          <a:bodyPr anchor="ctr">
            <a:normAutofit/>
          </a:bodyPr>
          <a:lstStyle/>
          <a:p>
            <a:endParaRPr lang="tr-TR" dirty="0"/>
          </a:p>
          <a:p>
            <a:r>
              <a:rPr lang="tr-TR"/>
              <a:t>Kaynaklar:</a:t>
            </a:r>
            <a:endParaRPr lang="tr-TR" dirty="0"/>
          </a:p>
          <a:p>
            <a:r>
              <a:rPr lang="en-US" dirty="0"/>
              <a:t>Adams, B.N. and </a:t>
            </a:r>
            <a:r>
              <a:rPr lang="en-US" dirty="0" err="1"/>
              <a:t>Sydie</a:t>
            </a:r>
            <a:r>
              <a:rPr lang="en-US" dirty="0"/>
              <a:t> R.A. (200</a:t>
            </a:r>
            <a:r>
              <a:rPr lang="tr-TR" dirty="0"/>
              <a:t>1</a:t>
            </a:r>
            <a:r>
              <a:rPr lang="en-US" dirty="0"/>
              <a:t>). </a:t>
            </a:r>
            <a:r>
              <a:rPr lang="en-US" i="1" dirty="0"/>
              <a:t>Sociological Theory</a:t>
            </a:r>
            <a:r>
              <a:rPr lang="en-US" dirty="0"/>
              <a:t>. Pine Forge Press</a:t>
            </a:r>
            <a:r>
              <a:rPr lang="tr-TR" dirty="0"/>
              <a:t>. </a:t>
            </a:r>
            <a:r>
              <a:rPr lang="en-US" dirty="0"/>
              <a:t>California</a:t>
            </a:r>
            <a:r>
              <a:rPr lang="tr-TR" dirty="0"/>
              <a:t>, </a:t>
            </a:r>
            <a:r>
              <a:rPr lang="tr-TR" dirty="0" err="1"/>
              <a:t>London</a:t>
            </a:r>
            <a:r>
              <a:rPr lang="tr-TR" dirty="0"/>
              <a:t> </a:t>
            </a:r>
            <a:r>
              <a:rPr lang="tr-TR" dirty="0" err="1"/>
              <a:t>and</a:t>
            </a:r>
            <a:r>
              <a:rPr lang="tr-TR" dirty="0"/>
              <a:t> New Delhi. </a:t>
            </a:r>
            <a:endParaRPr lang="en-US" dirty="0"/>
          </a:p>
          <a:p>
            <a:r>
              <a:rPr lang="en-US" dirty="0"/>
              <a:t>Ritzer, G. (2000). </a:t>
            </a:r>
            <a:r>
              <a:rPr lang="en-US" i="1" dirty="0"/>
              <a:t>Sociological Theory</a:t>
            </a:r>
            <a:r>
              <a:rPr lang="en-US" dirty="0"/>
              <a:t>. McGraw Hill Education (India) Pvt. Ltd, New Delhi, Fifth edition. </a:t>
            </a:r>
          </a:p>
          <a:p>
            <a:endParaRPr lang="tr-TR"/>
          </a:p>
          <a:p>
            <a:endParaRPr lang="tr-TR"/>
          </a:p>
        </p:txBody>
      </p:sp>
    </p:spTree>
    <p:extLst>
      <p:ext uri="{BB962C8B-B14F-4D97-AF65-F5344CB8AC3E}">
        <p14:creationId xmlns:p14="http://schemas.microsoft.com/office/powerpoint/2010/main" val="2348104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a:xfrm>
            <a:off x="1249961" y="1600199"/>
            <a:ext cx="3173482" cy="4297680"/>
          </a:xfrm>
        </p:spPr>
        <p:txBody>
          <a:bodyPr anchor="ctr">
            <a:normAutofit/>
          </a:bodyPr>
          <a:lstStyle/>
          <a:p>
            <a:r>
              <a:rPr lang="tr-TR" dirty="0"/>
              <a:t>S. </a:t>
            </a:r>
            <a:r>
              <a:rPr lang="tr-TR" dirty="0" err="1"/>
              <a:t>Simon</a:t>
            </a:r>
            <a:r>
              <a:rPr lang="tr-TR" dirty="0"/>
              <a:t> </a:t>
            </a:r>
          </a:p>
        </p:txBody>
      </p:sp>
      <p:cxnSp>
        <p:nvCxnSpPr>
          <p:cNvPr id="12" name="Straight Connector 11">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199"/>
            <a:ext cx="0" cy="429768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a:xfrm>
            <a:off x="4885151" y="1600199"/>
            <a:ext cx="6169703" cy="4297680"/>
          </a:xfrm>
        </p:spPr>
        <p:txBody>
          <a:bodyPr anchor="ctr">
            <a:normAutofit/>
          </a:bodyPr>
          <a:lstStyle/>
          <a:p>
            <a:r>
              <a:rPr lang="tr-TR" dirty="0"/>
              <a:t>Saint </a:t>
            </a:r>
            <a:r>
              <a:rPr lang="tr-TR" dirty="0" err="1"/>
              <a:t>Simon</a:t>
            </a:r>
            <a:r>
              <a:rPr lang="tr-TR" dirty="0"/>
              <a:t>, Fransız Devrimi ve sonrasında Fransa'da yaşadığı için sosyal ve ekonomik aksaklıklarla birlikte toplumda değişikliklere yol açan ayaklanmalarla hakkında ilk elden deneyime sahipti. Bu ayaklanmalar ve değişimler, onun toplum hakkındaki fikirleri üzerinde etkili olmuştur. </a:t>
            </a:r>
          </a:p>
          <a:p>
            <a:r>
              <a:rPr lang="tr-TR" dirty="0"/>
              <a:t>Bilimin dinin yerini alacağı görüşündeydi ve toplum biliminin doğa bilimlerinin gibi tasarlanması gerektiğini    düşünmekteydi (Adams </a:t>
            </a:r>
            <a:r>
              <a:rPr lang="tr-TR" dirty="0" err="1"/>
              <a:t>and</a:t>
            </a:r>
            <a:r>
              <a:rPr lang="tr-TR" dirty="0"/>
              <a:t> </a:t>
            </a:r>
            <a:r>
              <a:rPr lang="tr-TR" dirty="0" err="1"/>
              <a:t>Sydie</a:t>
            </a:r>
            <a:r>
              <a:rPr lang="tr-TR" dirty="0"/>
              <a:t>, 2001).</a:t>
            </a:r>
          </a:p>
          <a:p>
            <a:endParaRPr lang="tr-TR" dirty="0"/>
          </a:p>
        </p:txBody>
      </p:sp>
    </p:spTree>
    <p:extLst>
      <p:ext uri="{BB962C8B-B14F-4D97-AF65-F5344CB8AC3E}">
        <p14:creationId xmlns:p14="http://schemas.microsoft.com/office/powerpoint/2010/main" val="621287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p:txBody>
          <a:bodyPr/>
          <a:lstStyle/>
          <a:p>
            <a:r>
              <a:rPr lang="tr-TR" dirty="0"/>
              <a:t>S. </a:t>
            </a:r>
            <a:r>
              <a:rPr lang="tr-TR" dirty="0" err="1"/>
              <a:t>Simon</a:t>
            </a:r>
            <a:endParaRPr lang="tr-TR" dirty="0"/>
          </a:p>
        </p:txBody>
      </p: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p:txBody>
          <a:bodyPr>
            <a:normAutofit lnSpcReduction="10000"/>
          </a:bodyPr>
          <a:lstStyle/>
          <a:p>
            <a:r>
              <a:rPr lang="tr-TR" dirty="0"/>
              <a:t>Saint-</a:t>
            </a:r>
            <a:r>
              <a:rPr lang="tr-TR" dirty="0" err="1"/>
              <a:t>Simon’a</a:t>
            </a:r>
            <a:r>
              <a:rPr lang="tr-TR" dirty="0"/>
              <a:t> göre, toplumun, en azından Batı toplumunun kritik bir noktaya gelmiş olmasıydı. Ona göre, bilim, önemli birleştirici kurum olarak dinin yerini alacaktı. Dahası, Saint-</a:t>
            </a:r>
            <a:r>
              <a:rPr lang="tr-TR" dirty="0" err="1"/>
              <a:t>Simon</a:t>
            </a:r>
            <a:r>
              <a:rPr lang="tr-TR" dirty="0"/>
              <a:t> «sosyal bilimlerin fiziğe indirgenerek pozitif bir bilim olması gerektiğini» belirtmiştir.</a:t>
            </a:r>
          </a:p>
          <a:p>
            <a:r>
              <a:rPr lang="tr-TR" dirty="0"/>
              <a:t>Toplum araştırmasının doğal dünya araştırmasına benzemesi gerektiğini belirtmesiyle, açıkça pozitivist bakış açısına sahip olduğu söylenebilir.  Saint-</a:t>
            </a:r>
            <a:r>
              <a:rPr lang="tr-TR" dirty="0" err="1"/>
              <a:t>Simon</a:t>
            </a:r>
            <a:r>
              <a:rPr lang="tr-TR" dirty="0"/>
              <a:t> için, herhangi bir bilimin nihai hedefi, "tüm bilginin en mükemmel, </a:t>
            </a:r>
            <a:r>
              <a:rPr lang="tr-TR" dirty="0" err="1"/>
              <a:t>tümdengelimli</a:t>
            </a:r>
            <a:r>
              <a:rPr lang="tr-TR" dirty="0"/>
              <a:t>, a </a:t>
            </a:r>
            <a:r>
              <a:rPr lang="tr-TR" dirty="0" err="1"/>
              <a:t>priori</a:t>
            </a:r>
            <a:r>
              <a:rPr lang="tr-TR" dirty="0"/>
              <a:t> biçiminde birliğini" temsil eden Newton'un yerçekimi yasasıyla  ifade edilebilir (</a:t>
            </a:r>
            <a:r>
              <a:rPr lang="tr-TR" dirty="0" err="1"/>
              <a:t>Markham</a:t>
            </a:r>
            <a:r>
              <a:rPr lang="tr-TR" dirty="0"/>
              <a:t>, 1952: xxiii içinde Adams </a:t>
            </a:r>
            <a:r>
              <a:rPr lang="tr-TR" dirty="0" err="1"/>
              <a:t>and</a:t>
            </a:r>
            <a:r>
              <a:rPr lang="tr-TR" dirty="0"/>
              <a:t> </a:t>
            </a:r>
            <a:r>
              <a:rPr lang="tr-TR" dirty="0" err="1"/>
              <a:t>Sydie</a:t>
            </a:r>
            <a:r>
              <a:rPr lang="tr-TR" dirty="0"/>
              <a:t>, 2001).  </a:t>
            </a:r>
          </a:p>
        </p:txBody>
      </p:sp>
    </p:spTree>
    <p:extLst>
      <p:ext uri="{BB962C8B-B14F-4D97-AF65-F5344CB8AC3E}">
        <p14:creationId xmlns:p14="http://schemas.microsoft.com/office/powerpoint/2010/main" val="3594396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7" name="Rectangle 10">
            <a:extLst>
              <a:ext uri="{FF2B5EF4-FFF2-40B4-BE49-F238E27FC236}">
                <a16:creationId xmlns:a16="http://schemas.microsoft.com/office/drawing/2014/main" id="{77980C74-AF2A-4450-847A-E743B22A26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a:xfrm>
            <a:off x="1534696" y="804519"/>
            <a:ext cx="9520158" cy="1049235"/>
          </a:xfrm>
        </p:spPr>
        <p:txBody>
          <a:bodyPr>
            <a:normAutofit/>
          </a:bodyPr>
          <a:lstStyle/>
          <a:p>
            <a:r>
              <a:rPr lang="tr-TR" dirty="0"/>
              <a:t>S. </a:t>
            </a:r>
            <a:r>
              <a:rPr lang="tr-TR" dirty="0" err="1"/>
              <a:t>Simon</a:t>
            </a:r>
            <a:r>
              <a:rPr lang="tr-TR" dirty="0"/>
              <a:t> </a:t>
            </a:r>
          </a:p>
        </p:txBody>
      </p:sp>
      <p:cxnSp>
        <p:nvCxnSpPr>
          <p:cNvPr id="18" name="Straight Connector 12">
            <a:extLst>
              <a:ext uri="{FF2B5EF4-FFF2-40B4-BE49-F238E27FC236}">
                <a16:creationId xmlns:a16="http://schemas.microsoft.com/office/drawing/2014/main" id="{E9CE1AD2-68C8-4D23-BCA6-A6714F325DA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30874" y="1996645"/>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9" name="Rectangle 14">
            <a:extLst>
              <a:ext uri="{FF2B5EF4-FFF2-40B4-BE49-F238E27FC236}">
                <a16:creationId xmlns:a16="http://schemas.microsoft.com/office/drawing/2014/main" id="{698C92D5-DA82-49A4-B257-78C3125FA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20" name="İçerik Yer Tutucusu 4">
            <a:extLst>
              <a:ext uri="{FF2B5EF4-FFF2-40B4-BE49-F238E27FC236}">
                <a16:creationId xmlns:a16="http://schemas.microsoft.com/office/drawing/2014/main" id="{76DFD394-6237-48FD-991B-502CDF928360}"/>
              </a:ext>
            </a:extLst>
          </p:cNvPr>
          <p:cNvGraphicFramePr>
            <a:graphicFrameLocks noGrp="1"/>
          </p:cNvGraphicFramePr>
          <p:nvPr>
            <p:ph idx="1"/>
            <p:extLst>
              <p:ext uri="{D42A27DB-BD31-4B8C-83A1-F6EECF244321}">
                <p14:modId xmlns:p14="http://schemas.microsoft.com/office/powerpoint/2010/main" val="3779046711"/>
              </p:ext>
            </p:extLst>
          </p:nvPr>
        </p:nvGraphicFramePr>
        <p:xfrm>
          <a:off x="1130270" y="2502076"/>
          <a:ext cx="9604375" cy="36955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61327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p:txBody>
          <a:bodyPr/>
          <a:lstStyle/>
          <a:p>
            <a:r>
              <a:rPr lang="tr-TR"/>
              <a:t>S. Simon </a:t>
            </a:r>
            <a:endParaRPr lang="tr-TR" dirty="0"/>
          </a:p>
        </p:txBody>
      </p: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p:txBody>
          <a:bodyPr>
            <a:noAutofit/>
          </a:bodyPr>
          <a:lstStyle/>
          <a:p>
            <a:r>
              <a:rPr lang="tr-TR" sz="2400" dirty="0"/>
              <a:t>Genel olarak, Saint-</a:t>
            </a:r>
            <a:r>
              <a:rPr lang="tr-TR" sz="2400" dirty="0" err="1"/>
              <a:t>Simon</a:t>
            </a:r>
            <a:r>
              <a:rPr lang="tr-TR" sz="2400" dirty="0"/>
              <a:t> toplumların şu aşamalarla ilerlediğini iddia etti: </a:t>
            </a:r>
          </a:p>
          <a:p>
            <a:pPr>
              <a:buFont typeface="Wingdings" panose="05000000000000000000" pitchFamily="2" charset="2"/>
              <a:buChar char="v"/>
            </a:pPr>
            <a:r>
              <a:rPr lang="tr-TR" sz="2400" dirty="0"/>
              <a:t>Çoktanrıcı, ilkel aşama</a:t>
            </a:r>
          </a:p>
          <a:p>
            <a:pPr>
              <a:buFont typeface="Wingdings" panose="05000000000000000000" pitchFamily="2" charset="2"/>
              <a:buChar char="v"/>
            </a:pPr>
            <a:r>
              <a:rPr lang="tr-TR" sz="2400" dirty="0"/>
              <a:t>Teolojik, feodal sahne</a:t>
            </a:r>
          </a:p>
          <a:p>
            <a:pPr>
              <a:buFont typeface="Wingdings" panose="05000000000000000000" pitchFamily="2" charset="2"/>
              <a:buChar char="v"/>
            </a:pPr>
            <a:r>
              <a:rPr lang="tr-TR" sz="2400" dirty="0"/>
              <a:t>Bilim ve sanayinin modern aşaması</a:t>
            </a:r>
          </a:p>
          <a:p>
            <a:r>
              <a:rPr lang="tr-TR" sz="2400" dirty="0"/>
              <a:t>Batı toplumunun üçüncü aşamaya girdiğine inanıyordu. </a:t>
            </a:r>
          </a:p>
        </p:txBody>
      </p:sp>
    </p:spTree>
    <p:extLst>
      <p:ext uri="{BB962C8B-B14F-4D97-AF65-F5344CB8AC3E}">
        <p14:creationId xmlns:p14="http://schemas.microsoft.com/office/powerpoint/2010/main" val="325062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p:txBody>
          <a:bodyPr/>
          <a:lstStyle/>
          <a:p>
            <a:r>
              <a:rPr lang="tr-TR" dirty="0"/>
              <a:t>S. </a:t>
            </a:r>
            <a:r>
              <a:rPr lang="tr-TR" dirty="0" err="1"/>
              <a:t>Simon</a:t>
            </a:r>
            <a:r>
              <a:rPr lang="tr-TR" dirty="0"/>
              <a:t> </a:t>
            </a:r>
          </a:p>
        </p:txBody>
      </p: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p:txBody>
          <a:bodyPr>
            <a:normAutofit/>
          </a:bodyPr>
          <a:lstStyle/>
          <a:p>
            <a:r>
              <a:rPr lang="tr-TR" sz="2400" dirty="0"/>
              <a:t>Saint-</a:t>
            </a:r>
            <a:r>
              <a:rPr lang="tr-TR" sz="2400" dirty="0" err="1"/>
              <a:t>Simon'a</a:t>
            </a:r>
            <a:r>
              <a:rPr lang="tr-TR" sz="2400" dirty="0"/>
              <a:t> göre temel sınıf bölümü üreticiler ve tüketiciler arasındaydı. Sanayi girişimcileri, sanayi işçileri, bilim adamları ve sanatçılar üretken sınıfı oluştururken, aristokratlar, kilise adamları, saraydakiler tüketen sınıfı oluşturmaktaydı. </a:t>
            </a:r>
          </a:p>
          <a:p>
            <a:r>
              <a:rPr lang="tr-TR" sz="2400" dirty="0"/>
              <a:t>Sınıf çatışması üretici sınıf ile üretmeyen sınıflar arasındaydı. Toplumsal düzen ancak toplumlarda üretken olmayan sınıflar ortadan kaldırdığında kurulabilecekti (Adams </a:t>
            </a:r>
            <a:r>
              <a:rPr lang="tr-TR" sz="2400" dirty="0" err="1"/>
              <a:t>and</a:t>
            </a:r>
            <a:r>
              <a:rPr lang="tr-TR" sz="2400" dirty="0"/>
              <a:t> </a:t>
            </a:r>
            <a:r>
              <a:rPr lang="tr-TR" sz="2400" dirty="0" err="1"/>
              <a:t>Sydie</a:t>
            </a:r>
            <a:r>
              <a:rPr lang="tr-TR" sz="2400" dirty="0"/>
              <a:t>, 2001).</a:t>
            </a:r>
          </a:p>
        </p:txBody>
      </p:sp>
    </p:spTree>
    <p:extLst>
      <p:ext uri="{BB962C8B-B14F-4D97-AF65-F5344CB8AC3E}">
        <p14:creationId xmlns:p14="http://schemas.microsoft.com/office/powerpoint/2010/main" val="1029278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1">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a:xfrm>
            <a:off x="849683" y="1240076"/>
            <a:ext cx="2727813" cy="4584527"/>
          </a:xfrm>
        </p:spPr>
        <p:txBody>
          <a:bodyPr anchor="t">
            <a:normAutofit/>
          </a:bodyPr>
          <a:lstStyle/>
          <a:p>
            <a:r>
              <a:rPr lang="tr-TR">
                <a:solidFill>
                  <a:srgbClr val="FFFFFF"/>
                </a:solidFill>
              </a:rPr>
              <a:t>S. Simon </a:t>
            </a:r>
          </a:p>
        </p:txBody>
      </p: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a:xfrm>
            <a:off x="4705594" y="1240077"/>
            <a:ext cx="6034827" cy="4916465"/>
          </a:xfrm>
        </p:spPr>
        <p:txBody>
          <a:bodyPr anchor="t">
            <a:normAutofit/>
          </a:bodyPr>
          <a:lstStyle/>
          <a:p>
            <a:pPr>
              <a:lnSpc>
                <a:spcPct val="110000"/>
              </a:lnSpc>
            </a:pPr>
            <a:r>
              <a:rPr lang="tr-TR"/>
              <a:t>S. Simon'un hem muhafazakar hem de radikal teorinin gelişimine katkıda bulunmuştur. Muhafazakar yön, toplumu olduğu gibi koruma fikrini yansıtır. Bununla birlikte, Orta Çağ'da var olan yaşama dönmeyi savunmadı çünkü böyle bir dönüşün mümkün olmadığına düşünüyordu (Adams and Sydie, 2001). </a:t>
            </a:r>
          </a:p>
          <a:p>
            <a:pPr>
              <a:lnSpc>
                <a:spcPct val="110000"/>
              </a:lnSpc>
            </a:pPr>
            <a:r>
              <a:rPr lang="tr-TR"/>
              <a:t>Öte yandan radikal yönü, sosyalist reformlar düşüncesinde çoğunlukla ekonomik sistemin merkezi planlaması açısından yansıyor. Kapitalistlerin feodal asaletin yerini alacağını biliyordu, ancak Marx'ın aksine işçi sınıfının kapitalistlerin yerini almasının mümkün olmadığı görüşündeydi. (Ritzer, 2000: 13).</a:t>
            </a:r>
          </a:p>
          <a:p>
            <a:pPr>
              <a:lnSpc>
                <a:spcPct val="110000"/>
              </a:lnSpc>
            </a:pPr>
            <a:endParaRPr lang="tr-TR"/>
          </a:p>
        </p:txBody>
      </p:sp>
    </p:spTree>
    <p:extLst>
      <p:ext uri="{BB962C8B-B14F-4D97-AF65-F5344CB8AC3E}">
        <p14:creationId xmlns:p14="http://schemas.microsoft.com/office/powerpoint/2010/main" val="112703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p:txBody>
          <a:bodyPr/>
          <a:lstStyle/>
          <a:p>
            <a:r>
              <a:rPr lang="tr-TR" dirty="0"/>
              <a:t>S. </a:t>
            </a:r>
            <a:r>
              <a:rPr lang="tr-TR" dirty="0" err="1"/>
              <a:t>Simon</a:t>
            </a:r>
            <a:r>
              <a:rPr lang="tr-TR" dirty="0"/>
              <a:t> </a:t>
            </a:r>
          </a:p>
        </p:txBody>
      </p: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p:txBody>
          <a:bodyPr>
            <a:normAutofit/>
          </a:bodyPr>
          <a:lstStyle/>
          <a:p>
            <a:r>
              <a:rPr lang="tr-TR" dirty="0"/>
              <a:t>Saint-</a:t>
            </a:r>
            <a:r>
              <a:rPr lang="tr-TR" dirty="0" err="1"/>
              <a:t>Simon</a:t>
            </a:r>
            <a:r>
              <a:rPr lang="tr-TR" dirty="0"/>
              <a:t> için, endüstriyel toplumun gelişimi feodal dönemden bu yana toplumsal değişimin doruk noktasıydı. Amerikan ve Fransız devrimleri geçiş noktasını işaret ediyordu. Ancak sanayi toplumu yeni toplumsal ilişkiler ve sosyal yapılar biçimleri talep etti. Devrimlerden önce katı ve esnek olmayan toplum, bilim ve sanayi yoluyla organik bir duruma kavuşturulacaktı. Saint-</a:t>
            </a:r>
            <a:r>
              <a:rPr lang="tr-TR" dirty="0" err="1"/>
              <a:t>Simon'un</a:t>
            </a:r>
            <a:r>
              <a:rPr lang="tr-TR" dirty="0"/>
              <a:t> Amerikalı bir arkadaşına yazdığı bir mektupta belirttiği gibi, "Bu gerekli ve organik sosyal bağı sağlayabilecek fikirleri nerede bulacağız? Sanayi fikrinde; sadece güvenliğimizi ve devrimin sonunu bulacağız" (</a:t>
            </a:r>
            <a:r>
              <a:rPr lang="tr-TR" dirty="0" err="1"/>
              <a:t>Markham</a:t>
            </a:r>
            <a:r>
              <a:rPr lang="tr-TR" dirty="0"/>
              <a:t>, 1952: içinde Adams </a:t>
            </a:r>
            <a:r>
              <a:rPr lang="tr-TR" dirty="0" err="1"/>
              <a:t>and</a:t>
            </a:r>
            <a:r>
              <a:rPr lang="tr-TR" dirty="0"/>
              <a:t> </a:t>
            </a:r>
            <a:r>
              <a:rPr lang="tr-TR" dirty="0" err="1"/>
              <a:t>Sydie</a:t>
            </a:r>
            <a:r>
              <a:rPr lang="tr-TR" dirty="0"/>
              <a:t>, 2001).</a:t>
            </a:r>
          </a:p>
          <a:p>
            <a:endParaRPr lang="tr-TR" sz="2400" dirty="0"/>
          </a:p>
        </p:txBody>
      </p:sp>
    </p:spTree>
    <p:extLst>
      <p:ext uri="{BB962C8B-B14F-4D97-AF65-F5344CB8AC3E}">
        <p14:creationId xmlns:p14="http://schemas.microsoft.com/office/powerpoint/2010/main" val="2954350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p:txBody>
          <a:bodyPr/>
          <a:lstStyle/>
          <a:p>
            <a:r>
              <a:rPr lang="tr-TR" dirty="0"/>
              <a:t>S. </a:t>
            </a:r>
            <a:r>
              <a:rPr lang="tr-TR" dirty="0" err="1"/>
              <a:t>Simon</a:t>
            </a:r>
            <a:r>
              <a:rPr lang="tr-TR" dirty="0"/>
              <a:t> </a:t>
            </a:r>
          </a:p>
        </p:txBody>
      </p: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p:txBody>
          <a:bodyPr>
            <a:normAutofit fontScale="92500"/>
          </a:bodyPr>
          <a:lstStyle/>
          <a:p>
            <a:r>
              <a:rPr lang="tr-TR" sz="2400" dirty="0"/>
              <a:t>Bu nedenle Saint </a:t>
            </a:r>
            <a:r>
              <a:rPr lang="tr-TR" sz="2400" dirty="0" err="1"/>
              <a:t>Simon’un</a:t>
            </a:r>
            <a:r>
              <a:rPr lang="tr-TR" sz="2400" dirty="0"/>
              <a:t> görüşleri mükemmel bir dengeyi temsil ediyordu - Aydınlanma düşünürleri tarafından savunulan aklın üstünlüğünü kabul etti, ancak aynı zamanda Orta Çağ'ı tamamen reddetmedi. </a:t>
            </a:r>
          </a:p>
          <a:p>
            <a:r>
              <a:rPr lang="tr-TR" sz="2400" dirty="0"/>
              <a:t>Orta Çağ boyunca var olan birliği ve sosyal düzeni takdir etti. Bilim ve sanayi yeni bir çağ başlattığından, Orta Çağ'a geri dönmenin mümkün olmadığına inanıyordu; değişen senaryoda birlik ve düzeni korumak için çaba </a:t>
            </a:r>
            <a:r>
              <a:rPr lang="tr-TR" sz="2400"/>
              <a:t>gösterilmesi gerekiyordu </a:t>
            </a:r>
            <a:r>
              <a:rPr lang="tr-TR" sz="2400" dirty="0"/>
              <a:t>(Adams </a:t>
            </a:r>
            <a:r>
              <a:rPr lang="tr-TR" sz="2400" dirty="0" err="1"/>
              <a:t>and</a:t>
            </a:r>
            <a:r>
              <a:rPr lang="tr-TR" sz="2400" dirty="0"/>
              <a:t> </a:t>
            </a:r>
            <a:r>
              <a:rPr lang="tr-TR" sz="2400" dirty="0" err="1"/>
              <a:t>Sydie</a:t>
            </a:r>
            <a:r>
              <a:rPr lang="tr-TR" sz="2400" dirty="0"/>
              <a:t>, 2001)..</a:t>
            </a:r>
          </a:p>
          <a:p>
            <a:endParaRPr lang="tr-TR" sz="2400" dirty="0"/>
          </a:p>
        </p:txBody>
      </p:sp>
    </p:spTree>
    <p:extLst>
      <p:ext uri="{BB962C8B-B14F-4D97-AF65-F5344CB8AC3E}">
        <p14:creationId xmlns:p14="http://schemas.microsoft.com/office/powerpoint/2010/main" val="3622230689"/>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otalTime>0</TotalTime>
  <Words>656</Words>
  <Application>Microsoft Office PowerPoint</Application>
  <PresentationFormat>Geniş ekran</PresentationFormat>
  <Paragraphs>33</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Palatino Linotype</vt:lpstr>
      <vt:lpstr>Wingdings</vt:lpstr>
      <vt:lpstr>Galeri</vt:lpstr>
      <vt:lpstr>S. Simon</vt:lpstr>
      <vt:lpstr>S. Simon </vt:lpstr>
      <vt:lpstr>S. Simon</vt:lpstr>
      <vt:lpstr>S. Simon </vt:lpstr>
      <vt:lpstr>S. Simon </vt:lpstr>
      <vt:lpstr>S. Simon </vt:lpstr>
      <vt:lpstr>S. Simon </vt:lpstr>
      <vt:lpstr>S. Simon </vt:lpstr>
      <vt:lpstr>S. Simon </vt:lpstr>
      <vt:lpstr>S. Simon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 Simon</dc:title>
  <dc:creator>Mavis</dc:creator>
  <cp:lastModifiedBy>Mavis</cp:lastModifiedBy>
  <cp:revision>1</cp:revision>
  <dcterms:created xsi:type="dcterms:W3CDTF">2020-05-28T07:07:54Z</dcterms:created>
  <dcterms:modified xsi:type="dcterms:W3CDTF">2020-05-28T07:08:10Z</dcterms:modified>
</cp:coreProperties>
</file>