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6" r:id="rId3"/>
    <p:sldId id="257" r:id="rId4"/>
    <p:sldId id="264" r:id="rId5"/>
    <p:sldId id="263" r:id="rId6"/>
    <p:sldId id="258" r:id="rId7"/>
    <p:sldId id="260" r:id="rId8"/>
    <p:sldId id="261" r:id="rId9"/>
    <p:sldId id="266" r:id="rId10"/>
    <p:sldId id="267" r:id="rId11"/>
    <p:sldId id="268" r:id="rId1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46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707231-60BE-4EAE-89DE-A556D323371D}" type="datetimeFigureOut">
              <a:rPr lang="en-US" smtClean="0"/>
              <a:pPr/>
              <a:t>2/5/2020</a:t>
            </a:fld>
            <a:endParaRPr lang="en-US"/>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5408AB-BA8F-494F-96BD-7646069881B7}" type="slidenum">
              <a:rPr lang="en-US" smtClean="0"/>
              <a:pPr/>
              <a:t>‹#›</a:t>
            </a:fld>
            <a:endParaRPr lang="en-US"/>
          </a:p>
        </p:txBody>
      </p:sp>
    </p:spTree>
    <p:extLst>
      <p:ext uri="{BB962C8B-B14F-4D97-AF65-F5344CB8AC3E}">
        <p14:creationId xmlns:p14="http://schemas.microsoft.com/office/powerpoint/2010/main" val="172285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39839E3-318A-41CD-B87C-8876EDFA902B}" type="slidenum">
              <a:rPr lang="tr-TR" smtClean="0">
                <a:solidFill>
                  <a:prstClr val="black"/>
                </a:solidFill>
              </a:rPr>
              <a:pPr/>
              <a:t>5</a:t>
            </a:fld>
            <a:endParaRPr lang="tr-TR">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39839E3-318A-41CD-B87C-8876EDFA902B}" type="slidenum">
              <a:rPr lang="tr-TR" smtClean="0"/>
              <a:pPr/>
              <a:t>7</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39839E3-318A-41CD-B87C-8876EDFA902B}" type="slidenum">
              <a:rPr lang="tr-TR" smtClean="0"/>
              <a:pPr/>
              <a:t>8</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8" name="7 Başlık"/>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tr-TR" smtClean="0"/>
              <a:t>Asıl başlık stili için tıklatın</a:t>
            </a:r>
            <a:endParaRPr kumimoji="0" lang="en-US"/>
          </a:p>
        </p:txBody>
      </p:sp>
      <p:sp>
        <p:nvSpPr>
          <p:cNvPr id="28" name="27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17" name="16 Altbilgi Yer Tutucusu"/>
          <p:cNvSpPr>
            <a:spLocks noGrp="1"/>
          </p:cNvSpPr>
          <p:nvPr>
            <p:ph type="ftr" sz="quarter" idx="11"/>
          </p:nvPr>
        </p:nvSpPr>
        <p:spPr/>
        <p:txBody>
          <a:bodyPr/>
          <a:lstStyle/>
          <a:p>
            <a:endParaRPr lang="tr-TR">
              <a:solidFill>
                <a:prstClr val="white">
                  <a:shade val="50000"/>
                </a:prstClr>
              </a:solidFill>
            </a:endParaRPr>
          </a:p>
        </p:txBody>
      </p:sp>
      <p:sp>
        <p:nvSpPr>
          <p:cNvPr id="29" name="28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
        <p:nvSpPr>
          <p:cNvPr id="9" name="8 Alt Başlık"/>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smtClean="0"/>
              <a:t>Asıl alt başlık stilini düzenlemek için tıklatın</a:t>
            </a:r>
            <a:endParaRPr kumimoji="0" lang="en-US"/>
          </a:p>
        </p:txBody>
      </p:sp>
    </p:spTree>
    <p:extLst>
      <p:ext uri="{BB962C8B-B14F-4D97-AF65-F5344CB8AC3E}">
        <p14:creationId xmlns:p14="http://schemas.microsoft.com/office/powerpoint/2010/main" val="3836621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idx="1"/>
          </p:nvPr>
        </p:nvSpPr>
        <p:spPr/>
        <p:txBody>
          <a:body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960977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bg>
      <p:bgRef idx="1003">
        <a:schemeClr val="bg2"/>
      </p:bgRef>
    </p:bg>
    <p:spTree>
      <p:nvGrpSpPr>
        <p:cNvPr id="1" name=""/>
        <p:cNvGrpSpPr/>
        <p:nvPr/>
      </p:nvGrpSpPr>
      <p:grpSpPr>
        <a:xfrm>
          <a:off x="0" y="0"/>
          <a:ext cx="0" cy="0"/>
          <a:chOff x="0" y="0"/>
          <a:chExt cx="0" cy="0"/>
        </a:xfrm>
      </p:grpSpPr>
      <p:sp>
        <p:nvSpPr>
          <p:cNvPr id="2" name="1 Başlık"/>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smtClean="0"/>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a:xfrm>
            <a:off x="7924800" y="6416675"/>
            <a:ext cx="762000" cy="365125"/>
          </a:xfrm>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2364269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İçerik Yer Tutucusu"/>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İçerik Yer Tutucusu"/>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249874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8229600" cy="1143000"/>
          </a:xfrm>
        </p:spPr>
        <p:txBody>
          <a:bodyPr anchor="ctr"/>
          <a:lstStyle>
            <a:lvl1pPr>
              <a:defRPr/>
            </a:lvl1pPr>
          </a:lstStyle>
          <a:p>
            <a:r>
              <a:rPr kumimoji="0" lang="tr-TR" smtClean="0"/>
              <a:t>Asıl başlık stili için tıklatın</a:t>
            </a:r>
            <a:endParaRPr kumimoji="0" lang="en-US"/>
          </a:p>
        </p:txBody>
      </p:sp>
      <p:sp>
        <p:nvSpPr>
          <p:cNvPr id="3" name="2 Metin Yer Tutucusu"/>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4" name="3 Metin Yer Tutucusu"/>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smtClean="0"/>
              <a:t>Asıl metin stillerini düzenlemek için tıklatın</a:t>
            </a:r>
          </a:p>
        </p:txBody>
      </p:sp>
      <p:sp>
        <p:nvSpPr>
          <p:cNvPr id="5" name="4 İçerik Yer Tutucusu"/>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6" name="5 İçerik Yer Tutucusu"/>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7" name="6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8" name="7 Altbilgi Yer Tutucusu"/>
          <p:cNvSpPr>
            <a:spLocks noGrp="1"/>
          </p:cNvSpPr>
          <p:nvPr>
            <p:ph type="ftr" sz="quarter" idx="11"/>
          </p:nvPr>
        </p:nvSpPr>
        <p:spPr/>
        <p:txBody>
          <a:bodyPr/>
          <a:lstStyle/>
          <a:p>
            <a:endParaRPr lang="tr-TR">
              <a:solidFill>
                <a:prstClr val="white">
                  <a:shade val="50000"/>
                </a:prstClr>
              </a:solidFill>
            </a:endParaRPr>
          </a:p>
        </p:txBody>
      </p:sp>
      <p:sp>
        <p:nvSpPr>
          <p:cNvPr id="9" name="8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3119466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4" name="3 Altbilgi Yer Tutucusu"/>
          <p:cNvSpPr>
            <a:spLocks noGrp="1"/>
          </p:cNvSpPr>
          <p:nvPr>
            <p:ph type="ftr" sz="quarter" idx="11"/>
          </p:nvPr>
        </p:nvSpPr>
        <p:spPr/>
        <p:txBody>
          <a:bodyPr/>
          <a:lstStyle/>
          <a:p>
            <a:endParaRPr lang="tr-TR">
              <a:solidFill>
                <a:prstClr val="white">
                  <a:shade val="50000"/>
                </a:prstClr>
              </a:solidFill>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9926907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3" name="2 Altbilgi Yer Tutucusu"/>
          <p:cNvSpPr>
            <a:spLocks noGrp="1"/>
          </p:cNvSpPr>
          <p:nvPr>
            <p:ph type="ftr" sz="quarter" idx="11"/>
          </p:nvPr>
        </p:nvSpPr>
        <p:spPr/>
        <p:txBody>
          <a:bodyPr/>
          <a:lstStyle/>
          <a:p>
            <a:endParaRPr lang="tr-TR">
              <a:solidFill>
                <a:prstClr val="white">
                  <a:shade val="50000"/>
                </a:prstClr>
              </a:solidFill>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3533852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tr-TR" smtClean="0"/>
              <a:t>Asıl başlık stili için tıklatın</a:t>
            </a:r>
            <a:endParaRPr kumimoji="0" lang="en-US"/>
          </a:p>
        </p:txBody>
      </p:sp>
      <p:sp>
        <p:nvSpPr>
          <p:cNvPr id="3" name="2 Metin Yer Tutucusu"/>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tr-TR" smtClean="0"/>
              <a:t>Asıl metin stillerini düzenlemek için tıklatın</a:t>
            </a:r>
          </a:p>
        </p:txBody>
      </p:sp>
      <p:sp>
        <p:nvSpPr>
          <p:cNvPr id="4" name="3 İçerik Yer Tutucusu"/>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634390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tr-TR" smtClean="0"/>
              <a:t>Asıl başlık stili için tıklatın</a:t>
            </a:r>
            <a:endParaRPr kumimoji="0" lang="en-US"/>
          </a:p>
        </p:txBody>
      </p:sp>
      <p:sp>
        <p:nvSpPr>
          <p:cNvPr id="3" name="2 Resim Yer Tutucusu"/>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tr-TR" smtClean="0">
                <a:solidFill>
                  <a:schemeClr val="lt1"/>
                </a:solidFill>
                <a:latin typeface="+mn-lt"/>
                <a:ea typeface="+mn-ea"/>
                <a:cs typeface="+mn-cs"/>
              </a:rPr>
              <a:t>Resim eklemek için simgeyi tıklatın</a:t>
            </a:r>
            <a:endParaRPr kumimoji="0" lang="en-US" dirty="0">
              <a:solidFill>
                <a:schemeClr val="lt1"/>
              </a:solidFill>
              <a:latin typeface="+mn-lt"/>
              <a:ea typeface="+mn-ea"/>
              <a:cs typeface="+mn-cs"/>
            </a:endParaRPr>
          </a:p>
        </p:txBody>
      </p:sp>
      <p:sp>
        <p:nvSpPr>
          <p:cNvPr id="4" name="3 Metin Yer Tutucusu"/>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tr-TR" smtClean="0"/>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6" name="5 Altbilgi Yer Tutucusu"/>
          <p:cNvSpPr>
            <a:spLocks noGrp="1"/>
          </p:cNvSpPr>
          <p:nvPr>
            <p:ph type="ftr" sz="quarter" idx="11"/>
          </p:nvPr>
        </p:nvSpPr>
        <p:spPr/>
        <p:txBody>
          <a:bodyPr/>
          <a:lstStyle/>
          <a:p>
            <a:endParaRPr lang="tr-TR">
              <a:solidFill>
                <a:prstClr val="white">
                  <a:shade val="50000"/>
                </a:prstClr>
              </a:solidFill>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593909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2857769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smtClean="0"/>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smtClean="0"/>
              <a:t>Asıl metin stillerini düzenlemek için tıklatın</a:t>
            </a:r>
          </a:p>
          <a:p>
            <a:pPr lvl="1" eaLnBrk="1" latinLnBrk="0" hangingPunct="1"/>
            <a:r>
              <a:rPr lang="tr-TR" smtClean="0"/>
              <a:t>İkinci düzey</a:t>
            </a:r>
          </a:p>
          <a:p>
            <a:pPr lvl="2" eaLnBrk="1" latinLnBrk="0" hangingPunct="1"/>
            <a:r>
              <a:rPr lang="tr-TR" smtClean="0"/>
              <a:t>Üçüncü düzey</a:t>
            </a:r>
          </a:p>
          <a:p>
            <a:pPr lvl="3" eaLnBrk="1" latinLnBrk="0" hangingPunct="1"/>
            <a:r>
              <a:rPr lang="tr-TR" smtClean="0"/>
              <a:t>Dördüncü düzey</a:t>
            </a:r>
          </a:p>
          <a:p>
            <a:pPr lvl="4" eaLnBrk="1" latinLnBrk="0" hangingPunct="1"/>
            <a:r>
              <a:rPr lang="tr-TR" smtClean="0"/>
              <a:t>Beşinci düzey</a:t>
            </a:r>
            <a:endParaRPr kumimoji="0" lang="en-US"/>
          </a:p>
        </p:txBody>
      </p:sp>
      <p:sp>
        <p:nvSpPr>
          <p:cNvPr id="4" name="3 Veri Yer Tutucusu"/>
          <p:cNvSpPr>
            <a:spLocks noGrp="1"/>
          </p:cNvSpPr>
          <p:nvPr>
            <p:ph type="dt" sz="half" idx="10"/>
          </p:nvPr>
        </p:nvSpPr>
        <p:spPr/>
        <p:txBody>
          <a:body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5" name="4 Altbilgi Yer Tutucusu"/>
          <p:cNvSpPr>
            <a:spLocks noGrp="1"/>
          </p:cNvSpPr>
          <p:nvPr>
            <p:ph type="ftr" sz="quarter" idx="11"/>
          </p:nvPr>
        </p:nvSpPr>
        <p:spPr/>
        <p:txBody>
          <a:bodyPr/>
          <a:lstStyle/>
          <a:p>
            <a:endParaRPr lang="tr-TR">
              <a:solidFill>
                <a:prstClr val="white">
                  <a:shade val="50000"/>
                </a:prstClr>
              </a:solidFill>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3847261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pPr/>
              <a:t>05.02.2020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pPr/>
              <a:t>05.02.2020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21 Başlık Yer Tutucusu"/>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tr-TR" smtClean="0"/>
              <a:t>Asıl başlık stili için tıklatın</a:t>
            </a:r>
            <a:endParaRPr kumimoji="0" lang="en-US"/>
          </a:p>
        </p:txBody>
      </p:sp>
      <p:sp>
        <p:nvSpPr>
          <p:cNvPr id="13" name="12 Metin Yer Tutucusu"/>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tr-TR" smtClean="0"/>
              <a:t>Asıl metin stillerini düzenlemek için tıklatın</a:t>
            </a:r>
          </a:p>
          <a:p>
            <a:pPr lvl="1" eaLnBrk="1" latinLnBrk="0" hangingPunct="1"/>
            <a:r>
              <a:rPr kumimoji="0" lang="tr-TR" smtClean="0"/>
              <a:t>İkinci düzey</a:t>
            </a:r>
          </a:p>
          <a:p>
            <a:pPr lvl="2" eaLnBrk="1" latinLnBrk="0" hangingPunct="1"/>
            <a:r>
              <a:rPr kumimoji="0" lang="tr-TR" smtClean="0"/>
              <a:t>Üçüncü düzey</a:t>
            </a:r>
          </a:p>
          <a:p>
            <a:pPr lvl="3" eaLnBrk="1" latinLnBrk="0" hangingPunct="1"/>
            <a:r>
              <a:rPr kumimoji="0" lang="tr-TR" smtClean="0"/>
              <a:t>Dördüncü düzey</a:t>
            </a:r>
          </a:p>
          <a:p>
            <a:pPr lvl="4" eaLnBrk="1" latinLnBrk="0" hangingPunct="1"/>
            <a:r>
              <a:rPr kumimoji="0" lang="tr-TR" smtClean="0"/>
              <a:t>Beşinci düzey</a:t>
            </a:r>
            <a:endParaRPr kumimoji="0" lang="en-US"/>
          </a:p>
        </p:txBody>
      </p:sp>
      <p:sp>
        <p:nvSpPr>
          <p:cNvPr id="14" name="13 Veri Yer Tutucusu"/>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D9F75050-0E15-4C5B-92B0-66D068882F1F}" type="datetimeFigureOut">
              <a:rPr lang="tr-TR" smtClean="0">
                <a:solidFill>
                  <a:prstClr val="white">
                    <a:shade val="50000"/>
                  </a:prstClr>
                </a:solidFill>
              </a:rPr>
              <a:pPr/>
              <a:t>05.02.2020</a:t>
            </a:fld>
            <a:endParaRPr lang="tr-TR">
              <a:solidFill>
                <a:prstClr val="white">
                  <a:shade val="50000"/>
                </a:prstClr>
              </a:solidFill>
            </a:endParaRPr>
          </a:p>
        </p:txBody>
      </p:sp>
      <p:sp>
        <p:nvSpPr>
          <p:cNvPr id="3" name="2 Altbilgi Yer Tutucusu"/>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tr-TR">
              <a:solidFill>
                <a:prstClr val="white">
                  <a:shade val="50000"/>
                </a:prstClr>
              </a:solidFill>
            </a:endParaRPr>
          </a:p>
        </p:txBody>
      </p:sp>
      <p:sp>
        <p:nvSpPr>
          <p:cNvPr id="23" name="22 Slayt Numarası Yer Tutucusu"/>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1DEFA8C-F947-479F-BE07-76B6B3F80BF1}" type="slidenum">
              <a:rPr lang="tr-TR" smtClean="0">
                <a:solidFill>
                  <a:prstClr val="white">
                    <a:shade val="50000"/>
                  </a:prstClr>
                </a:solidFill>
              </a:rPr>
              <a:pPr/>
              <a:t>‹#›</a:t>
            </a:fld>
            <a:endParaRPr lang="tr-TR">
              <a:solidFill>
                <a:prstClr val="white">
                  <a:shade val="50000"/>
                </a:prstClr>
              </a:solidFill>
            </a:endParaRPr>
          </a:p>
        </p:txBody>
      </p:sp>
    </p:spTree>
    <p:extLst>
      <p:ext uri="{BB962C8B-B14F-4D97-AF65-F5344CB8AC3E}">
        <p14:creationId xmlns:p14="http://schemas.microsoft.com/office/powerpoint/2010/main" val="14134328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r>
              <a:rPr lang="en-US" dirty="0" err="1">
                <a:solidFill>
                  <a:srgbClr val="000000"/>
                </a:solidFill>
                <a:latin typeface="Times New Roman"/>
                <a:ea typeface="Calibri"/>
              </a:rPr>
              <a:t>Kuvaterner</a:t>
            </a:r>
            <a:r>
              <a:rPr lang="en-US" dirty="0">
                <a:solidFill>
                  <a:srgbClr val="000000"/>
                </a:solidFill>
                <a:latin typeface="Times New Roman"/>
                <a:ea typeface="Calibri"/>
              </a:rPr>
              <a:t> </a:t>
            </a:r>
            <a:r>
              <a:rPr lang="en-US" dirty="0" err="1">
                <a:solidFill>
                  <a:srgbClr val="000000"/>
                </a:solidFill>
                <a:latin typeface="Times New Roman"/>
                <a:ea typeface="Calibri"/>
              </a:rPr>
              <a:t>deniz</a:t>
            </a:r>
            <a:r>
              <a:rPr lang="en-US" dirty="0">
                <a:solidFill>
                  <a:srgbClr val="000000"/>
                </a:solidFill>
                <a:latin typeface="Times New Roman"/>
                <a:ea typeface="Calibri"/>
              </a:rPr>
              <a:t> </a:t>
            </a:r>
            <a:r>
              <a:rPr lang="en-US" dirty="0" err="1">
                <a:solidFill>
                  <a:srgbClr val="000000"/>
                </a:solidFill>
                <a:latin typeface="Times New Roman"/>
                <a:ea typeface="Calibri"/>
              </a:rPr>
              <a:t>seviyesi</a:t>
            </a:r>
            <a:r>
              <a:rPr lang="en-US" dirty="0">
                <a:solidFill>
                  <a:srgbClr val="000000"/>
                </a:solidFill>
                <a:latin typeface="Times New Roman"/>
                <a:ea typeface="Calibri"/>
              </a:rPr>
              <a:t> </a:t>
            </a:r>
            <a:r>
              <a:rPr lang="en-US" dirty="0" err="1">
                <a:solidFill>
                  <a:srgbClr val="000000"/>
                </a:solidFill>
                <a:latin typeface="Times New Roman"/>
                <a:ea typeface="Calibri"/>
              </a:rPr>
              <a:t>değişimleri</a:t>
            </a:r>
            <a:endParaRPr lang="en-US" dirty="0"/>
          </a:p>
        </p:txBody>
      </p:sp>
      <p:sp>
        <p:nvSpPr>
          <p:cNvPr id="3" name="Alt Başlık 2"/>
          <p:cNvSpPr>
            <a:spLocks noGrp="1"/>
          </p:cNvSpPr>
          <p:nvPr>
            <p:ph type="subTitle" idx="1"/>
          </p:nvPr>
        </p:nvSpPr>
        <p:spPr/>
        <p:txBody>
          <a:bodyPr/>
          <a:lstStyle/>
          <a:p>
            <a:r>
              <a:rPr lang="tr-TR" dirty="0" smtClean="0">
                <a:solidFill>
                  <a:srgbClr val="FF0000"/>
                </a:solidFill>
              </a:rPr>
              <a:t>9. Hafta</a:t>
            </a:r>
            <a:endParaRPr lang="en-US" dirty="0">
              <a:solidFill>
                <a:srgbClr val="FF0000"/>
              </a:solidFill>
            </a:endParaRPr>
          </a:p>
        </p:txBody>
      </p:sp>
    </p:spTree>
    <p:extLst>
      <p:ext uri="{BB962C8B-B14F-4D97-AF65-F5344CB8AC3E}">
        <p14:creationId xmlns:p14="http://schemas.microsoft.com/office/powerpoint/2010/main" val="481215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endParaRPr lang="tr-TR"/>
          </a:p>
        </p:txBody>
      </p:sp>
      <p:pic>
        <p:nvPicPr>
          <p:cNvPr id="2050" name="Picture 2" descr="I:\Kestel Konya 2017\Antalya 2014\Antalya 2014\DCIM\101D5300\DSC_0432.JPG"/>
          <p:cNvPicPr>
            <a:picLocks noGrp="1" noChangeAspect="1" noChangeArrowheads="1"/>
          </p:cNvPicPr>
          <p:nvPr>
            <p:ph idx="1"/>
          </p:nvPr>
        </p:nvPicPr>
        <p:blipFill>
          <a:blip r:embed="rId2" cstate="print"/>
          <a:srcRect/>
          <a:stretch>
            <a:fillRect/>
          </a:stretch>
        </p:blipFill>
        <p:spPr bwMode="auto">
          <a:xfrm>
            <a:off x="3386" y="332656"/>
            <a:ext cx="9140614" cy="609374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7504" y="1600200"/>
            <a:ext cx="9036496" cy="4525963"/>
          </a:xfrm>
        </p:spPr>
        <p:txBody>
          <a:bodyPr>
            <a:normAutofit/>
          </a:bodyPr>
          <a:lstStyle/>
          <a:p>
            <a:r>
              <a:rPr lang="tr-TR" sz="2400" dirty="0" err="1" smtClean="0"/>
              <a:t>Holosen’de</a:t>
            </a:r>
            <a:r>
              <a:rPr lang="tr-TR" sz="2400" dirty="0" smtClean="0"/>
              <a:t> kıyılardaki yükselmeleri ve alçalmaları jeomorfolojik ve arkeolojik veriler ışığında kesin olarak saptayabiliriz. Türkiye’de yükselmiş Holosen kıyı çizgilerinin örnekleri Hatay kıyılarında çentikler aracılığıyla görebiliriz. Batmış kıyılar ise Güneybatı ve Batı Anadolu kıyılarında yaygındır. Kekova körfezi buna örnek olarak verilebilir. Sonraki fotoğraflar bu iki tip kıyı örneklerini göstermektedir. </a:t>
            </a:r>
            <a:endParaRPr lang="en-US" sz="2400" dirty="0"/>
          </a:p>
        </p:txBody>
      </p:sp>
    </p:spTree>
    <p:extLst>
      <p:ext uri="{BB962C8B-B14F-4D97-AF65-F5344CB8AC3E}">
        <p14:creationId xmlns:p14="http://schemas.microsoft.com/office/powerpoint/2010/main" val="1037226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4"/>
          <p:cNvPicPr>
            <a:picLocks noGrp="1" noChangeAspect="1" noChangeArrowheads="1"/>
          </p:cNvPicPr>
          <p:nvPr>
            <p:ph idx="1"/>
          </p:nvPr>
        </p:nvPicPr>
        <p:blipFill>
          <a:blip r:embed="rId2" cstate="print"/>
          <a:srcRect l="3463" t="11769" r="45525" b="5499"/>
          <a:stretch>
            <a:fillRect/>
          </a:stretch>
        </p:blipFill>
        <p:spPr bwMode="auto">
          <a:xfrm>
            <a:off x="899592" y="-2119"/>
            <a:ext cx="7391898" cy="6743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MIS 5a revise\son Revise\Fig 11.jpg"/>
          <p:cNvPicPr>
            <a:picLocks noGrp="1" noChangeAspect="1" noChangeArrowheads="1"/>
          </p:cNvPicPr>
          <p:nvPr>
            <p:ph idx="1"/>
          </p:nvPr>
        </p:nvPicPr>
        <p:blipFill>
          <a:blip r:embed="rId2" cstate="print"/>
          <a:srcRect/>
          <a:stretch>
            <a:fillRect/>
          </a:stretch>
        </p:blipFill>
        <p:spPr bwMode="auto">
          <a:xfrm>
            <a:off x="323528" y="692696"/>
            <a:ext cx="8413076" cy="6088975"/>
          </a:xfrm>
          <a:prstGeom prst="rect">
            <a:avLst/>
          </a:prstGeom>
          <a:noFill/>
        </p:spPr>
      </p:pic>
      <p:sp>
        <p:nvSpPr>
          <p:cNvPr id="3" name="2 Dikdörtgen"/>
          <p:cNvSpPr/>
          <p:nvPr/>
        </p:nvSpPr>
        <p:spPr>
          <a:xfrm>
            <a:off x="1691680" y="-99392"/>
            <a:ext cx="6336704" cy="1200329"/>
          </a:xfrm>
          <a:prstGeom prst="rect">
            <a:avLst/>
          </a:prstGeom>
        </p:spPr>
        <p:txBody>
          <a:bodyPr wrap="square">
            <a:spAutoFit/>
          </a:bodyPr>
          <a:lstStyle/>
          <a:p>
            <a:r>
              <a:rPr lang="tr-TR" b="1" dirty="0" smtClean="0"/>
              <a:t>Doğan, U</a:t>
            </a:r>
            <a:r>
              <a:rPr lang="tr-TR" dirty="0" smtClean="0"/>
              <a:t>., Koçyiğit, A., Varol, B., Özer, İ., </a:t>
            </a:r>
            <a:r>
              <a:rPr lang="tr-TR" dirty="0" err="1" smtClean="0"/>
              <a:t>Molodkov</a:t>
            </a:r>
            <a:r>
              <a:rPr lang="tr-TR" dirty="0" smtClean="0"/>
              <a:t>, A., </a:t>
            </a:r>
            <a:r>
              <a:rPr lang="tr-TR" dirty="0" err="1" smtClean="0"/>
              <a:t>Zöhra</a:t>
            </a:r>
            <a:r>
              <a:rPr lang="tr-TR" dirty="0" smtClean="0"/>
              <a:t>, A., 2012. MIS 5a </a:t>
            </a:r>
            <a:r>
              <a:rPr lang="tr-TR" dirty="0" err="1" smtClean="0"/>
              <a:t>and</a:t>
            </a:r>
            <a:r>
              <a:rPr lang="tr-TR" dirty="0" smtClean="0"/>
              <a:t> MIS 3 </a:t>
            </a:r>
            <a:r>
              <a:rPr lang="tr-TR" dirty="0" err="1" smtClean="0"/>
              <a:t>relatively</a:t>
            </a:r>
            <a:r>
              <a:rPr lang="tr-TR" dirty="0" smtClean="0"/>
              <a:t> </a:t>
            </a:r>
            <a:r>
              <a:rPr lang="tr-TR" dirty="0" err="1" smtClean="0"/>
              <a:t>high</a:t>
            </a:r>
            <a:r>
              <a:rPr lang="tr-TR" dirty="0" smtClean="0"/>
              <a:t> </a:t>
            </a:r>
            <a:r>
              <a:rPr lang="tr-TR" dirty="0" err="1" smtClean="0"/>
              <a:t>sea</a:t>
            </a:r>
            <a:r>
              <a:rPr lang="tr-TR" dirty="0" smtClean="0"/>
              <a:t>-</a:t>
            </a:r>
            <a:r>
              <a:rPr lang="tr-TR" dirty="0" err="1" smtClean="0"/>
              <a:t>level</a:t>
            </a:r>
            <a:r>
              <a:rPr lang="tr-TR" dirty="0" smtClean="0"/>
              <a:t> </a:t>
            </a:r>
            <a:r>
              <a:rPr lang="tr-TR" dirty="0" err="1" smtClean="0"/>
              <a:t>stands</a:t>
            </a:r>
            <a:r>
              <a:rPr lang="tr-TR" dirty="0" smtClean="0"/>
              <a:t> on </a:t>
            </a:r>
            <a:r>
              <a:rPr lang="tr-TR" dirty="0" err="1" smtClean="0"/>
              <a:t>the</a:t>
            </a:r>
            <a:r>
              <a:rPr lang="tr-TR" dirty="0" smtClean="0"/>
              <a:t> Hatay-Samandağ </a:t>
            </a:r>
            <a:r>
              <a:rPr lang="tr-TR" dirty="0" err="1" smtClean="0"/>
              <a:t>Coast</a:t>
            </a:r>
            <a:r>
              <a:rPr lang="tr-TR" dirty="0" smtClean="0"/>
              <a:t>,</a:t>
            </a:r>
            <a:r>
              <a:rPr lang="tr-TR" dirty="0" err="1" smtClean="0"/>
              <a:t>Eastern</a:t>
            </a:r>
            <a:r>
              <a:rPr lang="tr-TR" dirty="0" smtClean="0"/>
              <a:t> </a:t>
            </a:r>
            <a:r>
              <a:rPr lang="tr-TR" dirty="0" err="1" smtClean="0"/>
              <a:t>Mediterranean</a:t>
            </a:r>
            <a:r>
              <a:rPr lang="tr-TR" dirty="0" smtClean="0"/>
              <a:t>, </a:t>
            </a:r>
            <a:r>
              <a:rPr lang="tr-TR" dirty="0" err="1" smtClean="0"/>
              <a:t>Turkey</a:t>
            </a:r>
            <a:r>
              <a:rPr lang="tr-TR" dirty="0" smtClean="0"/>
              <a:t>. </a:t>
            </a:r>
            <a:r>
              <a:rPr lang="tr-TR" dirty="0" err="1" smtClean="0"/>
              <a:t>Quaternary</a:t>
            </a:r>
            <a:r>
              <a:rPr lang="tr-TR" dirty="0" smtClean="0"/>
              <a:t> </a:t>
            </a:r>
            <a:r>
              <a:rPr lang="tr-TR" dirty="0" err="1" smtClean="0"/>
              <a:t>International</a:t>
            </a:r>
            <a:r>
              <a:rPr lang="tr-TR" dirty="0" smtClean="0"/>
              <a:t> 262, 65-79.</a:t>
            </a:r>
            <a:endParaRPr lang="tr-T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OSHIBA\Desktop\Yeni Klasör (4)\DSC_0088.JPG"/>
          <p:cNvPicPr>
            <a:picLocks noChangeAspect="1" noChangeArrowheads="1"/>
          </p:cNvPicPr>
          <p:nvPr/>
        </p:nvPicPr>
        <p:blipFill>
          <a:blip r:embed="rId3" cstate="print"/>
          <a:srcRect/>
          <a:stretch>
            <a:fillRect/>
          </a:stretch>
        </p:blipFill>
        <p:spPr bwMode="auto">
          <a:xfrm>
            <a:off x="0" y="0"/>
            <a:ext cx="10314432" cy="6858000"/>
          </a:xfrm>
          <a:prstGeom prst="rect">
            <a:avLst/>
          </a:prstGeom>
          <a:noFill/>
        </p:spPr>
      </p:pic>
      <p:sp>
        <p:nvSpPr>
          <p:cNvPr id="5" name="4 Sağ Ok"/>
          <p:cNvSpPr/>
          <p:nvPr/>
        </p:nvSpPr>
        <p:spPr>
          <a:xfrm>
            <a:off x="1428728" y="2857496"/>
            <a:ext cx="978408" cy="48463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6" name="5 Sağ Ok"/>
          <p:cNvSpPr/>
          <p:nvPr/>
        </p:nvSpPr>
        <p:spPr>
          <a:xfrm>
            <a:off x="642910" y="4000504"/>
            <a:ext cx="978408" cy="48463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7" name="6 Sağ Ok"/>
          <p:cNvSpPr/>
          <p:nvPr/>
        </p:nvSpPr>
        <p:spPr>
          <a:xfrm>
            <a:off x="357158" y="4572008"/>
            <a:ext cx="978408" cy="48463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8" name="7 Sağ Ok"/>
          <p:cNvSpPr/>
          <p:nvPr/>
        </p:nvSpPr>
        <p:spPr>
          <a:xfrm rot="16200000">
            <a:off x="3178959" y="5179231"/>
            <a:ext cx="571504" cy="50006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9" name="1 Başlık"/>
          <p:cNvSpPr txBox="1">
            <a:spLocks/>
          </p:cNvSpPr>
          <p:nvPr/>
        </p:nvSpPr>
        <p:spPr>
          <a:xfrm>
            <a:off x="2000232" y="5786454"/>
            <a:ext cx="3071834" cy="571504"/>
          </a:xfrm>
          <a:prstGeom prst="rect">
            <a:avLst/>
          </a:prstGeom>
        </p:spPr>
        <p:txBody>
          <a:bodyPr vert="horz" lIns="91440" tIns="45720" rIns="91440" bIns="45720" rtlCol="0" anchor="ctr">
            <a:normAutofit fontScale="90000" lnSpcReduction="20000"/>
          </a:bodyPr>
          <a:lstStyle/>
          <a:p>
            <a:pPr algn="ctr">
              <a:spcBef>
                <a:spcPct val="0"/>
              </a:spcBef>
              <a:defRPr/>
            </a:pPr>
            <a:r>
              <a:rPr lang="tr-TR" sz="2000" b="1" dirty="0" smtClean="0">
                <a:solidFill>
                  <a:prstClr val="white"/>
                </a:solidFill>
                <a:latin typeface="Lucida Sans"/>
              </a:rPr>
              <a:t>Güncel </a:t>
            </a:r>
            <a:r>
              <a:rPr lang="tr-TR" sz="2000" b="1" dirty="0" err="1" smtClean="0">
                <a:solidFill>
                  <a:prstClr val="white"/>
                </a:solidFill>
                <a:latin typeface="Lucida Sans"/>
              </a:rPr>
              <a:t>Dendropoma</a:t>
            </a:r>
            <a:r>
              <a:rPr lang="tr-TR" sz="2000" b="1" dirty="0" smtClean="0">
                <a:solidFill>
                  <a:prstClr val="white"/>
                </a:solidFill>
                <a:latin typeface="Lucida Sans"/>
              </a:rPr>
              <a:t> </a:t>
            </a:r>
            <a:r>
              <a:rPr lang="tr-TR" sz="2000" b="1" dirty="0" err="1" smtClean="0">
                <a:solidFill>
                  <a:prstClr val="white"/>
                </a:solidFill>
                <a:latin typeface="Lucida Sans"/>
              </a:rPr>
              <a:t>reef’i</a:t>
            </a:r>
            <a:r>
              <a:rPr lang="tr-TR" sz="2000" b="1" dirty="0" smtClean="0">
                <a:solidFill>
                  <a:prstClr val="white"/>
                </a:solidFill>
                <a:latin typeface="Lucida Sans"/>
              </a:rPr>
              <a:t> (</a:t>
            </a:r>
            <a:r>
              <a:rPr lang="tr-TR" sz="2000" b="1" dirty="0" err="1" smtClean="0">
                <a:solidFill>
                  <a:prstClr val="white"/>
                </a:solidFill>
                <a:latin typeface="Lucida Sans"/>
              </a:rPr>
              <a:t>rim</a:t>
            </a:r>
            <a:r>
              <a:rPr lang="tr-TR" sz="2000" b="1" dirty="0" smtClean="0">
                <a:solidFill>
                  <a:prstClr val="white"/>
                </a:solidFill>
                <a:latin typeface="Lucida Sans"/>
              </a:rPr>
              <a:t>)</a:t>
            </a:r>
            <a:endParaRPr lang="tr-TR" sz="2000" b="1" dirty="0">
              <a:solidFill>
                <a:prstClr val="white"/>
              </a:solidFill>
              <a:latin typeface="Lucida Sans"/>
            </a:endParaRPr>
          </a:p>
        </p:txBody>
      </p:sp>
    </p:spTree>
    <p:extLst>
      <p:ext uri="{BB962C8B-B14F-4D97-AF65-F5344CB8AC3E}">
        <p14:creationId xmlns:p14="http://schemas.microsoft.com/office/powerpoint/2010/main" val="135012549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MIS 5a revise\son Revise\Fig 10.jpg"/>
          <p:cNvPicPr>
            <a:picLocks noGrp="1" noChangeAspect="1" noChangeArrowheads="1"/>
          </p:cNvPicPr>
          <p:nvPr>
            <p:ph idx="1"/>
          </p:nvPr>
        </p:nvPicPr>
        <p:blipFill>
          <a:blip r:embed="rId2" cstate="print"/>
          <a:srcRect/>
          <a:stretch>
            <a:fillRect/>
          </a:stretch>
        </p:blipFill>
        <p:spPr bwMode="auto">
          <a:xfrm>
            <a:off x="0" y="332656"/>
            <a:ext cx="9144000" cy="6080740"/>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TOSHIBA\Desktop\Yeni Klasör (4)\DSC_0169.JPG"/>
          <p:cNvPicPr>
            <a:picLocks noChangeAspect="1" noChangeArrowheads="1"/>
          </p:cNvPicPr>
          <p:nvPr/>
        </p:nvPicPr>
        <p:blipFill>
          <a:blip r:embed="rId3" cstate="print"/>
          <a:srcRect/>
          <a:stretch>
            <a:fillRect/>
          </a:stretch>
        </p:blipFill>
        <p:spPr bwMode="auto">
          <a:xfrm>
            <a:off x="-857288" y="0"/>
            <a:ext cx="10538466" cy="7006958"/>
          </a:xfrm>
          <a:prstGeom prst="rect">
            <a:avLst/>
          </a:prstGeom>
          <a:noFill/>
        </p:spPr>
      </p:pic>
      <p:sp>
        <p:nvSpPr>
          <p:cNvPr id="5" name="4 Sağ Ok"/>
          <p:cNvSpPr/>
          <p:nvPr/>
        </p:nvSpPr>
        <p:spPr>
          <a:xfrm>
            <a:off x="1500166" y="4429132"/>
            <a:ext cx="500066" cy="28575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Sağ Ok"/>
          <p:cNvSpPr/>
          <p:nvPr/>
        </p:nvSpPr>
        <p:spPr>
          <a:xfrm>
            <a:off x="2000232" y="2357430"/>
            <a:ext cx="500066" cy="28575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8 Sağ Ok"/>
          <p:cNvSpPr/>
          <p:nvPr/>
        </p:nvSpPr>
        <p:spPr>
          <a:xfrm>
            <a:off x="2285984" y="1643050"/>
            <a:ext cx="500066" cy="285752"/>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hatay foto\DSC_0236.JPG"/>
          <p:cNvPicPr>
            <a:picLocks noChangeAspect="1" noChangeArrowheads="1"/>
          </p:cNvPicPr>
          <p:nvPr/>
        </p:nvPicPr>
        <p:blipFill>
          <a:blip r:embed="rId3" cstate="print"/>
          <a:srcRect/>
          <a:stretch>
            <a:fillRect/>
          </a:stretch>
        </p:blipFill>
        <p:spPr bwMode="auto">
          <a:xfrm>
            <a:off x="-740699" y="0"/>
            <a:ext cx="10314433" cy="68580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solidFill>
                  <a:schemeClr val="tx1"/>
                </a:solidFill>
              </a:rPr>
              <a:t>Batık kıyılar, Kekova</a:t>
            </a:r>
            <a:endParaRPr lang="tr-TR" dirty="0">
              <a:solidFill>
                <a:schemeClr val="tx1"/>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 y="1600200"/>
            <a:ext cx="9048699" cy="5257800"/>
          </a:xfrm>
          <a:prstGeom prst="rect">
            <a:avLst/>
          </a:prstGeom>
          <a:noFill/>
          <a:ln w="9525">
            <a:noFill/>
            <a:miter lim="800000"/>
            <a:headEnd/>
            <a:tailEnd/>
          </a:ln>
        </p:spPr>
      </p:pic>
    </p:spTree>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üven">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üven">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Güven">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121</Words>
  <Application>Microsoft Office PowerPoint</Application>
  <PresentationFormat>Ekran Gösterisi (4:3)</PresentationFormat>
  <Paragraphs>9</Paragraphs>
  <Slides>10</Slides>
  <Notes>3</Notes>
  <HiddenSlides>0</HiddenSlides>
  <MMClips>0</MMClips>
  <ScaleCrop>false</ScaleCrop>
  <HeadingPairs>
    <vt:vector size="4" baseType="variant">
      <vt:variant>
        <vt:lpstr>Tema</vt:lpstr>
      </vt:variant>
      <vt:variant>
        <vt:i4>2</vt:i4>
      </vt:variant>
      <vt:variant>
        <vt:lpstr>Slayt Başlıkları</vt:lpstr>
      </vt:variant>
      <vt:variant>
        <vt:i4>10</vt:i4>
      </vt:variant>
    </vt:vector>
  </HeadingPairs>
  <TitlesOfParts>
    <vt:vector size="12" baseType="lpstr">
      <vt:lpstr>Ofis Teması</vt:lpstr>
      <vt:lpstr>Güven</vt:lpstr>
      <vt:lpstr>Kuvaterner deniz seviyesi değişimleri</vt:lpstr>
      <vt:lpstr>PowerPoint Sunusu</vt:lpstr>
      <vt:lpstr>PowerPoint Sunusu</vt:lpstr>
      <vt:lpstr>PowerPoint Sunusu</vt:lpstr>
      <vt:lpstr>PowerPoint Sunusu</vt:lpstr>
      <vt:lpstr>PowerPoint Sunusu</vt:lpstr>
      <vt:lpstr>PowerPoint Sunusu</vt:lpstr>
      <vt:lpstr>PowerPoint Sunusu</vt:lpstr>
      <vt:lpstr>Batık kıyılar, Kekova</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Kullanıcı</dc:creator>
  <cp:lastModifiedBy>Kullanıcı</cp:lastModifiedBy>
  <cp:revision>5</cp:revision>
  <dcterms:created xsi:type="dcterms:W3CDTF">2020-01-30T19:17:06Z</dcterms:created>
  <dcterms:modified xsi:type="dcterms:W3CDTF">2020-02-05T19:35:13Z</dcterms:modified>
</cp:coreProperties>
</file>