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69EEFB77-0772-4CFA-91DB-BF01961C2E79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5425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FB77-0772-4CFA-91DB-BF01961C2E79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1599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9EEFB77-0772-4CFA-91DB-BF01961C2E79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1234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9EEFB77-0772-4CFA-91DB-BF01961C2E79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4677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9EEFB77-0772-4CFA-91DB-BF01961C2E79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84689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FB77-0772-4CFA-91DB-BF01961C2E79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9304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FB77-0772-4CFA-91DB-BF01961C2E79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253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FB77-0772-4CFA-91DB-BF01961C2E79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1380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9EEFB77-0772-4CFA-91DB-BF01961C2E79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852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FB77-0772-4CFA-91DB-BF01961C2E79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9726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9EEFB77-0772-4CFA-91DB-BF01961C2E79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32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FB77-0772-4CFA-91DB-BF01961C2E79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936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FB77-0772-4CFA-91DB-BF01961C2E79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524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FB77-0772-4CFA-91DB-BF01961C2E79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8272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FB77-0772-4CFA-91DB-BF01961C2E79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4506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FB77-0772-4CFA-91DB-BF01961C2E79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613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FB77-0772-4CFA-91DB-BF01961C2E79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5549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EFB77-0772-4CFA-91DB-BF01961C2E79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7160B-4775-4D62-98B3-D0B5838C74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76554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  <p:sldLayoutId id="214748379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TEKNOLOJİ ENTEGRASYONU</a:t>
            </a:r>
          </a:p>
        </p:txBody>
      </p:sp>
      <p:sp>
        <p:nvSpPr>
          <p:cNvPr id="5" name="Alt Başlık 4">
            <a:extLst>
              <a:ext uri="{FF2B5EF4-FFF2-40B4-BE49-F238E27FC236}">
                <a16:creationId xmlns:a16="http://schemas.microsoft.com/office/drawing/2014/main" id="{8C06CC18-3ADE-4511-ADAF-E0B9F22E40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005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66704" cy="1335659"/>
          </a:xfrm>
        </p:spPr>
        <p:txBody>
          <a:bodyPr>
            <a:normAutofit fontScale="90000"/>
          </a:bodyPr>
          <a:lstStyle/>
          <a:p>
            <a:r>
              <a:rPr lang="tr-TR" b="1" dirty="0" err="1"/>
              <a:t>Teknopedagojik</a:t>
            </a:r>
            <a:r>
              <a:rPr lang="tr-TR" b="1" dirty="0"/>
              <a:t> İçerik Bilgisi (TPİB) Modeli 											</a:t>
            </a:r>
            <a:r>
              <a:rPr lang="tr-TR" sz="3200" b="1" dirty="0"/>
              <a:t>(Devam) 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Teknoloji entegrasyonunda kullanılan modeller tarihsel süreçteki gelişimleri açısından incelendiğinde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ilk entegrasyon modellerinin teknoloji odaklı yaklaşımları içerirken, günümüzdeki entegrasyon modellerinin pedagoji odaklı yaklaşımları içerdiği görülmektedir.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1400" dirty="0"/>
              <a:t>(Kabakçı-Yurdakul ve Odabaşı, 2013).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9366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66704" cy="1335659"/>
          </a:xfrm>
        </p:spPr>
        <p:txBody>
          <a:bodyPr>
            <a:normAutofit fontScale="90000"/>
          </a:bodyPr>
          <a:lstStyle/>
          <a:p>
            <a:r>
              <a:rPr lang="tr-TR" b="1" dirty="0" err="1"/>
              <a:t>Teknopedagojik</a:t>
            </a:r>
            <a:r>
              <a:rPr lang="tr-TR" b="1" dirty="0"/>
              <a:t> İçerik Bilgisi (TPİB) Modeli 											</a:t>
            </a:r>
            <a:r>
              <a:rPr lang="tr-TR" sz="3200" b="1" dirty="0"/>
              <a:t>(Devam) 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TPİB modeli, teknoloji, pedagoji ve içerik olmak üzere üç temel alan bilgisini içermektedir. Bu bağlamda; </a:t>
            </a:r>
          </a:p>
          <a:p>
            <a:endParaRPr lang="tr-TR" dirty="0"/>
          </a:p>
          <a:p>
            <a:r>
              <a:rPr lang="tr-TR" dirty="0"/>
              <a:t>Teknoloji, etkileşimli tahta, bilgisayar, tablet bilgisayar, kitap, vb. gibi araçları </a:t>
            </a:r>
          </a:p>
          <a:p>
            <a:endParaRPr lang="tr-TR" dirty="0"/>
          </a:p>
          <a:p>
            <a:r>
              <a:rPr lang="tr-TR" dirty="0"/>
              <a:t> Pedagoji, öğretim yöntemleri, sınıf yönetimi, ders planlarını hazırlama gibi öğretmenlik meslek bilgisi becerilerini, </a:t>
            </a:r>
          </a:p>
          <a:p>
            <a:endParaRPr lang="tr-TR" dirty="0"/>
          </a:p>
          <a:p>
            <a:r>
              <a:rPr lang="tr-TR" dirty="0"/>
              <a:t> İçerik öğretimi gerçekleştirilecek konu alanına ilişkin bilgileri kapsamaktadır (Kabakçı-Yurdakul ve Odabaşı, 2013).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5751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GÜNDEM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Teknoloji Entegrasyonu Modelleri</a:t>
            </a:r>
          </a:p>
          <a:p>
            <a:r>
              <a:rPr lang="tr-TR" dirty="0"/>
              <a:t>Olumlu Sınıf İklimi Yaratma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3043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TEKNOLOJİ ENTEGRASYONU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Okullarda teknolojinin başarılı kullanımı teknolojinin sınıf programına entegrasyonu ile ilişkilidir.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Teknoloji, öğretimin ve değerlendirmenin fark edilmez bir parçası olduğunda entegrasyonu sağlanmış olur.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(Reel, 2009)</a:t>
            </a:r>
          </a:p>
        </p:txBody>
      </p:sp>
    </p:spTree>
    <p:extLst>
      <p:ext uri="{BB962C8B-B14F-4D97-AF65-F5344CB8AC3E}">
        <p14:creationId xmlns:p14="http://schemas.microsoft.com/office/powerpoint/2010/main" val="919204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TEKNOLOJİ ENTEGRASYONU </a:t>
            </a:r>
            <a:r>
              <a:rPr lang="tr-TR" sz="2800" dirty="0"/>
              <a:t>(Devam)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 err="1"/>
              <a:t>Edyburn</a:t>
            </a:r>
            <a:r>
              <a:rPr lang="tr-TR" dirty="0"/>
              <a:t> (1998) ile </a:t>
            </a:r>
            <a:r>
              <a:rPr lang="tr-TR" dirty="0" err="1"/>
              <a:t>King-Sears</a:t>
            </a:r>
            <a:r>
              <a:rPr lang="tr-TR" dirty="0"/>
              <a:t> ve </a:t>
            </a:r>
            <a:r>
              <a:rPr lang="tr-TR" dirty="0" err="1"/>
              <a:t>Evmenova</a:t>
            </a:r>
            <a:r>
              <a:rPr lang="tr-TR" dirty="0"/>
              <a:t> (2007), teknolojinin </a:t>
            </a:r>
          </a:p>
          <a:p>
            <a:pPr marL="0" indent="0">
              <a:buNone/>
            </a:pPr>
            <a:r>
              <a:rPr lang="tr-TR" dirty="0"/>
              <a:t>entegrasyonunu özel eğitim penceresinden bakarak entegrasyon </a:t>
            </a:r>
          </a:p>
          <a:p>
            <a:pPr marL="0" indent="0">
              <a:buNone/>
            </a:pPr>
            <a:r>
              <a:rPr lang="tr-TR" dirty="0"/>
              <a:t>sürecinde hangi aşamaların yer aldığını ve dikkat edilmesi gereken </a:t>
            </a:r>
          </a:p>
          <a:p>
            <a:pPr marL="0" indent="0">
              <a:buNone/>
            </a:pPr>
            <a:r>
              <a:rPr lang="tr-TR" dirty="0"/>
              <a:t>durumları belirtmişlerdir.</a:t>
            </a:r>
          </a:p>
        </p:txBody>
      </p:sp>
    </p:spTree>
    <p:extLst>
      <p:ext uri="{BB962C8B-B14F-4D97-AF65-F5344CB8AC3E}">
        <p14:creationId xmlns:p14="http://schemas.microsoft.com/office/powerpoint/2010/main" val="1924119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/>
              <a:t>TEKNOLOJİ ENTEGRASYONU MODELİ (Edyburn, 1998)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200" dirty="0" err="1"/>
              <a:t>Edyburn</a:t>
            </a:r>
            <a:r>
              <a:rPr lang="tr-TR" sz="2200" dirty="0"/>
              <a:t> (1998)’a göre</a:t>
            </a:r>
          </a:p>
          <a:p>
            <a:pPr marL="0" indent="0">
              <a:buNone/>
            </a:pPr>
            <a:r>
              <a:rPr lang="tr-TR" sz="2200" b="1" dirty="0"/>
              <a:t>1. Seçme (</a:t>
            </a:r>
            <a:r>
              <a:rPr lang="tr-TR" sz="2200" b="1" dirty="0" err="1"/>
              <a:t>Selection</a:t>
            </a:r>
            <a:r>
              <a:rPr lang="tr-TR" sz="2200" b="1" dirty="0"/>
              <a:t>) </a:t>
            </a:r>
          </a:p>
          <a:p>
            <a:pPr lvl="1"/>
            <a:r>
              <a:rPr lang="tr-TR" sz="2000" b="1" dirty="0"/>
              <a:t>Planlama (Planning): </a:t>
            </a:r>
          </a:p>
          <a:p>
            <a:pPr lvl="1"/>
            <a:r>
              <a:rPr lang="tr-TR" sz="2000" b="1" dirty="0"/>
              <a:t>Bulma (</a:t>
            </a:r>
            <a:r>
              <a:rPr lang="tr-TR" sz="2000" b="1" dirty="0" err="1"/>
              <a:t>Locating</a:t>
            </a:r>
            <a:r>
              <a:rPr lang="tr-TR" sz="2000" b="1" dirty="0"/>
              <a:t>): </a:t>
            </a:r>
          </a:p>
          <a:p>
            <a:pPr lvl="1"/>
            <a:r>
              <a:rPr lang="tr-TR" sz="2000" b="1" dirty="0"/>
              <a:t>Gözden Geçirme (</a:t>
            </a:r>
            <a:r>
              <a:rPr lang="tr-TR" sz="2000" b="1" dirty="0" err="1"/>
              <a:t>Reviewing</a:t>
            </a:r>
            <a:r>
              <a:rPr lang="tr-TR" sz="2000" b="1" dirty="0"/>
              <a:t>): </a:t>
            </a:r>
          </a:p>
          <a:p>
            <a:pPr lvl="1"/>
            <a:r>
              <a:rPr lang="tr-TR" sz="2000" b="1" dirty="0"/>
              <a:t>Karar Verme (</a:t>
            </a:r>
            <a:r>
              <a:rPr lang="tr-TR" sz="2000" b="1" dirty="0" err="1"/>
              <a:t>Deciding</a:t>
            </a:r>
            <a:r>
              <a:rPr lang="tr-TR" sz="2000" b="1" dirty="0"/>
              <a:t>):</a:t>
            </a:r>
          </a:p>
          <a:p>
            <a:pPr marL="0" indent="0">
              <a:buNone/>
            </a:pPr>
            <a:r>
              <a:rPr lang="tr-TR" sz="2200" b="1" dirty="0"/>
              <a:t>2. Edinme (</a:t>
            </a:r>
            <a:r>
              <a:rPr lang="tr-TR" sz="2200" b="1" dirty="0" err="1"/>
              <a:t>Acquistion</a:t>
            </a:r>
            <a:r>
              <a:rPr lang="tr-TR" sz="2200" b="1" dirty="0"/>
              <a:t>) </a:t>
            </a:r>
          </a:p>
          <a:p>
            <a:pPr lvl="1"/>
            <a:r>
              <a:rPr lang="tr-TR" sz="2000" b="1" dirty="0"/>
              <a:t>Ön izleme (</a:t>
            </a:r>
            <a:r>
              <a:rPr lang="tr-TR" sz="2000" b="1" dirty="0" err="1"/>
              <a:t>Previewing</a:t>
            </a:r>
            <a:r>
              <a:rPr lang="tr-TR" sz="2000" b="1" dirty="0"/>
              <a:t>): </a:t>
            </a:r>
          </a:p>
          <a:p>
            <a:pPr lvl="1"/>
            <a:r>
              <a:rPr lang="tr-TR" sz="2000" b="1" dirty="0"/>
              <a:t>Değerlendirme (</a:t>
            </a:r>
            <a:r>
              <a:rPr lang="tr-TR" sz="2000" b="1" dirty="0" err="1"/>
              <a:t>Evaluating</a:t>
            </a:r>
            <a:r>
              <a:rPr lang="tr-TR" sz="2000" b="1" dirty="0"/>
              <a:t>): </a:t>
            </a:r>
            <a:r>
              <a:rPr lang="tr-TR" sz="2000" dirty="0"/>
              <a:t>Bu </a:t>
            </a:r>
          </a:p>
          <a:p>
            <a:pPr lvl="1"/>
            <a:r>
              <a:rPr lang="tr-TR" sz="2000" b="1" dirty="0"/>
              <a:t>Satın Alma (</a:t>
            </a:r>
            <a:r>
              <a:rPr lang="tr-TR" sz="2000" b="1" dirty="0" err="1"/>
              <a:t>Purchasing</a:t>
            </a:r>
            <a:r>
              <a:rPr lang="tr-TR" sz="2000" b="1" dirty="0"/>
              <a:t>): </a:t>
            </a:r>
            <a:endParaRPr lang="tr-TR" sz="2000" dirty="0"/>
          </a:p>
          <a:p>
            <a:pPr lvl="1"/>
            <a:endParaRPr lang="tr-TR" sz="1800" dirty="0"/>
          </a:p>
          <a:p>
            <a:pPr marL="0" indent="0">
              <a:buNone/>
            </a:pPr>
            <a:r>
              <a:rPr lang="tr-TR" sz="2200" b="1" dirty="0"/>
              <a:t> </a:t>
            </a:r>
            <a:endParaRPr lang="tr-TR" sz="2200" dirty="0"/>
          </a:p>
          <a:p>
            <a:endParaRPr lang="tr-TR" sz="2200" dirty="0"/>
          </a:p>
          <a:p>
            <a:pPr lvl="1"/>
            <a:endParaRPr lang="tr-TR" sz="2200" dirty="0"/>
          </a:p>
          <a:p>
            <a:pPr lvl="1"/>
            <a:endParaRPr lang="tr-TR" sz="2200" dirty="0"/>
          </a:p>
          <a:p>
            <a:pPr lvl="1"/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101688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200" b="1" dirty="0"/>
              <a:t>TEKNOLOJİ ENTEGRASYONU MODELİ (</a:t>
            </a:r>
            <a:r>
              <a:rPr lang="tr-TR" sz="3200" b="1" dirty="0" err="1"/>
              <a:t>Edyburn</a:t>
            </a:r>
            <a:r>
              <a:rPr lang="tr-TR" sz="3200" b="1" dirty="0"/>
              <a:t>, 1998)</a:t>
            </a:r>
            <a:br>
              <a:rPr lang="tr-TR" sz="3200" b="1" dirty="0"/>
            </a:br>
            <a:r>
              <a:rPr lang="tr-TR" sz="3200" b="1" dirty="0"/>
              <a:t>							(…Devam)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3. </a:t>
            </a:r>
            <a:r>
              <a:rPr lang="tr-TR" sz="3100" b="1" dirty="0"/>
              <a:t>Uygulama (</a:t>
            </a:r>
            <a:r>
              <a:rPr lang="tr-TR" sz="3100" b="1" dirty="0" err="1"/>
              <a:t>Implementation</a:t>
            </a:r>
            <a:r>
              <a:rPr lang="tr-TR" sz="3100" b="1" dirty="0"/>
              <a:t>) </a:t>
            </a:r>
          </a:p>
          <a:p>
            <a:pPr marL="0" indent="0">
              <a:buNone/>
            </a:pPr>
            <a:endParaRPr lang="tr-TR" sz="3100" b="1" dirty="0"/>
          </a:p>
          <a:p>
            <a:pPr lvl="1"/>
            <a:r>
              <a:rPr lang="tr-TR" b="1" dirty="0"/>
              <a:t>Organizasyon (</a:t>
            </a:r>
            <a:r>
              <a:rPr lang="tr-TR" b="1" dirty="0" err="1"/>
              <a:t>Organizing</a:t>
            </a:r>
            <a:r>
              <a:rPr lang="tr-TR" b="1" dirty="0"/>
              <a:t>): </a:t>
            </a:r>
          </a:p>
          <a:p>
            <a:pPr lvl="1"/>
            <a:r>
              <a:rPr lang="tr-TR" b="1" dirty="0"/>
              <a:t>Öğretmen eğitimi (</a:t>
            </a:r>
            <a:r>
              <a:rPr lang="tr-TR" b="1" dirty="0" err="1"/>
              <a:t>Teacher</a:t>
            </a:r>
            <a:r>
              <a:rPr lang="tr-TR" b="1" dirty="0"/>
              <a:t> Training): </a:t>
            </a:r>
          </a:p>
          <a:p>
            <a:pPr lvl="1"/>
            <a:r>
              <a:rPr lang="tr-TR" b="1" dirty="0"/>
              <a:t>Öğrenci eğitimi (</a:t>
            </a:r>
            <a:r>
              <a:rPr lang="tr-TR" b="1" dirty="0" err="1"/>
              <a:t>Student</a:t>
            </a:r>
            <a:r>
              <a:rPr lang="tr-TR" b="1" dirty="0"/>
              <a:t> Training):</a:t>
            </a:r>
          </a:p>
          <a:p>
            <a:pPr lvl="1"/>
            <a:endParaRPr lang="tr-TR" b="1" dirty="0"/>
          </a:p>
          <a:p>
            <a:pPr marL="0" indent="0">
              <a:buNone/>
            </a:pPr>
            <a:r>
              <a:rPr lang="tr-TR" sz="3100" b="1" dirty="0"/>
              <a:t>4. Teknolojinin Entegrasyonu (Integration) </a:t>
            </a:r>
          </a:p>
          <a:p>
            <a:endParaRPr lang="tr-TR" sz="3100" dirty="0"/>
          </a:p>
          <a:p>
            <a:pPr lvl="1"/>
            <a:r>
              <a:rPr lang="tr-TR" b="1" dirty="0"/>
              <a:t>İlişkilendirme (</a:t>
            </a:r>
            <a:r>
              <a:rPr lang="tr-TR" b="1" dirty="0" err="1"/>
              <a:t>Linking</a:t>
            </a:r>
            <a:r>
              <a:rPr lang="tr-TR" b="1" dirty="0"/>
              <a:t>): </a:t>
            </a:r>
          </a:p>
          <a:p>
            <a:pPr lvl="1"/>
            <a:r>
              <a:rPr lang="tr-TR" b="1" dirty="0"/>
              <a:t>Kullanımı sağlama (</a:t>
            </a:r>
            <a:r>
              <a:rPr lang="tr-TR" b="1" dirty="0" err="1"/>
              <a:t>Managing</a:t>
            </a:r>
            <a:r>
              <a:rPr lang="tr-TR" b="1" dirty="0"/>
              <a:t>): </a:t>
            </a:r>
          </a:p>
          <a:p>
            <a:pPr lvl="1"/>
            <a:r>
              <a:rPr lang="tr-TR" b="1" dirty="0"/>
              <a:t>Değerlendirme (</a:t>
            </a:r>
            <a:r>
              <a:rPr lang="tr-TR" b="1" dirty="0" err="1"/>
              <a:t>Assessing</a:t>
            </a:r>
            <a:r>
              <a:rPr lang="tr-TR" b="1" dirty="0"/>
              <a:t>)</a:t>
            </a:r>
            <a:r>
              <a:rPr lang="tr-TR" dirty="0"/>
              <a:t>: </a:t>
            </a:r>
          </a:p>
          <a:p>
            <a:pPr lvl="1"/>
            <a:r>
              <a:rPr lang="tr-TR" b="1" dirty="0"/>
              <a:t>Geliştirme (</a:t>
            </a:r>
            <a:r>
              <a:rPr lang="tr-TR" b="1" dirty="0" err="1"/>
              <a:t>Extending</a:t>
            </a:r>
            <a:r>
              <a:rPr lang="tr-TR" b="1" dirty="0"/>
              <a:t>): 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4679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457200" y="365125"/>
            <a:ext cx="10896600" cy="1325563"/>
          </a:xfrm>
        </p:spPr>
        <p:txBody>
          <a:bodyPr>
            <a:normAutofit/>
          </a:bodyPr>
          <a:lstStyle/>
          <a:p>
            <a:r>
              <a:rPr lang="tr-TR" sz="3200" b="1" dirty="0"/>
              <a:t>TEKNOLOJİ ENTEGRASYONUNDA DİKKAT EDİLMESİ GEREKENLER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Teknolojinin entegrasyonunda dikkat edilmesi gereken noktalar: </a:t>
            </a:r>
          </a:p>
          <a:p>
            <a:endParaRPr lang="tr-TR" dirty="0"/>
          </a:p>
          <a:p>
            <a:r>
              <a:rPr lang="tr-TR" dirty="0"/>
              <a:t>Teknolojilerin programdaki kazanımlara paralel olarak seçilmesi, </a:t>
            </a:r>
          </a:p>
          <a:p>
            <a:endParaRPr lang="tr-TR" dirty="0"/>
          </a:p>
          <a:p>
            <a:r>
              <a:rPr lang="tr-TR" dirty="0"/>
              <a:t>öğrenci gereksinimleri ile teknolojinin uygunluğunun belirlenmesi</a:t>
            </a:r>
            <a:r>
              <a:rPr lang="tr-TR"/>
              <a:t>, </a:t>
            </a:r>
          </a:p>
          <a:p>
            <a:endParaRPr lang="tr-TR" dirty="0"/>
          </a:p>
          <a:p>
            <a:r>
              <a:rPr lang="tr-TR" dirty="0"/>
              <a:t>teknolojinin maliyetinin dikkate alınarak seçilmesi </a:t>
            </a:r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1200" dirty="0"/>
              <a:t>(</a:t>
            </a:r>
            <a:r>
              <a:rPr lang="tr-TR" sz="1200" dirty="0" err="1"/>
              <a:t>King-Sears</a:t>
            </a:r>
            <a:r>
              <a:rPr lang="tr-TR" sz="1200" dirty="0"/>
              <a:t> ve </a:t>
            </a:r>
            <a:r>
              <a:rPr lang="tr-TR" sz="1200" dirty="0" err="1"/>
              <a:t>Evmenova</a:t>
            </a:r>
            <a:r>
              <a:rPr lang="tr-TR" sz="1200" dirty="0"/>
              <a:t>, 2007)</a:t>
            </a:r>
          </a:p>
        </p:txBody>
      </p:sp>
    </p:spTree>
    <p:extLst>
      <p:ext uri="{BB962C8B-B14F-4D97-AF65-F5344CB8AC3E}">
        <p14:creationId xmlns:p14="http://schemas.microsoft.com/office/powerpoint/2010/main" val="1689935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457200" y="365125"/>
            <a:ext cx="10896600" cy="1325563"/>
          </a:xfrm>
        </p:spPr>
        <p:txBody>
          <a:bodyPr>
            <a:normAutofit/>
          </a:bodyPr>
          <a:lstStyle/>
          <a:p>
            <a:r>
              <a:rPr lang="tr-TR" sz="3200" b="1" dirty="0"/>
              <a:t>TEKNOLOJİ ENTEGRASYONUNDA DİKKAT EDİLMESİ GEREKENLER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Bu teknoloji, hangi kazanımı başarmak için yardımcı olabilir? </a:t>
            </a:r>
          </a:p>
          <a:p>
            <a:endParaRPr lang="tr-TR" dirty="0"/>
          </a:p>
          <a:p>
            <a:r>
              <a:rPr lang="tr-TR" dirty="0"/>
              <a:t>Bu kazanımı başarmak için yardımcı olacağı nasıl tespit edilebilir? </a:t>
            </a:r>
          </a:p>
          <a:p>
            <a:endParaRPr lang="tr-TR" dirty="0"/>
          </a:p>
          <a:p>
            <a:r>
              <a:rPr lang="tr-TR" dirty="0"/>
              <a:t>Bu teknoloji nasıl kullanılırsa öğrencinin o konudaki becerisini ya da bilgisini geliştirir?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8949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Teknopedagojik</a:t>
            </a:r>
            <a:r>
              <a:rPr lang="tr-TR" b="1" dirty="0"/>
              <a:t> İçerik Bilgisi (TPİB) Modeli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r>
              <a:rPr lang="tr-TR" dirty="0"/>
              <a:t>TPİB, öğretim etkinliklerinde basit bir şekilde teknoloji kullanımına yer vermekten öte, </a:t>
            </a:r>
          </a:p>
          <a:p>
            <a:r>
              <a:rPr lang="tr-TR" dirty="0"/>
              <a:t>öğretimi yapılacak dersin içeriği, </a:t>
            </a:r>
          </a:p>
          <a:p>
            <a:r>
              <a:rPr lang="tr-TR" dirty="0"/>
              <a:t>bu içeriğin öğrenciye sunulması için kullanılacak yöntem </a:t>
            </a:r>
          </a:p>
          <a:p>
            <a:r>
              <a:rPr lang="tr-TR" dirty="0"/>
              <a:t>buna uygun teknolojik araçların uyumlu bir şekilde sunumunu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hedeflemektedir. </a:t>
            </a:r>
          </a:p>
        </p:txBody>
      </p:sp>
    </p:spTree>
    <p:extLst>
      <p:ext uri="{BB962C8B-B14F-4D97-AF65-F5344CB8AC3E}">
        <p14:creationId xmlns:p14="http://schemas.microsoft.com/office/powerpoint/2010/main" val="572494763"/>
      </p:ext>
    </p:extLst>
  </p:cSld>
  <p:clrMapOvr>
    <a:masterClrMapping/>
  </p:clrMapOvr>
</p:sld>
</file>

<file path=ppt/theme/theme1.xml><?xml version="1.0" encoding="utf-8"?>
<a:theme xmlns:a="http://schemas.openxmlformats.org/drawingml/2006/main" name="Uçak İzi">
  <a:themeElements>
    <a:clrScheme name="Uçak İzi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Uçak İzi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çak İzi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TM04033937[[fn=Uçak İzi]]</Template>
  <TotalTime>744</TotalTime>
  <Words>464</Words>
  <Application>Microsoft Office PowerPoint</Application>
  <PresentationFormat>Geniş ekran</PresentationFormat>
  <Paragraphs>93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Century Gothic</vt:lpstr>
      <vt:lpstr>Uçak İzi</vt:lpstr>
      <vt:lpstr>TEKNOLOJİ ENTEGRASYONU</vt:lpstr>
      <vt:lpstr>GÜNDEM</vt:lpstr>
      <vt:lpstr>TEKNOLOJİ ENTEGRASYONU</vt:lpstr>
      <vt:lpstr>TEKNOLOJİ ENTEGRASYONU (Devam)</vt:lpstr>
      <vt:lpstr>TEKNOLOJİ ENTEGRASYONU MODELİ (Edyburn, 1998)</vt:lpstr>
      <vt:lpstr>TEKNOLOJİ ENTEGRASYONU MODELİ (Edyburn, 1998)        (…Devam)</vt:lpstr>
      <vt:lpstr>TEKNOLOJİ ENTEGRASYONUNDA DİKKAT EDİLMESİ GEREKENLER</vt:lpstr>
      <vt:lpstr>TEKNOLOJİ ENTEGRASYONUNDA DİKKAT EDİLMESİ GEREKENLER</vt:lpstr>
      <vt:lpstr>Teknopedagojik İçerik Bilgisi (TPİB) Modeli </vt:lpstr>
      <vt:lpstr>Teknopedagojik İçerik Bilgisi (TPİB) Modeli            (Devam) </vt:lpstr>
      <vt:lpstr>Teknopedagojik İçerik Bilgisi (TPİB) Modeli            (Devam)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Reviewer</dc:creator>
  <cp:lastModifiedBy>XYZ</cp:lastModifiedBy>
  <cp:revision>27</cp:revision>
  <dcterms:created xsi:type="dcterms:W3CDTF">2018-03-06T18:49:11Z</dcterms:created>
  <dcterms:modified xsi:type="dcterms:W3CDTF">2020-05-21T12:14:07Z</dcterms:modified>
</cp:coreProperties>
</file>