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59" r:id="rId2"/>
    <p:sldId id="354" r:id="rId3"/>
    <p:sldId id="356" r:id="rId4"/>
    <p:sldId id="357" r:id="rId5"/>
    <p:sldId id="358" r:id="rId6"/>
    <p:sldId id="320" r:id="rId7"/>
    <p:sldId id="321" r:id="rId8"/>
    <p:sldId id="322" r:id="rId9"/>
    <p:sldId id="327" r:id="rId10"/>
    <p:sldId id="323"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pPr/>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pPr/>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pPr/>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pPr/>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pPr/>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pPr/>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1392073" y="1708990"/>
            <a:ext cx="9491331" cy="3776662"/>
          </a:xfrm>
        </p:spPr>
        <p:txBody>
          <a:bodyPr>
            <a:normAutofit fontScale="90000"/>
          </a:bodyPr>
          <a:lstStyle/>
          <a:p>
            <a:pPr algn="ctr"/>
            <a:r>
              <a:rPr lang="tr-TR" altLang="tr-TR" dirty="0" smtClean="0"/>
              <a:t/>
            </a:r>
            <a:br>
              <a:rPr lang="tr-TR" altLang="tr-TR" dirty="0" smtClean="0"/>
            </a:br>
            <a:r>
              <a:rPr lang="tr-TR" altLang="tr-TR" b="1" dirty="0" smtClean="0"/>
              <a:t>Su Ayak İzi ve Sanal Su</a:t>
            </a:r>
            <a:r>
              <a:rPr lang="tr-TR" altLang="tr-TR" dirty="0" smtClean="0"/>
              <a:t/>
            </a:r>
            <a:br>
              <a:rPr lang="tr-TR" altLang="tr-TR" dirty="0" smtClean="0"/>
            </a:br>
            <a:r>
              <a:rPr lang="tr-TR" altLang="tr-TR" sz="3600" i="1" dirty="0" smtClean="0"/>
              <a:t>(48015017)</a:t>
            </a:r>
            <a:br>
              <a:rPr lang="tr-TR" altLang="tr-TR" sz="3600" i="1" dirty="0" smtClean="0"/>
            </a:br>
            <a:r>
              <a:rPr lang="tr-TR" altLang="tr-TR" i="1" dirty="0" smtClean="0"/>
              <a:t/>
            </a:r>
            <a:br>
              <a:rPr lang="tr-TR" altLang="tr-TR" i="1" dirty="0" smtClean="0"/>
            </a:br>
            <a:r>
              <a:rPr lang="tr-TR" altLang="tr-TR" sz="2700" i="1" dirty="0"/>
              <a:t>Bu dersin notları, Water </a:t>
            </a:r>
            <a:r>
              <a:rPr lang="tr-TR" altLang="tr-TR" sz="2700" i="1" dirty="0" err="1"/>
              <a:t>Footprint</a:t>
            </a:r>
            <a:r>
              <a:rPr lang="tr-TR" altLang="tr-TR" sz="2700" i="1" dirty="0"/>
              <a:t> Network web sayfasında bulunan ve </a:t>
            </a:r>
            <a:r>
              <a:rPr lang="tr-TR" altLang="tr-TR" sz="2700" i="1" dirty="0" err="1"/>
              <a:t>Twente</a:t>
            </a:r>
            <a:r>
              <a:rPr lang="tr-TR" altLang="tr-TR" sz="2700" i="1" dirty="0"/>
              <a:t> </a:t>
            </a:r>
            <a:r>
              <a:rPr lang="tr-TR" altLang="tr-TR" sz="2700" i="1" dirty="0" err="1"/>
              <a:t>University</a:t>
            </a:r>
            <a:r>
              <a:rPr lang="tr-TR" altLang="tr-TR" sz="2700" i="1" dirty="0"/>
              <a:t> öğretim üyesi Prof. Dr. </a:t>
            </a:r>
            <a:r>
              <a:rPr lang="tr-TR" altLang="tr-TR" sz="2700" i="1" dirty="0" err="1"/>
              <a:t>Arjen</a:t>
            </a:r>
            <a:r>
              <a:rPr lang="tr-TR" altLang="tr-TR" sz="2700" i="1" dirty="0"/>
              <a:t> </a:t>
            </a:r>
            <a:r>
              <a:rPr lang="tr-TR" altLang="tr-TR" sz="2700" i="1" dirty="0" err="1"/>
              <a:t>Hoekstra</a:t>
            </a:r>
            <a:r>
              <a:rPr lang="tr-TR" altLang="tr-TR" sz="2700" i="1" dirty="0"/>
              <a:t> ile araştırma ekibi tarafından geliştirilen bilgilerden derlenmiştir. </a:t>
            </a:r>
            <a:r>
              <a:rPr lang="tr-TR" altLang="tr-TR" sz="2700" i="1" dirty="0" smtClean="0"/>
              <a:t/>
            </a:r>
            <a:br>
              <a:rPr lang="tr-TR" altLang="tr-TR" sz="2700" i="1" dirty="0" smtClean="0"/>
            </a:br>
            <a:r>
              <a:rPr lang="tr-TR" altLang="tr-TR" dirty="0" smtClean="0"/>
              <a:t/>
            </a:r>
            <a:br>
              <a:rPr lang="tr-TR" altLang="tr-TR" dirty="0" smtClean="0"/>
            </a:br>
            <a:r>
              <a:rPr lang="tr-TR" altLang="tr-TR" sz="2800" dirty="0" smtClean="0"/>
              <a:t>Doç. Dr. Gökşen ÇAPAR</a:t>
            </a:r>
            <a:br>
              <a:rPr lang="tr-TR" altLang="tr-TR" sz="2800" dirty="0" smtClean="0"/>
            </a:br>
            <a:r>
              <a:rPr lang="tr-TR" altLang="tr-TR" sz="2000" dirty="0" smtClean="0"/>
              <a:t>04 Aralık 2017</a:t>
            </a:r>
            <a:r>
              <a:rPr lang="tr-TR" altLang="tr-TR" dirty="0" smtClean="0"/>
              <a:t/>
            </a:r>
            <a:br>
              <a:rPr lang="tr-TR" altLang="tr-TR" dirty="0" smtClean="0"/>
            </a:br>
            <a:endParaRPr lang="tr-TR" altLang="tr-TR" dirty="0" smtClean="0"/>
          </a:p>
        </p:txBody>
      </p:sp>
    </p:spTree>
    <p:extLst>
      <p:ext uri="{BB962C8B-B14F-4D97-AF65-F5344CB8AC3E}">
        <p14:creationId xmlns:p14="http://schemas.microsoft.com/office/powerpoint/2010/main" val="3532837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Küresel olarak hayvansal üretim için bir yılda yaklaşık </a:t>
            </a:r>
            <a:r>
              <a:rPr lang="en-US" dirty="0" smtClean="0"/>
              <a:t>2422 Gm</a:t>
            </a:r>
            <a:r>
              <a:rPr lang="en-US" baseline="30000" dirty="0" smtClean="0"/>
              <a:t>3</a:t>
            </a:r>
            <a:r>
              <a:rPr lang="en-US" dirty="0"/>
              <a:t> </a:t>
            </a:r>
            <a:r>
              <a:rPr lang="tr-TR" dirty="0" smtClean="0"/>
              <a:t>su gereklidir (</a:t>
            </a:r>
            <a:r>
              <a:rPr lang="tr-TR" dirty="0" err="1" smtClean="0"/>
              <a:t>giga</a:t>
            </a:r>
            <a:r>
              <a:rPr lang="tr-TR" dirty="0" smtClean="0"/>
              <a:t> 10</a:t>
            </a:r>
            <a:r>
              <a:rPr lang="tr-TR" baseline="30000" dirty="0" smtClean="0"/>
              <a:t>9</a:t>
            </a:r>
            <a:r>
              <a:rPr lang="tr-TR" dirty="0" smtClean="0"/>
              <a:t>) </a:t>
            </a:r>
            <a:r>
              <a:rPr lang="tr-TR" i="1" dirty="0" smtClean="0">
                <a:solidFill>
                  <a:srgbClr val="FF0000"/>
                </a:solidFill>
              </a:rPr>
              <a:t>(Bu rakam hangi gölün hacmine eşittir?)</a:t>
            </a:r>
          </a:p>
          <a:p>
            <a:pPr lvl="1"/>
            <a:r>
              <a:rPr lang="tr-TR" dirty="0" smtClean="0">
                <a:solidFill>
                  <a:schemeClr val="accent6">
                    <a:lumMod val="75000"/>
                  </a:schemeClr>
                </a:solidFill>
              </a:rPr>
              <a:t>%</a:t>
            </a:r>
            <a:r>
              <a:rPr lang="en-US" dirty="0" smtClean="0">
                <a:solidFill>
                  <a:schemeClr val="accent6">
                    <a:lumMod val="75000"/>
                  </a:schemeClr>
                </a:solidFill>
              </a:rPr>
              <a:t>87 </a:t>
            </a:r>
            <a:r>
              <a:rPr lang="tr-TR" dirty="0" smtClean="0">
                <a:solidFill>
                  <a:schemeClr val="accent6">
                    <a:lumMod val="75000"/>
                  </a:schemeClr>
                </a:solidFill>
              </a:rPr>
              <a:t>yeşil</a:t>
            </a:r>
            <a:r>
              <a:rPr lang="en-US" dirty="0" smtClean="0"/>
              <a:t>, </a:t>
            </a:r>
            <a:r>
              <a:rPr lang="tr-TR" dirty="0" smtClean="0">
                <a:solidFill>
                  <a:schemeClr val="accent5">
                    <a:lumMod val="75000"/>
                  </a:schemeClr>
                </a:solidFill>
              </a:rPr>
              <a:t>%</a:t>
            </a:r>
            <a:r>
              <a:rPr lang="en-US" dirty="0" smtClean="0">
                <a:solidFill>
                  <a:schemeClr val="accent5">
                    <a:lumMod val="75000"/>
                  </a:schemeClr>
                </a:solidFill>
              </a:rPr>
              <a:t>6 </a:t>
            </a:r>
            <a:r>
              <a:rPr lang="tr-TR" dirty="0" smtClean="0">
                <a:solidFill>
                  <a:schemeClr val="accent5">
                    <a:lumMod val="75000"/>
                  </a:schemeClr>
                </a:solidFill>
              </a:rPr>
              <a:t>mavi</a:t>
            </a:r>
            <a:r>
              <a:rPr lang="en-US" dirty="0" smtClean="0"/>
              <a:t>, </a:t>
            </a:r>
            <a:r>
              <a:rPr lang="tr-TR" dirty="0" smtClean="0">
                <a:solidFill>
                  <a:schemeClr val="bg1">
                    <a:lumMod val="50000"/>
                  </a:schemeClr>
                </a:solidFill>
              </a:rPr>
              <a:t>%7</a:t>
            </a:r>
            <a:r>
              <a:rPr lang="en-US" dirty="0" smtClean="0">
                <a:solidFill>
                  <a:schemeClr val="bg1">
                    <a:lumMod val="50000"/>
                  </a:schemeClr>
                </a:solidFill>
              </a:rPr>
              <a:t> gr</a:t>
            </a:r>
            <a:r>
              <a:rPr lang="tr-TR" dirty="0" smtClean="0">
                <a:solidFill>
                  <a:schemeClr val="bg1">
                    <a:lumMod val="50000"/>
                  </a:schemeClr>
                </a:solidFill>
              </a:rPr>
              <a:t>i su</a:t>
            </a:r>
            <a:r>
              <a:rPr lang="en-US" dirty="0" smtClean="0">
                <a:solidFill>
                  <a:schemeClr val="bg1">
                    <a:lumMod val="50000"/>
                  </a:schemeClr>
                </a:solidFill>
              </a:rPr>
              <a:t> </a:t>
            </a:r>
            <a:endParaRPr lang="tr-TR" dirty="0" smtClean="0">
              <a:solidFill>
                <a:schemeClr val="bg1">
                  <a:lumMod val="50000"/>
                </a:schemeClr>
              </a:solidFill>
            </a:endParaRPr>
          </a:p>
          <a:p>
            <a:r>
              <a:rPr lang="tr-TR" dirty="0" smtClean="0"/>
              <a:t>Bu hacmin 1/3’ü büyükbaş besicilik sektörüne, diğer %19’luk kısmı büyükbaş süt üretim sektörüne aittir.</a:t>
            </a:r>
            <a:r>
              <a:rPr lang="en-US" dirty="0" smtClean="0"/>
              <a:t> </a:t>
            </a:r>
            <a:endParaRPr lang="tr-TR" dirty="0" smtClean="0"/>
          </a:p>
          <a:p>
            <a:r>
              <a:rPr lang="tr-TR" dirty="0" smtClean="0"/>
              <a:t>Suyun toplam hacminin </a:t>
            </a:r>
            <a:r>
              <a:rPr lang="tr-TR" dirty="0" smtClean="0">
                <a:solidFill>
                  <a:srgbClr val="FF0000"/>
                </a:solidFill>
              </a:rPr>
              <a:t>%</a:t>
            </a:r>
            <a:r>
              <a:rPr lang="en-US" dirty="0" smtClean="0">
                <a:solidFill>
                  <a:srgbClr val="FF0000"/>
                </a:solidFill>
              </a:rPr>
              <a:t>98</a:t>
            </a:r>
            <a:r>
              <a:rPr lang="tr-TR" dirty="0" smtClean="0">
                <a:solidFill>
                  <a:srgbClr val="FF0000"/>
                </a:solidFill>
              </a:rPr>
              <a:t>’i </a:t>
            </a:r>
            <a:r>
              <a:rPr lang="tr-TR" dirty="0" smtClean="0"/>
              <a:t>hayvanların beslenmesi için gereken suyun ayak izidir. </a:t>
            </a:r>
          </a:p>
          <a:p>
            <a:r>
              <a:rPr lang="tr-TR" dirty="0" smtClean="0"/>
              <a:t>Hayvanların içme suyu, servis suyu ve yem karıştırma suyu yalnızca </a:t>
            </a:r>
            <a:r>
              <a:rPr lang="tr-TR" dirty="0" smtClean="0">
                <a:solidFill>
                  <a:srgbClr val="FF0000"/>
                </a:solidFill>
              </a:rPr>
              <a:t>%</a:t>
            </a:r>
            <a:r>
              <a:rPr lang="en-US" dirty="0" smtClean="0">
                <a:solidFill>
                  <a:srgbClr val="FF0000"/>
                </a:solidFill>
              </a:rPr>
              <a:t>1.1, </a:t>
            </a:r>
            <a:r>
              <a:rPr lang="tr-TR" dirty="0" smtClean="0">
                <a:solidFill>
                  <a:srgbClr val="FF0000"/>
                </a:solidFill>
              </a:rPr>
              <a:t>%</a:t>
            </a:r>
            <a:r>
              <a:rPr lang="en-US" dirty="0" smtClean="0">
                <a:solidFill>
                  <a:srgbClr val="FF0000"/>
                </a:solidFill>
              </a:rPr>
              <a:t>0.8 </a:t>
            </a:r>
            <a:r>
              <a:rPr lang="tr-TR" dirty="0" smtClean="0">
                <a:solidFill>
                  <a:srgbClr val="FF0000"/>
                </a:solidFill>
              </a:rPr>
              <a:t>ve</a:t>
            </a:r>
            <a:r>
              <a:rPr lang="en-US" dirty="0" smtClean="0">
                <a:solidFill>
                  <a:srgbClr val="FF0000"/>
                </a:solidFill>
              </a:rPr>
              <a:t> </a:t>
            </a:r>
            <a:r>
              <a:rPr lang="tr-TR" dirty="0" smtClean="0">
                <a:solidFill>
                  <a:srgbClr val="FF0000"/>
                </a:solidFill>
              </a:rPr>
              <a:t>%</a:t>
            </a:r>
            <a:r>
              <a:rPr lang="en-US" dirty="0" smtClean="0">
                <a:solidFill>
                  <a:srgbClr val="FF0000"/>
                </a:solidFill>
              </a:rPr>
              <a:t>0.03</a:t>
            </a:r>
            <a:r>
              <a:rPr lang="tr-TR" dirty="0" smtClean="0"/>
              <a:t>’tür. </a:t>
            </a:r>
            <a:endParaRPr lang="tr-TR" dirty="0"/>
          </a:p>
        </p:txBody>
      </p:sp>
    </p:spTree>
    <p:extLst>
      <p:ext uri="{BB962C8B-B14F-4D97-AF65-F5344CB8AC3E}">
        <p14:creationId xmlns:p14="http://schemas.microsoft.com/office/powerpoint/2010/main" val="216664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2667000" y="1057456"/>
            <a:ext cx="6659880" cy="4677138"/>
          </a:xfrm>
        </p:spPr>
        <p:txBody>
          <a:bodyPr>
            <a:normAutofit/>
          </a:bodyPr>
          <a:lstStyle/>
          <a:p>
            <a:pPr algn="ctr"/>
            <a:r>
              <a:rPr lang="tr-TR" b="1" dirty="0" smtClean="0">
                <a:solidFill>
                  <a:srgbClr val="FF0000"/>
                </a:solidFill>
              </a:rPr>
              <a:t>Bitkisel ve Hayvansal Gıdalar </a:t>
            </a:r>
            <a:br>
              <a:rPr lang="tr-TR" b="1" dirty="0" smtClean="0">
                <a:solidFill>
                  <a:srgbClr val="FF0000"/>
                </a:solidFill>
              </a:rPr>
            </a:br>
            <a:r>
              <a:rPr lang="tr-TR" b="1" dirty="0" smtClean="0">
                <a:solidFill>
                  <a:srgbClr val="FF0000"/>
                </a:solidFill>
              </a:rPr>
              <a:t>için </a:t>
            </a:r>
            <a:br>
              <a:rPr lang="tr-TR" b="1" dirty="0" smtClean="0">
                <a:solidFill>
                  <a:srgbClr val="FF0000"/>
                </a:solidFill>
              </a:rPr>
            </a:br>
            <a:r>
              <a:rPr lang="tr-TR" b="1" dirty="0" smtClean="0">
                <a:solidFill>
                  <a:srgbClr val="FF0000"/>
                </a:solidFill>
              </a:rPr>
              <a:t>Karşılaştırma</a:t>
            </a:r>
            <a:endParaRPr lang="tr-TR" b="1" dirty="0">
              <a:solidFill>
                <a:srgbClr val="FF0000"/>
              </a:solidFill>
            </a:endParaRPr>
          </a:p>
        </p:txBody>
      </p:sp>
    </p:spTree>
    <p:extLst>
      <p:ext uri="{BB962C8B-B14F-4D97-AF65-F5344CB8AC3E}">
        <p14:creationId xmlns:p14="http://schemas.microsoft.com/office/powerpoint/2010/main" val="3053230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037805" y="436504"/>
            <a:ext cx="8184367" cy="6325073"/>
          </a:xfrm>
          <a:prstGeom prst="rect">
            <a:avLst/>
          </a:prstGeom>
        </p:spPr>
      </p:pic>
    </p:spTree>
    <p:extLst>
      <p:ext uri="{BB962C8B-B14F-4D97-AF65-F5344CB8AC3E}">
        <p14:creationId xmlns:p14="http://schemas.microsoft.com/office/powerpoint/2010/main" val="77430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977390" y="138866"/>
            <a:ext cx="7689124" cy="6500199"/>
          </a:xfrm>
          <a:prstGeom prst="rect">
            <a:avLst/>
          </a:prstGeom>
        </p:spPr>
      </p:pic>
    </p:spTree>
    <p:extLst>
      <p:ext uri="{BB962C8B-B14F-4D97-AF65-F5344CB8AC3E}">
        <p14:creationId xmlns:p14="http://schemas.microsoft.com/office/powerpoint/2010/main" val="45161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13991" t="23840" r="39525" b="13125"/>
          <a:stretch/>
        </p:blipFill>
        <p:spPr>
          <a:xfrm>
            <a:off x="1505229" y="179637"/>
            <a:ext cx="8331102" cy="6351792"/>
          </a:xfrm>
          <a:prstGeom prst="rect">
            <a:avLst/>
          </a:prstGeom>
        </p:spPr>
      </p:pic>
    </p:spTree>
    <p:extLst>
      <p:ext uri="{BB962C8B-B14F-4D97-AF65-F5344CB8AC3E}">
        <p14:creationId xmlns:p14="http://schemas.microsoft.com/office/powerpoint/2010/main" val="156766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b="1" dirty="0">
              <a:solidFill>
                <a:srgbClr val="FF0000"/>
              </a:solidFill>
            </a:endParaRPr>
          </a:p>
        </p:txBody>
      </p:sp>
      <p:sp>
        <p:nvSpPr>
          <p:cNvPr id="3" name="İçerik Yer Tutucusu 2"/>
          <p:cNvSpPr>
            <a:spLocks noGrp="1"/>
          </p:cNvSpPr>
          <p:nvPr>
            <p:ph idx="1"/>
          </p:nvPr>
        </p:nvSpPr>
        <p:spPr/>
        <p:txBody>
          <a:bodyPr>
            <a:normAutofit/>
          </a:bodyPr>
          <a:lstStyle/>
          <a:p>
            <a:r>
              <a:rPr lang="tr-TR" dirty="0" smtClean="0"/>
              <a:t>Hayvansal gıdaların üretimi ve tüketiminde beklenen artış küresel tatlı su kaynakları üzerinde daha fazla baskı yaratacaktır.</a:t>
            </a:r>
            <a:r>
              <a:rPr lang="en-US" dirty="0" smtClean="0"/>
              <a:t> </a:t>
            </a:r>
            <a:r>
              <a:rPr lang="tr-TR" dirty="0" smtClean="0"/>
              <a:t>Su ayak izinin boyutu ve özellikleri, hayvan türleri ve üretim sistemlerine göre değişiklik gösterir.</a:t>
            </a:r>
            <a:endParaRPr lang="en-US" dirty="0"/>
          </a:p>
          <a:p>
            <a:r>
              <a:rPr lang="tr-TR" dirty="0" smtClean="0"/>
              <a:t>Büyük baş hayvandan elde edilen etin su ayak izi (sığır; </a:t>
            </a:r>
            <a:r>
              <a:rPr lang="en-US" dirty="0" smtClean="0">
                <a:solidFill>
                  <a:srgbClr val="FF0000"/>
                </a:solidFill>
              </a:rPr>
              <a:t>15400 </a:t>
            </a:r>
            <a:r>
              <a:rPr lang="en-US" dirty="0">
                <a:solidFill>
                  <a:srgbClr val="FF0000"/>
                </a:solidFill>
              </a:rPr>
              <a:t>m </a:t>
            </a:r>
            <a:r>
              <a:rPr lang="en-US" baseline="30000" dirty="0" smtClean="0">
                <a:solidFill>
                  <a:srgbClr val="FF0000"/>
                </a:solidFill>
              </a:rPr>
              <a:t>3</a:t>
            </a:r>
            <a:r>
              <a:rPr lang="en-US" dirty="0" smtClean="0">
                <a:solidFill>
                  <a:srgbClr val="FF0000"/>
                </a:solidFill>
              </a:rPr>
              <a:t>/ton </a:t>
            </a:r>
            <a:r>
              <a:rPr lang="tr-TR" dirty="0" smtClean="0"/>
              <a:t>küresel ortalama) küçükbaş hayvandan elde edilen </a:t>
            </a:r>
            <a:r>
              <a:rPr lang="tr-TR" dirty="0"/>
              <a:t>etinkinden daha büyüktür </a:t>
            </a:r>
            <a:r>
              <a:rPr lang="en-US" dirty="0" smtClean="0"/>
              <a:t>(</a:t>
            </a:r>
            <a:r>
              <a:rPr lang="tr-TR" dirty="0" smtClean="0"/>
              <a:t>koyun; </a:t>
            </a:r>
            <a:r>
              <a:rPr lang="en-US" dirty="0" smtClean="0"/>
              <a:t>10400 </a:t>
            </a:r>
            <a:r>
              <a:rPr lang="en-US" dirty="0"/>
              <a:t>m </a:t>
            </a:r>
            <a:r>
              <a:rPr lang="en-US" baseline="30000" dirty="0" smtClean="0"/>
              <a:t>3</a:t>
            </a:r>
            <a:r>
              <a:rPr lang="en-US" dirty="0" smtClean="0"/>
              <a:t>/to</a:t>
            </a:r>
            <a:r>
              <a:rPr lang="tr-TR" dirty="0" smtClean="0"/>
              <a:t>n, domuz; </a:t>
            </a:r>
            <a:r>
              <a:rPr lang="en-US" dirty="0" smtClean="0"/>
              <a:t>6000 </a:t>
            </a:r>
            <a:r>
              <a:rPr lang="en-US" dirty="0"/>
              <a:t>m </a:t>
            </a:r>
            <a:r>
              <a:rPr lang="en-US" baseline="30000" dirty="0" smtClean="0"/>
              <a:t>3</a:t>
            </a:r>
            <a:r>
              <a:rPr lang="en-US" dirty="0" smtClean="0"/>
              <a:t>/ton, </a:t>
            </a:r>
            <a:r>
              <a:rPr lang="tr-TR" dirty="0" smtClean="0"/>
              <a:t>keçi; </a:t>
            </a:r>
            <a:r>
              <a:rPr lang="en-US" dirty="0" smtClean="0"/>
              <a:t>5500 </a:t>
            </a:r>
            <a:r>
              <a:rPr lang="en-US" dirty="0"/>
              <a:t>m </a:t>
            </a:r>
            <a:r>
              <a:rPr lang="en-US" baseline="30000" dirty="0" smtClean="0"/>
              <a:t>3</a:t>
            </a:r>
            <a:r>
              <a:rPr lang="en-US" dirty="0" smtClean="0"/>
              <a:t>/ton</a:t>
            </a:r>
            <a:r>
              <a:rPr lang="tr-TR" dirty="0" smtClean="0"/>
              <a:t>), tavuk; </a:t>
            </a:r>
            <a:r>
              <a:rPr lang="en-US" dirty="0" smtClean="0">
                <a:solidFill>
                  <a:srgbClr val="FF0000"/>
                </a:solidFill>
              </a:rPr>
              <a:t>4300 </a:t>
            </a:r>
            <a:r>
              <a:rPr lang="en-US" dirty="0">
                <a:solidFill>
                  <a:srgbClr val="FF0000"/>
                </a:solidFill>
              </a:rPr>
              <a:t>m </a:t>
            </a:r>
            <a:r>
              <a:rPr lang="en-US" baseline="30000" dirty="0" smtClean="0">
                <a:solidFill>
                  <a:srgbClr val="FF0000"/>
                </a:solidFill>
              </a:rPr>
              <a:t>3</a:t>
            </a:r>
            <a:r>
              <a:rPr lang="en-US" dirty="0" smtClean="0">
                <a:solidFill>
                  <a:srgbClr val="FF0000"/>
                </a:solidFill>
              </a:rPr>
              <a:t>/ton</a:t>
            </a:r>
            <a:r>
              <a:rPr lang="en-US" dirty="0" smtClean="0"/>
              <a:t>)</a:t>
            </a:r>
            <a:r>
              <a:rPr lang="tr-TR" dirty="0" smtClean="0"/>
              <a:t>. </a:t>
            </a:r>
          </a:p>
          <a:p>
            <a:r>
              <a:rPr lang="tr-TR" dirty="0" smtClean="0"/>
              <a:t>Tavuk yumurtasının küresel ortalama su ayak izi </a:t>
            </a:r>
            <a:r>
              <a:rPr lang="en-US" dirty="0" smtClean="0">
                <a:solidFill>
                  <a:srgbClr val="FF0000"/>
                </a:solidFill>
              </a:rPr>
              <a:t>3300 </a:t>
            </a:r>
            <a:r>
              <a:rPr lang="en-US" dirty="0">
                <a:solidFill>
                  <a:srgbClr val="FF0000"/>
                </a:solidFill>
              </a:rPr>
              <a:t>m </a:t>
            </a:r>
            <a:r>
              <a:rPr lang="en-US" baseline="30000" dirty="0" smtClean="0">
                <a:solidFill>
                  <a:srgbClr val="FF0000"/>
                </a:solidFill>
              </a:rPr>
              <a:t>3</a:t>
            </a:r>
            <a:r>
              <a:rPr lang="en-US" dirty="0" smtClean="0">
                <a:solidFill>
                  <a:srgbClr val="FF0000"/>
                </a:solidFill>
              </a:rPr>
              <a:t>/ton</a:t>
            </a:r>
            <a:r>
              <a:rPr lang="en-US" dirty="0"/>
              <a:t>, </a:t>
            </a:r>
            <a:r>
              <a:rPr lang="tr-TR" dirty="0" smtClean="0"/>
              <a:t>inek sütünün su ayak izi ise </a:t>
            </a:r>
            <a:r>
              <a:rPr lang="en-US" dirty="0" smtClean="0">
                <a:solidFill>
                  <a:srgbClr val="FF0000"/>
                </a:solidFill>
              </a:rPr>
              <a:t>1000 </a:t>
            </a:r>
            <a:r>
              <a:rPr lang="en-US" dirty="0">
                <a:solidFill>
                  <a:srgbClr val="FF0000"/>
                </a:solidFill>
              </a:rPr>
              <a:t>m </a:t>
            </a:r>
            <a:r>
              <a:rPr lang="en-US" baseline="30000" dirty="0" smtClean="0">
                <a:solidFill>
                  <a:srgbClr val="FF0000"/>
                </a:solidFill>
              </a:rPr>
              <a:t>3</a:t>
            </a:r>
            <a:r>
              <a:rPr lang="en-US" dirty="0" smtClean="0">
                <a:solidFill>
                  <a:srgbClr val="FF0000"/>
                </a:solidFill>
              </a:rPr>
              <a:t>/ton</a:t>
            </a:r>
            <a:r>
              <a:rPr lang="tr-TR" dirty="0" smtClean="0"/>
              <a:t>’dur.</a:t>
            </a:r>
            <a:endParaRPr lang="en-US" dirty="0"/>
          </a:p>
          <a:p>
            <a:endParaRPr lang="tr-TR" dirty="0"/>
          </a:p>
        </p:txBody>
      </p:sp>
    </p:spTree>
    <p:extLst>
      <p:ext uri="{BB962C8B-B14F-4D97-AF65-F5344CB8AC3E}">
        <p14:creationId xmlns:p14="http://schemas.microsoft.com/office/powerpoint/2010/main" val="157933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Protein, yağ, kalori…</a:t>
            </a:r>
            <a:endParaRPr lang="tr-TR" b="1" dirty="0">
              <a:solidFill>
                <a:srgbClr val="FF0000"/>
              </a:solidFill>
            </a:endParaRPr>
          </a:p>
        </p:txBody>
      </p:sp>
      <p:sp>
        <p:nvSpPr>
          <p:cNvPr id="3" name="İçerik Yer Tutucusu 2"/>
          <p:cNvSpPr>
            <a:spLocks noGrp="1"/>
          </p:cNvSpPr>
          <p:nvPr>
            <p:ph idx="1"/>
          </p:nvPr>
        </p:nvSpPr>
        <p:spPr/>
        <p:txBody>
          <a:bodyPr>
            <a:normAutofit fontScale="92500" lnSpcReduction="20000"/>
          </a:bodyPr>
          <a:lstStyle/>
          <a:p>
            <a:r>
              <a:rPr lang="tr-TR" dirty="0" smtClean="0"/>
              <a:t>Birim üretim (ton) başına hayvansal gıdaların su ayak izi genellikle bitkisel gıdaların su ayak izinden daha </a:t>
            </a:r>
            <a:r>
              <a:rPr lang="tr-TR" dirty="0" smtClean="0">
                <a:solidFill>
                  <a:srgbClr val="FF0000"/>
                </a:solidFill>
              </a:rPr>
              <a:t>yükse</a:t>
            </a:r>
            <a:r>
              <a:rPr lang="tr-TR" dirty="0" smtClean="0"/>
              <a:t>ktir.</a:t>
            </a:r>
            <a:r>
              <a:rPr lang="en-US" dirty="0" smtClean="0"/>
              <a:t> </a:t>
            </a:r>
            <a:endParaRPr lang="tr-TR" dirty="0" smtClean="0"/>
          </a:p>
          <a:p>
            <a:r>
              <a:rPr lang="tr-TR" dirty="0" smtClean="0"/>
              <a:t>Kalori başına baktığımızda da aynı durum söz konusudur. Bifteğin, kalori başına ortalama su ayak izi, tahıl ve nişastalı kök bitkilerin su ayak izine oranla </a:t>
            </a:r>
            <a:r>
              <a:rPr lang="tr-TR" dirty="0" smtClean="0">
                <a:solidFill>
                  <a:srgbClr val="FF0000"/>
                </a:solidFill>
              </a:rPr>
              <a:t>20 kat </a:t>
            </a:r>
            <a:r>
              <a:rPr lang="tr-TR" dirty="0" smtClean="0"/>
              <a:t>daha yüksektir. </a:t>
            </a:r>
          </a:p>
          <a:p>
            <a:r>
              <a:rPr lang="tr-TR" dirty="0" smtClean="0"/>
              <a:t>Proteinlerin su ihtiyacına baktığımızda, süt, yumurta ve tavuk eti için bir gram protein başına hesaplanan su ayak izi, baklagillerin su ayak izinden </a:t>
            </a:r>
            <a:r>
              <a:rPr lang="en-US" dirty="0" smtClean="0">
                <a:solidFill>
                  <a:srgbClr val="FF0000"/>
                </a:solidFill>
              </a:rPr>
              <a:t>1</a:t>
            </a:r>
            <a:r>
              <a:rPr lang="tr-TR" dirty="0" smtClean="0">
                <a:solidFill>
                  <a:srgbClr val="FF0000"/>
                </a:solidFill>
              </a:rPr>
              <a:t>,</a:t>
            </a:r>
            <a:r>
              <a:rPr lang="en-US" dirty="0" smtClean="0">
                <a:solidFill>
                  <a:srgbClr val="FF0000"/>
                </a:solidFill>
              </a:rPr>
              <a:t>5</a:t>
            </a:r>
            <a:r>
              <a:rPr lang="en-US" dirty="0" smtClean="0"/>
              <a:t> </a:t>
            </a:r>
            <a:r>
              <a:rPr lang="tr-TR" dirty="0" smtClean="0"/>
              <a:t>kat daha fazla.</a:t>
            </a:r>
          </a:p>
          <a:p>
            <a:r>
              <a:rPr lang="tr-TR" dirty="0" smtClean="0"/>
              <a:t>Yağlar için; </a:t>
            </a:r>
            <a:r>
              <a:rPr lang="tr-TR" dirty="0">
                <a:solidFill>
                  <a:srgbClr val="FF0000"/>
                </a:solidFill>
              </a:rPr>
              <a:t>tereyağı</a:t>
            </a:r>
            <a:r>
              <a:rPr lang="tr-TR" dirty="0"/>
              <a:t>nın gram yağ başına su </a:t>
            </a:r>
            <a:r>
              <a:rPr lang="tr-TR" dirty="0" smtClean="0"/>
              <a:t>ayak izi, yağ bitkilerinden göreceli olarak daha </a:t>
            </a:r>
            <a:r>
              <a:rPr lang="tr-TR" dirty="0" smtClean="0">
                <a:solidFill>
                  <a:srgbClr val="FF0000"/>
                </a:solidFill>
              </a:rPr>
              <a:t>düşük</a:t>
            </a:r>
            <a:r>
              <a:rPr lang="tr-TR" dirty="0" smtClean="0"/>
              <a:t>tür.</a:t>
            </a:r>
            <a:r>
              <a:rPr lang="en-US" dirty="0" smtClean="0"/>
              <a:t> </a:t>
            </a:r>
            <a:r>
              <a:rPr lang="tr-TR" dirty="0" smtClean="0"/>
              <a:t>Ancak diğer tüm hayvansal </a:t>
            </a:r>
            <a:r>
              <a:rPr lang="tr-TR" dirty="0"/>
              <a:t>ürünlerin gram yağ başına su </a:t>
            </a:r>
            <a:r>
              <a:rPr lang="tr-TR" dirty="0" smtClean="0"/>
              <a:t>ayak izi, yağ bitkilerinden daha yüksektir.</a:t>
            </a:r>
            <a:r>
              <a:rPr lang="en-US" dirty="0" smtClean="0"/>
              <a:t> </a:t>
            </a:r>
            <a:endParaRPr lang="tr-TR" dirty="0" smtClean="0"/>
          </a:p>
          <a:p>
            <a:r>
              <a:rPr lang="tr-TR" dirty="0" smtClean="0"/>
              <a:t>Tatlı su kaynakları bakımından, hayvansal ürünlere kıyasla </a:t>
            </a:r>
            <a:r>
              <a:rPr lang="tr-TR" dirty="0" smtClean="0">
                <a:solidFill>
                  <a:srgbClr val="FF0000"/>
                </a:solidFill>
              </a:rPr>
              <a:t>bitkisel</a:t>
            </a:r>
            <a:r>
              <a:rPr lang="tr-TR" dirty="0" smtClean="0"/>
              <a:t> ürünlerden kalori, protein ya da yağ elde etmek daha </a:t>
            </a:r>
            <a:r>
              <a:rPr lang="tr-TR" dirty="0" smtClean="0">
                <a:solidFill>
                  <a:srgbClr val="FF0000"/>
                </a:solidFill>
              </a:rPr>
              <a:t>verimli</a:t>
            </a:r>
            <a:r>
              <a:rPr lang="tr-TR" dirty="0" smtClean="0"/>
              <a:t>dir. </a:t>
            </a:r>
            <a:endParaRPr lang="tr-TR" dirty="0"/>
          </a:p>
        </p:txBody>
      </p:sp>
    </p:spTree>
    <p:extLst>
      <p:ext uri="{BB962C8B-B14F-4D97-AF65-F5344CB8AC3E}">
        <p14:creationId xmlns:p14="http://schemas.microsoft.com/office/powerpoint/2010/main" val="2648310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1561" t="15978" r="36473" b="9551"/>
          <a:stretch/>
        </p:blipFill>
        <p:spPr>
          <a:xfrm>
            <a:off x="2472742" y="265380"/>
            <a:ext cx="7806696" cy="6289965"/>
          </a:xfrm>
          <a:prstGeom prst="rect">
            <a:avLst/>
          </a:prstGeom>
        </p:spPr>
      </p:pic>
    </p:spTree>
    <p:extLst>
      <p:ext uri="{BB962C8B-B14F-4D97-AF65-F5344CB8AC3E}">
        <p14:creationId xmlns:p14="http://schemas.microsoft.com/office/powerpoint/2010/main" val="2918266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14956" t="18266" r="46667" b="11664"/>
          <a:stretch/>
        </p:blipFill>
        <p:spPr>
          <a:xfrm>
            <a:off x="2756079" y="725413"/>
            <a:ext cx="5666704" cy="5817055"/>
          </a:xfrm>
          <a:prstGeom prst="rect">
            <a:avLst/>
          </a:prstGeom>
        </p:spPr>
      </p:pic>
    </p:spTree>
    <p:extLst>
      <p:ext uri="{BB962C8B-B14F-4D97-AF65-F5344CB8AC3E}">
        <p14:creationId xmlns:p14="http://schemas.microsoft.com/office/powerpoint/2010/main" val="6692303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2972</TotalTime>
  <Words>207</Words>
  <Application>Microsoft Office PowerPoint</Application>
  <PresentationFormat>Geniş ekran</PresentationFormat>
  <Paragraphs>16</Paragraphs>
  <Slides>10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10</vt:i4>
      </vt:variant>
    </vt:vector>
  </HeadingPairs>
  <TitlesOfParts>
    <vt:vector size="14" baseType="lpstr">
      <vt:lpstr>Arial</vt:lpstr>
      <vt:lpstr>Calibri</vt:lpstr>
      <vt:lpstr>Calibri Light</vt:lpstr>
      <vt:lpstr>Office Teması</vt:lpstr>
      <vt:lpstr> Su Ayak İzi ve Sanal Su (48015017)  Bu dersin notları, Water Footprint Network web sayfasında bulunan ve Twente University öğretim üyesi Prof. Dr. Arjen Hoekstra ile araştırma ekibi tarafından geliştirilen bilgilerden derlenmiştir.   Doç. Dr. Gökşen ÇAPAR 04 Aralık 2017 </vt:lpstr>
      <vt:lpstr>Bitkisel ve Hayvansal Gıdalar  için  Karşılaştırma</vt:lpstr>
      <vt:lpstr>PowerPoint Sunusu</vt:lpstr>
      <vt:lpstr>PowerPoint Sunusu</vt:lpstr>
      <vt:lpstr>PowerPoint Sunusu</vt:lpstr>
      <vt:lpstr>PowerPoint Sunusu</vt:lpstr>
      <vt:lpstr>Protein, yağ, kalori…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190</cp:revision>
  <dcterms:created xsi:type="dcterms:W3CDTF">2015-09-29T21:28:34Z</dcterms:created>
  <dcterms:modified xsi:type="dcterms:W3CDTF">2017-10-25T20:15:36Z</dcterms:modified>
</cp:coreProperties>
</file>