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8"/>
    <p:restoredTop sz="95884"/>
  </p:normalViewPr>
  <p:slideViewPr>
    <p:cSldViewPr snapToGrid="0" snapToObjects="1">
      <p:cViewPr>
        <p:scale>
          <a:sx n="64" d="100"/>
          <a:sy n="64" d="100"/>
        </p:scale>
        <p:origin x="-1488" y="1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7/29/20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7/29/20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7/29/20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7/29/20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7/29/20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50917D-6E10-B14E-8253-248E85D77007}"/>
              </a:ext>
            </a:extLst>
          </p:cNvPr>
          <p:cNvSpPr>
            <a:spLocks noGrp="1"/>
          </p:cNvSpPr>
          <p:nvPr>
            <p:ph type="ctrTitle"/>
          </p:nvPr>
        </p:nvSpPr>
        <p:spPr/>
        <p:txBody>
          <a:bodyPr/>
          <a:lstStyle/>
          <a:p>
            <a:r>
              <a:rPr lang="tr-TR" dirty="0"/>
              <a:t>Kültürel miras listelerinde </a:t>
            </a:r>
            <a:r>
              <a:rPr lang="tr-TR" dirty="0" err="1"/>
              <a:t>yunanistan</a:t>
            </a:r>
            <a:endParaRPr lang="tr-TR" dirty="0"/>
          </a:p>
        </p:txBody>
      </p:sp>
      <p:sp>
        <p:nvSpPr>
          <p:cNvPr id="3" name="Alt Başlık 2">
            <a:extLst>
              <a:ext uri="{FF2B5EF4-FFF2-40B4-BE49-F238E27FC236}">
                <a16:creationId xmlns:a16="http://schemas.microsoft.com/office/drawing/2014/main" id="{FFDC9A8F-9B4B-9D4B-A102-8BCCC8FA0DEB}"/>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377379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FC1A0597-64AC-D242-B1EE-F65E2E88C95C}"/>
              </a:ext>
            </a:extLst>
          </p:cNvPr>
          <p:cNvSpPr>
            <a:spLocks noGrp="1"/>
          </p:cNvSpPr>
          <p:nvPr>
            <p:ph type="title"/>
          </p:nvPr>
        </p:nvSpPr>
        <p:spPr>
          <a:xfrm>
            <a:off x="609906" y="702155"/>
            <a:ext cx="3568661" cy="1269713"/>
          </a:xfrm>
        </p:spPr>
        <p:txBody>
          <a:bodyPr>
            <a:normAutofit/>
          </a:bodyPr>
          <a:lstStyle/>
          <a:p>
            <a:endParaRPr lang="tr-TR">
              <a:solidFill>
                <a:schemeClr val="tx2"/>
              </a:solidFill>
            </a:endParaRPr>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B1A81FEA-DFE2-6845-A918-2F1DD0C6838C}"/>
              </a:ext>
            </a:extLst>
          </p:cNvPr>
          <p:cNvSpPr>
            <a:spLocks noGrp="1"/>
          </p:cNvSpPr>
          <p:nvPr>
            <p:ph idx="1"/>
          </p:nvPr>
        </p:nvSpPr>
        <p:spPr>
          <a:xfrm>
            <a:off x="609906" y="2340864"/>
            <a:ext cx="3568661" cy="3634486"/>
          </a:xfrm>
        </p:spPr>
        <p:txBody>
          <a:bodyPr>
            <a:normAutofit/>
          </a:bodyPr>
          <a:lstStyle/>
          <a:p>
            <a:r>
              <a:rPr lang="tr-TR" dirty="0" err="1"/>
              <a:t>Momoeria</a:t>
            </a:r>
            <a:r>
              <a:rPr lang="tr-TR" dirty="0"/>
              <a:t> Karadeniz kökenli göçmenlerin Yunan </a:t>
            </a:r>
            <a:r>
              <a:rPr lang="tr-TR" dirty="0" err="1"/>
              <a:t>Makedonyası’nda</a:t>
            </a:r>
            <a:r>
              <a:rPr lang="tr-TR" dirty="0"/>
              <a:t> sadece 8 köyde sürdürdüğü yeni yıl karşılama törenidir.  </a:t>
            </a:r>
            <a:r>
              <a:rPr lang="tr-TR" dirty="0" err="1"/>
              <a:t>Momoeria</a:t>
            </a:r>
            <a:r>
              <a:rPr lang="tr-TR" dirty="0"/>
              <a:t> geleneği 2016 yılında listeye girmiştir. </a:t>
            </a:r>
          </a:p>
        </p:txBody>
      </p:sp>
      <p:pic>
        <p:nvPicPr>
          <p:cNvPr id="4" name="Resim 3">
            <a:extLst>
              <a:ext uri="{FF2B5EF4-FFF2-40B4-BE49-F238E27FC236}">
                <a16:creationId xmlns:a16="http://schemas.microsoft.com/office/drawing/2014/main" id="{83B65980-CE75-9D46-9628-9F3996431896}"/>
              </a:ext>
            </a:extLst>
          </p:cNvPr>
          <p:cNvPicPr>
            <a:picLocks noChangeAspect="1"/>
          </p:cNvPicPr>
          <p:nvPr/>
        </p:nvPicPr>
        <p:blipFill>
          <a:blip r:embed="rId2"/>
          <a:stretch>
            <a:fillRect/>
          </a:stretch>
        </p:blipFill>
        <p:spPr>
          <a:xfrm>
            <a:off x="4654296" y="1099275"/>
            <a:ext cx="6735272" cy="4478955"/>
          </a:xfrm>
          <a:prstGeom prst="rect">
            <a:avLst/>
          </a:prstGeom>
        </p:spPr>
      </p:pic>
    </p:spTree>
    <p:extLst>
      <p:ext uri="{BB962C8B-B14F-4D97-AF65-F5344CB8AC3E}">
        <p14:creationId xmlns:p14="http://schemas.microsoft.com/office/powerpoint/2010/main" val="97040531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7EB0C1-F023-724F-A4C8-B96B3CCB47A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CA38F36-A5E0-0549-8E98-31D8179BD9EA}"/>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232731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9F2032-40CA-0940-B86C-2A03DA87B91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5F4D72C-C185-584B-AB12-CC2EAAA2962B}"/>
              </a:ext>
            </a:extLst>
          </p:cNvPr>
          <p:cNvSpPr>
            <a:spLocks noGrp="1"/>
          </p:cNvSpPr>
          <p:nvPr>
            <p:ph idx="1"/>
          </p:nvPr>
        </p:nvSpPr>
        <p:spPr/>
        <p:txBody>
          <a:bodyPr/>
          <a:lstStyle/>
          <a:p>
            <a:r>
              <a:rPr lang="tr-TR" dirty="0"/>
              <a:t>Kültürel Miras: «Tarihin başlangıcından günümüze kadar binlerce yıllık uygarlık tarihi içinde insanın doğrudan ya da doğa ile birlikte yarattığı değerler, bugün «Kültürel Miras» olarak adlandırılır.</a:t>
            </a:r>
          </a:p>
          <a:p>
            <a:r>
              <a:rPr lang="tr-TR" dirty="0"/>
              <a:t>20. yüzyılla birlikte temelleri atılan ve İkinci Dünya Savaşıyla birlikte kültürel mirasın korunması ağırlık kazanmıştır.</a:t>
            </a:r>
          </a:p>
          <a:p>
            <a:r>
              <a:rPr lang="tr-TR" dirty="0"/>
              <a:t>Günümüzde ise, hızla yaşanan değişim, şehirleşme/yapılaşma kültürel dönüşüm ve bellek sorunları karşısında uluslararası örgütler korumaya yönelik politikalar </a:t>
            </a:r>
            <a:r>
              <a:rPr lang="tr-TR" dirty="0" err="1"/>
              <a:t>geliştirmektedirlar</a:t>
            </a:r>
            <a:r>
              <a:rPr lang="tr-TR" dirty="0"/>
              <a:t>.</a:t>
            </a:r>
          </a:p>
        </p:txBody>
      </p:sp>
    </p:spTree>
    <p:extLst>
      <p:ext uri="{BB962C8B-B14F-4D97-AF65-F5344CB8AC3E}">
        <p14:creationId xmlns:p14="http://schemas.microsoft.com/office/powerpoint/2010/main" val="198034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3855DD-7322-F24A-861D-5717F615C31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D3D3A14-B520-1143-BF46-FA4A4D318354}"/>
              </a:ext>
            </a:extLst>
          </p:cNvPr>
          <p:cNvSpPr>
            <a:spLocks noGrp="1"/>
          </p:cNvSpPr>
          <p:nvPr>
            <p:ph idx="1"/>
          </p:nvPr>
        </p:nvSpPr>
        <p:spPr/>
        <p:txBody>
          <a:bodyPr/>
          <a:lstStyle/>
          <a:p>
            <a:r>
              <a:rPr lang="tr-TR" dirty="0"/>
              <a:t>Bu bakımdan koruma alanları </a:t>
            </a:r>
            <a:r>
              <a:rPr lang="tr-TR" dirty="0" err="1"/>
              <a:t>ikiyd</a:t>
            </a:r>
            <a:r>
              <a:rPr lang="tr-TR" dirty="0"/>
              <a:t> ayrılmaktadır:</a:t>
            </a:r>
          </a:p>
          <a:p>
            <a:r>
              <a:rPr lang="tr-TR" dirty="0"/>
              <a:t>- Somut Kültürel Miras</a:t>
            </a:r>
          </a:p>
          <a:p>
            <a:r>
              <a:rPr lang="tr-TR" dirty="0"/>
              <a:t>- Somut Olmayan Kültürel Miras</a:t>
            </a:r>
          </a:p>
          <a:p>
            <a:endParaRPr lang="tr-TR" dirty="0"/>
          </a:p>
          <a:p>
            <a:r>
              <a:rPr lang="tr-TR" dirty="0"/>
              <a:t>Folklorik öğeler çoğunlukla Somut Olmayan Kültürel Miras içerisinde değerlendirilmekle birlikte, yeni yaklaşımlarda somut ve somut olmayan ayrımlarına daha dikkatli yaklaşılmakta, kimi konularda ise kullanılmama yönünde tavır sergilenmektedir.</a:t>
            </a:r>
          </a:p>
          <a:p>
            <a:endParaRPr lang="tr-TR" dirty="0"/>
          </a:p>
        </p:txBody>
      </p:sp>
    </p:spTree>
    <p:extLst>
      <p:ext uri="{BB962C8B-B14F-4D97-AF65-F5344CB8AC3E}">
        <p14:creationId xmlns:p14="http://schemas.microsoft.com/office/powerpoint/2010/main" val="206470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82E7E9-CBAB-4343-8F99-4B02476BA2A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0035EC6-79EE-6040-9697-5B26F84CC07C}"/>
              </a:ext>
            </a:extLst>
          </p:cNvPr>
          <p:cNvSpPr>
            <a:spLocks noGrp="1"/>
          </p:cNvSpPr>
          <p:nvPr>
            <p:ph idx="1"/>
          </p:nvPr>
        </p:nvSpPr>
        <p:spPr/>
        <p:txBody>
          <a:bodyPr/>
          <a:lstStyle/>
          <a:p>
            <a:r>
              <a:rPr lang="tr-TR" dirty="0"/>
              <a:t>Somut Olmayan Kültürel Miras: Birleşmiş Milletler Eğitim, Bilim ve Kültür Teşkilatı (UNESCO) 17 Ekim 2003 tarihinde Paris’te düzenlenen 32. Genel Konferansında, Somut Olmayan Kültürel Mirasın Korunması Sözleşmesini kabul etmiştir (</a:t>
            </a:r>
            <a:r>
              <a:rPr lang="tr-TR" dirty="0" err="1"/>
              <a:t>https</a:t>
            </a:r>
            <a:r>
              <a:rPr lang="tr-TR" dirty="0"/>
              <a:t>://</a:t>
            </a:r>
            <a:r>
              <a:rPr lang="tr-TR" dirty="0" err="1"/>
              <a:t>aregem.ktb.gov.tr</a:t>
            </a:r>
            <a:r>
              <a:rPr lang="tr-TR" dirty="0"/>
              <a:t>/TR-50837/somut-olmayan-</a:t>
            </a:r>
            <a:r>
              <a:rPr lang="tr-TR" dirty="0" err="1"/>
              <a:t>kulturel</a:t>
            </a:r>
            <a:r>
              <a:rPr lang="tr-TR" dirty="0"/>
              <a:t>-</a:t>
            </a:r>
            <a:r>
              <a:rPr lang="tr-TR" dirty="0" err="1"/>
              <a:t>mirasin</a:t>
            </a:r>
            <a:r>
              <a:rPr lang="tr-TR" dirty="0"/>
              <a:t>-</a:t>
            </a:r>
            <a:r>
              <a:rPr lang="tr-TR" dirty="0" err="1"/>
              <a:t>korunmasi</a:t>
            </a:r>
            <a:r>
              <a:rPr lang="tr-TR" dirty="0"/>
              <a:t>-</a:t>
            </a:r>
            <a:r>
              <a:rPr lang="tr-TR" dirty="0" err="1"/>
              <a:t>sozlesmesi</a:t>
            </a:r>
            <a:r>
              <a:rPr lang="tr-TR" dirty="0"/>
              <a:t>-hak-.html)</a:t>
            </a:r>
          </a:p>
        </p:txBody>
      </p:sp>
    </p:spTree>
    <p:extLst>
      <p:ext uri="{BB962C8B-B14F-4D97-AF65-F5344CB8AC3E}">
        <p14:creationId xmlns:p14="http://schemas.microsoft.com/office/powerpoint/2010/main" val="81775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D2F1A6-1634-B045-A817-87BEC214212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6CE0119-2C92-E84C-A4D6-28A2ED725BB4}"/>
              </a:ext>
            </a:extLst>
          </p:cNvPr>
          <p:cNvSpPr>
            <a:spLocks noGrp="1"/>
          </p:cNvSpPr>
          <p:nvPr>
            <p:ph idx="1"/>
          </p:nvPr>
        </p:nvSpPr>
        <p:spPr/>
        <p:txBody>
          <a:bodyPr>
            <a:normAutofit lnSpcReduction="10000"/>
          </a:bodyPr>
          <a:lstStyle/>
          <a:p>
            <a:r>
              <a:rPr lang="tr-TR" dirty="0"/>
              <a:t>“Somut olmayan kültürel miras” toplulukların, grupların ve kimi durumlarda bireylerin,  kültürel miraslarının bir parçası olarak tanımladıkları uygulamalar, temsiller, anlatımlar,   bilgiler, beceriler ve bunlara  ilişkin araçlar, gereçler ve kültürel mekanlar- anlamına gelir. </a:t>
            </a:r>
          </a:p>
          <a:p>
            <a:r>
              <a:rPr lang="tr-TR" dirty="0"/>
              <a:t>Kuşaktan kuşağa aktarılan bu somut olmayan kültürel miras, toplulukların ve grupların </a:t>
            </a:r>
          </a:p>
          <a:p>
            <a:r>
              <a:rPr lang="tr-TR" dirty="0"/>
              <a:t>çevreleriyle, doğayla ve tarihleriyle etkileşimlerine bağlı olarak, sürekli biçimde yeniden </a:t>
            </a:r>
          </a:p>
          <a:p>
            <a:r>
              <a:rPr lang="tr-TR" dirty="0"/>
              <a:t>yaratılır ve bu onlara  kimlik ve devamlılık duygusu verir; böylece kültürel çeşitliliğe ve insan </a:t>
            </a:r>
          </a:p>
          <a:p>
            <a:r>
              <a:rPr lang="tr-TR" dirty="0"/>
              <a:t>yaratıcılığına duyulan saygıya katkıda bulunur.   İşbu Sözleşme bağlamında, sadece, </a:t>
            </a:r>
          </a:p>
          <a:p>
            <a:r>
              <a:rPr lang="tr-TR" dirty="0"/>
              <a:t>uluslararası insan hakları belgeleri esaslarına uyan ve toplulukların, grupların ve bireylerin </a:t>
            </a:r>
          </a:p>
          <a:p>
            <a:r>
              <a:rPr lang="tr-TR" dirty="0"/>
              <a:t>karşılıklı saygı gereklerine ve sürdürülebilir kalkınma ilkelerine uygun olan  somut olmayan </a:t>
            </a:r>
          </a:p>
          <a:p>
            <a:r>
              <a:rPr lang="tr-TR" dirty="0"/>
              <a:t>kültürel miras göz önünde tutulacaktır. (UNESCO Somut Olmayan Kültürel Miras Sözleşmesi)</a:t>
            </a:r>
          </a:p>
          <a:p>
            <a:endParaRPr lang="tr-TR" dirty="0"/>
          </a:p>
        </p:txBody>
      </p:sp>
    </p:spTree>
    <p:extLst>
      <p:ext uri="{BB962C8B-B14F-4D97-AF65-F5344CB8AC3E}">
        <p14:creationId xmlns:p14="http://schemas.microsoft.com/office/powerpoint/2010/main" val="119889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C2A0CF-F32C-4948-81BD-E1A7C8C53A0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28B5CCD-E368-A84E-9DCC-081406EF05EF}"/>
              </a:ext>
            </a:extLst>
          </p:cNvPr>
          <p:cNvSpPr>
            <a:spLocks noGrp="1"/>
          </p:cNvSpPr>
          <p:nvPr>
            <p:ph idx="1"/>
          </p:nvPr>
        </p:nvSpPr>
        <p:spPr/>
        <p:txBody>
          <a:bodyPr/>
          <a:lstStyle/>
          <a:p>
            <a:r>
              <a:rPr lang="tr-TR" dirty="0"/>
              <a:t>Yunanistan’da bu sözleşmeye taraf olan ülkeler arasındadır ve çeşitli öğeleri UNESCO Somut Olmayan Miras Temsili Listesine ekletmiştir. Bunlar;</a:t>
            </a:r>
          </a:p>
          <a:p>
            <a:r>
              <a:rPr lang="tr-TR" dirty="0"/>
              <a:t>- Akdeniz Diyeti</a:t>
            </a:r>
            <a:r>
              <a:rPr lang="tr-TR" dirty="0">
                <a:sym typeface="Wingdings" pitchFamily="2" charset="2"/>
              </a:rPr>
              <a:t> (Kıbrıs, Hırvatistan, İspanya, İtalya, Fas ve Portekiz ortak dosyası)</a:t>
            </a:r>
          </a:p>
          <a:p>
            <a:r>
              <a:rPr lang="tr-TR" dirty="0">
                <a:sym typeface="Wingdings" pitchFamily="2" charset="2"/>
              </a:rPr>
              <a:t>- Sakız Adası Sakız (</a:t>
            </a:r>
            <a:r>
              <a:rPr lang="tr-TR" dirty="0" err="1">
                <a:sym typeface="Wingdings" pitchFamily="2" charset="2"/>
              </a:rPr>
              <a:t>mastik</a:t>
            </a:r>
            <a:r>
              <a:rPr lang="tr-TR" dirty="0">
                <a:sym typeface="Wingdings" pitchFamily="2" charset="2"/>
              </a:rPr>
              <a:t>) yetiştirme bilgisi</a:t>
            </a:r>
          </a:p>
          <a:p>
            <a:r>
              <a:rPr lang="tr-TR" dirty="0" err="1">
                <a:sym typeface="Wingdings" pitchFamily="2" charset="2"/>
              </a:rPr>
              <a:t>Tina</a:t>
            </a:r>
            <a:r>
              <a:rPr lang="tr-TR" dirty="0">
                <a:sym typeface="Wingdings" pitchFamily="2" charset="2"/>
              </a:rPr>
              <a:t> mermer ustalığı</a:t>
            </a:r>
          </a:p>
          <a:p>
            <a:r>
              <a:rPr lang="tr-TR" dirty="0">
                <a:sym typeface="Wingdings" pitchFamily="2" charset="2"/>
              </a:rPr>
              <a:t>- </a:t>
            </a:r>
            <a:r>
              <a:rPr lang="tr-TR" dirty="0" err="1">
                <a:sym typeface="Wingdings" pitchFamily="2" charset="2"/>
              </a:rPr>
              <a:t>Momoeria</a:t>
            </a:r>
            <a:r>
              <a:rPr lang="tr-TR" dirty="0">
                <a:sym typeface="Wingdings" pitchFamily="2" charset="2"/>
              </a:rPr>
              <a:t>- Yeni Yıl Kutlaması</a:t>
            </a:r>
          </a:p>
          <a:p>
            <a:r>
              <a:rPr lang="tr-TR" dirty="0">
                <a:sym typeface="Wingdings" pitchFamily="2" charset="2"/>
              </a:rPr>
              <a:t>- </a:t>
            </a:r>
            <a:r>
              <a:rPr lang="tr-TR" dirty="0" err="1">
                <a:sym typeface="Wingdings" pitchFamily="2" charset="2"/>
              </a:rPr>
              <a:t>Rembetiko</a:t>
            </a:r>
            <a:endParaRPr lang="tr-TR" dirty="0">
              <a:sym typeface="Wingdings" pitchFamily="2" charset="2"/>
            </a:endParaRPr>
          </a:p>
          <a:p>
            <a:r>
              <a:rPr lang="tr-TR" dirty="0">
                <a:sym typeface="Wingdings" pitchFamily="2" charset="2"/>
              </a:rPr>
              <a:t>- Taş Duvar örücülüğü, bilgi ve teknik (Hırvatistan, Kıbrıs, İtalya, Slovenya, İspanya, İsviçre ortak dosyası)</a:t>
            </a:r>
          </a:p>
          <a:p>
            <a:r>
              <a:rPr lang="tr-TR" dirty="0"/>
              <a:t>- Bizans ilahileri</a:t>
            </a:r>
          </a:p>
        </p:txBody>
      </p:sp>
    </p:spTree>
    <p:extLst>
      <p:ext uri="{BB962C8B-B14F-4D97-AF65-F5344CB8AC3E}">
        <p14:creationId xmlns:p14="http://schemas.microsoft.com/office/powerpoint/2010/main" val="348773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9D4B564-F23A-D842-B86D-CFAA3E04BD6A}"/>
              </a:ext>
            </a:extLst>
          </p:cNvPr>
          <p:cNvPicPr>
            <a:picLocks noChangeAspect="1"/>
          </p:cNvPicPr>
          <p:nvPr/>
        </p:nvPicPr>
        <p:blipFill rotWithShape="1">
          <a:blip r:embed="rId2"/>
          <a:srcRect l="7111" r="-1" b="-1"/>
          <a:stretch/>
        </p:blipFill>
        <p:spPr>
          <a:xfrm>
            <a:off x="20" y="10"/>
            <a:ext cx="12191980" cy="6857990"/>
          </a:xfrm>
          <a:prstGeom prst="rect">
            <a:avLst/>
          </a:prstGeom>
        </p:spPr>
      </p:pic>
      <p:sp useBgFill="1">
        <p:nvSpPr>
          <p:cNvPr id="9" name="Rectangle 8">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849057"/>
            <a:ext cx="3703320"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032991"/>
            <a:ext cx="3702134" cy="4182242"/>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2988F548-13F0-4B48-92BA-87CD83072CC8}"/>
              </a:ext>
            </a:extLst>
          </p:cNvPr>
          <p:cNvSpPr>
            <a:spLocks noGrp="1"/>
          </p:cNvSpPr>
          <p:nvPr>
            <p:ph type="title"/>
          </p:nvPr>
        </p:nvSpPr>
        <p:spPr>
          <a:xfrm>
            <a:off x="7920507" y="1186426"/>
            <a:ext cx="3374265" cy="938766"/>
          </a:xfrm>
        </p:spPr>
        <p:txBody>
          <a:bodyPr>
            <a:normAutofit/>
          </a:bodyPr>
          <a:lstStyle/>
          <a:p>
            <a:endParaRPr lang="tr-TR" sz="2400">
              <a:solidFill>
                <a:schemeClr val="tx2"/>
              </a:solidFill>
            </a:endParaRPr>
          </a:p>
        </p:txBody>
      </p:sp>
      <p:sp>
        <p:nvSpPr>
          <p:cNvPr id="3" name="İçerik Yer Tutucusu 2">
            <a:extLst>
              <a:ext uri="{FF2B5EF4-FFF2-40B4-BE49-F238E27FC236}">
                <a16:creationId xmlns:a16="http://schemas.microsoft.com/office/drawing/2014/main" id="{AA6B8B8A-4167-6747-89FE-6C96102490B6}"/>
              </a:ext>
            </a:extLst>
          </p:cNvPr>
          <p:cNvSpPr>
            <a:spLocks noGrp="1"/>
          </p:cNvSpPr>
          <p:nvPr>
            <p:ph idx="1"/>
          </p:nvPr>
        </p:nvSpPr>
        <p:spPr>
          <a:xfrm>
            <a:off x="7920508" y="2266683"/>
            <a:ext cx="3266704" cy="2704562"/>
          </a:xfrm>
        </p:spPr>
        <p:txBody>
          <a:bodyPr>
            <a:normAutofit/>
          </a:bodyPr>
          <a:lstStyle/>
          <a:p>
            <a:pPr marL="0" indent="0">
              <a:buClr>
                <a:srgbClr val="F774A6"/>
              </a:buClr>
              <a:buNone/>
            </a:pPr>
            <a:r>
              <a:rPr lang="tr-TR" sz="1600"/>
              <a:t>- Akdeniz Diyeti 2013 yılında Kıbrıs, Hırvatistan, İspanya, Yunanistan, İtalya, Fas ve Portekiz ortak dosyasıyla listeye girmiştir.  Akdeniz diyeti, bilgi ve yetenek, ritüel, sembol ve geleneklerin tamamını kapsamaktadır.</a:t>
            </a:r>
          </a:p>
        </p:txBody>
      </p:sp>
    </p:spTree>
    <p:extLst>
      <p:ext uri="{BB962C8B-B14F-4D97-AF65-F5344CB8AC3E}">
        <p14:creationId xmlns:p14="http://schemas.microsoft.com/office/powerpoint/2010/main" val="34645515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26E18ADD-9E27-1A4B-A31D-69EBA27240F2}"/>
              </a:ext>
            </a:extLst>
          </p:cNvPr>
          <p:cNvPicPr>
            <a:picLocks noChangeAspect="1"/>
          </p:cNvPicPr>
          <p:nvPr/>
        </p:nvPicPr>
        <p:blipFill rotWithShape="1">
          <a:blip r:embed="rId2"/>
          <a:srcRect t="9329" b="1385"/>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Başlık 1">
            <a:extLst>
              <a:ext uri="{FF2B5EF4-FFF2-40B4-BE49-F238E27FC236}">
                <a16:creationId xmlns:a16="http://schemas.microsoft.com/office/drawing/2014/main" id="{23301BF4-4077-0C43-B3B6-F8E2C45D8AF5}"/>
              </a:ext>
            </a:extLst>
          </p:cNvPr>
          <p:cNvSpPr>
            <a:spLocks noGrp="1"/>
          </p:cNvSpPr>
          <p:nvPr>
            <p:ph type="title"/>
          </p:nvPr>
        </p:nvSpPr>
        <p:spPr>
          <a:xfrm>
            <a:off x="584200" y="1006956"/>
            <a:ext cx="3412067" cy="1372177"/>
          </a:xfrm>
        </p:spPr>
        <p:txBody>
          <a:bodyPr anchor="ctr">
            <a:normAutofit/>
          </a:bodyPr>
          <a:lstStyle/>
          <a:p>
            <a:endParaRPr lang="tr-TR">
              <a:solidFill>
                <a:srgbClr val="FFFFFF"/>
              </a:solidFill>
            </a:endParaRPr>
          </a:p>
        </p:txBody>
      </p:sp>
      <p:sp>
        <p:nvSpPr>
          <p:cNvPr id="3" name="İçerik Yer Tutucusu 2">
            <a:extLst>
              <a:ext uri="{FF2B5EF4-FFF2-40B4-BE49-F238E27FC236}">
                <a16:creationId xmlns:a16="http://schemas.microsoft.com/office/drawing/2014/main" id="{189E390D-6A5F-FB4D-8BF8-393C3EB694E9}"/>
              </a:ext>
            </a:extLst>
          </p:cNvPr>
          <p:cNvSpPr>
            <a:spLocks noGrp="1"/>
          </p:cNvSpPr>
          <p:nvPr>
            <p:ph idx="1"/>
          </p:nvPr>
        </p:nvSpPr>
        <p:spPr>
          <a:xfrm>
            <a:off x="581193" y="2438399"/>
            <a:ext cx="3415074" cy="3564467"/>
          </a:xfrm>
        </p:spPr>
        <p:txBody>
          <a:bodyPr>
            <a:normAutofit/>
          </a:bodyPr>
          <a:lstStyle/>
          <a:p>
            <a:r>
              <a:rPr lang="tr-TR">
                <a:solidFill>
                  <a:srgbClr val="FFFFFF"/>
                </a:solidFill>
              </a:rPr>
              <a:t>Sakız (Chios) Adası Sakız (Mastic) yetiştiriciliği: Sakız, nadir bölgede yetişen sakız ağacının reçinesidir. Onun ağaçtan alınması, hazırlanması ve ürün haline getirilmesi süreç olarak kabul edilmiş ve listeye 2014 yılında eklenmiştir. Günümüzde Sakız adasından gençlerin göç etmesi sebebiyle, bu üretim yaşlılar tarafından sürdürülmektedir.</a:t>
            </a:r>
          </a:p>
        </p:txBody>
      </p:sp>
    </p:spTree>
    <p:extLst>
      <p:ext uri="{BB962C8B-B14F-4D97-AF65-F5344CB8AC3E}">
        <p14:creationId xmlns:p14="http://schemas.microsoft.com/office/powerpoint/2010/main" val="319830882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97EC1EE-2DE0-3745-87DB-DFF828433F8F}"/>
              </a:ext>
            </a:extLst>
          </p:cNvPr>
          <p:cNvPicPr>
            <a:picLocks noChangeAspect="1"/>
          </p:cNvPicPr>
          <p:nvPr/>
        </p:nvPicPr>
        <p:blipFill rotWithShape="1">
          <a:blip r:embed="rId2"/>
          <a:srcRect/>
          <a:stretch/>
        </p:blipFill>
        <p:spPr>
          <a:xfrm>
            <a:off x="20" y="10"/>
            <a:ext cx="12191980" cy="6857990"/>
          </a:xfrm>
          <a:prstGeom prst="rect">
            <a:avLst/>
          </a:prstGeom>
        </p:spPr>
      </p:pic>
      <p:sp useBgFill="1">
        <p:nvSpPr>
          <p:cNvPr id="9" name="Rectangle 8">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849057"/>
            <a:ext cx="3703320"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032991"/>
            <a:ext cx="3702134" cy="4182242"/>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08113417-5E39-3E46-B553-8DF860E63C10}"/>
              </a:ext>
            </a:extLst>
          </p:cNvPr>
          <p:cNvSpPr>
            <a:spLocks noGrp="1"/>
          </p:cNvSpPr>
          <p:nvPr>
            <p:ph type="title"/>
          </p:nvPr>
        </p:nvSpPr>
        <p:spPr>
          <a:xfrm>
            <a:off x="7920507" y="1186426"/>
            <a:ext cx="3374265" cy="938766"/>
          </a:xfrm>
        </p:spPr>
        <p:txBody>
          <a:bodyPr>
            <a:normAutofit/>
          </a:bodyPr>
          <a:lstStyle/>
          <a:p>
            <a:endParaRPr lang="tr-TR" sz="2400">
              <a:solidFill>
                <a:schemeClr val="tx2"/>
              </a:solidFill>
            </a:endParaRPr>
          </a:p>
        </p:txBody>
      </p:sp>
      <p:sp>
        <p:nvSpPr>
          <p:cNvPr id="3" name="İçerik Yer Tutucusu 2">
            <a:extLst>
              <a:ext uri="{FF2B5EF4-FFF2-40B4-BE49-F238E27FC236}">
                <a16:creationId xmlns:a16="http://schemas.microsoft.com/office/drawing/2014/main" id="{418EBD51-A290-864B-AFDB-3A547D2C5A07}"/>
              </a:ext>
            </a:extLst>
          </p:cNvPr>
          <p:cNvSpPr>
            <a:spLocks noGrp="1"/>
          </p:cNvSpPr>
          <p:nvPr>
            <p:ph idx="1"/>
          </p:nvPr>
        </p:nvSpPr>
        <p:spPr>
          <a:xfrm>
            <a:off x="7920508" y="2266683"/>
            <a:ext cx="3266704" cy="2704562"/>
          </a:xfrm>
        </p:spPr>
        <p:txBody>
          <a:bodyPr>
            <a:normAutofit/>
          </a:bodyPr>
          <a:lstStyle/>
          <a:p>
            <a:pPr>
              <a:buClr>
                <a:srgbClr val="6FA3E6"/>
              </a:buClr>
            </a:pPr>
            <a:r>
              <a:rPr lang="tr-TR" sz="1600"/>
              <a:t>Tinos ada kimliğinin önemli bir parçası haline gelmiş olan, mermer ustalığı 2015 yılında listeye girmiştir.</a:t>
            </a:r>
          </a:p>
          <a:p>
            <a:pPr marL="0" indent="0">
              <a:buClr>
                <a:srgbClr val="6FA3E6"/>
              </a:buClr>
              <a:buNone/>
            </a:pPr>
            <a:r>
              <a:rPr lang="tr-TR" sz="1600"/>
              <a:t> Akropolis’in restorasyonunda bu zanaattan faydalanılmakta ve geleneksel usüllerle yenileme çalışmaları sürdürülmektedir. </a:t>
            </a:r>
          </a:p>
        </p:txBody>
      </p:sp>
    </p:spTree>
    <p:extLst>
      <p:ext uri="{BB962C8B-B14F-4D97-AF65-F5344CB8AC3E}">
        <p14:creationId xmlns:p14="http://schemas.microsoft.com/office/powerpoint/2010/main" val="43589637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r Payı">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0</TotalTime>
  <Words>528</Words>
  <Application>Microsoft Macintosh PowerPoint</Application>
  <PresentationFormat>Geniş ekran</PresentationFormat>
  <Paragraphs>31</Paragraphs>
  <Slides>11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Gill Sans MT</vt:lpstr>
      <vt:lpstr>Wingdings 2</vt:lpstr>
      <vt:lpstr>Kar Payı</vt:lpstr>
      <vt:lpstr>Kültürel miras listelerinde yunanistan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Kültürel miras listelerinde yunanistan</dc:title>
  <dc:creator>Zehra Münüsoğlu</dc:creator>
  <cp:lastModifiedBy>Zehra Münüsoğlu</cp:lastModifiedBy>
  <cp:revision>1</cp:revision>
  <dcterms:created xsi:type="dcterms:W3CDTF">2020-07-29T10:06:16Z</dcterms:created>
  <dcterms:modified xsi:type="dcterms:W3CDTF">2020-07-29T10:06:38Z</dcterms:modified>
</cp:coreProperties>
</file>