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deti/shkolnyjj-pomoshhnik" TargetMode="External"/><Relationship Id="rId2" Type="http://schemas.openxmlformats.org/officeDocument/2006/relationships/hyperlink" Target="https://www.litres.ru/tamara-babasheva/uchimsya-pisat-sochinenie-metodicheskoe-rukovodstvo-dlya-shkolnikov/chitat-onlay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&#1077;&#1075;&#1101;&#1096;&#1072;.&#1088;&#1092;/news/esse/2019-06-02-98" TargetMode="External"/><Relationship Id="rId4" Type="http://schemas.openxmlformats.org/officeDocument/2006/relationships/hyperlink" Target="https://4ege.ru/sochinenie/57181-klishe-k-itogovomu-sochineniyu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799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359966"/>
            <a:ext cx="8652788" cy="7792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Урок 1</a:t>
            </a:r>
            <a:endParaRPr lang="en-US" sz="2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Примеры начала сочинения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555555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olos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Всем известно, что ... Об этом написаны тысячи книг и сняты сотни фильмов, об этом говорят и …, и … </a:t>
            </a:r>
            <a:endParaRPr lang="tr-TR" sz="2000" b="0" i="1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 давних времён люди задумывались над вопросом … Никто не станет отрицать важности ... в жизни людей. Каждый из нас хоть раз в жизни размышлял о …. Как следует относиться к …? </a:t>
            </a:r>
            <a:endParaRPr lang="tr-TR" sz="2000" b="0" i="1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(Вопросы). Эти вопросы очень важны, потому что заставляют нас задуматься о сущности ... . Одни считают, что .... Другие .... Я считаю, что… На мой взгляд, ….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0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latin typeface="Bookman Old Style" panose="02050604050505020204" pitchFamily="18" charset="0"/>
              </a:rPr>
              <a:t>K</a:t>
            </a:r>
            <a:r>
              <a:rPr lang="ru-RU" sz="1700" dirty="0">
                <a:latin typeface="Bookman Old Style" panose="02050604050505020204" pitchFamily="18" charset="0"/>
              </a:rPr>
              <a:t>о</a:t>
            </a:r>
            <a:r>
              <a:rPr lang="en-US" sz="1700" dirty="0" err="1">
                <a:latin typeface="Bookman Old Style" panose="02050604050505020204" pitchFamily="18" charset="0"/>
              </a:rPr>
              <a:t>lesova</a:t>
            </a:r>
            <a:r>
              <a:rPr lang="ru-RU" sz="1700" dirty="0">
                <a:latin typeface="Bookman Old Style" panose="02050604050505020204" pitchFamily="18" charset="0"/>
              </a:rPr>
              <a:t>, </a:t>
            </a:r>
            <a:r>
              <a:rPr lang="tr-TR" sz="1700" dirty="0">
                <a:latin typeface="Bookman Old Style" panose="02050604050505020204" pitchFamily="18" charset="0"/>
              </a:rPr>
              <a:t>D.V. ve </a:t>
            </a:r>
            <a:r>
              <a:rPr lang="tr-TR" sz="1700" dirty="0" err="1">
                <a:latin typeface="Bookman Old Style" panose="02050604050505020204" pitchFamily="18" charset="0"/>
              </a:rPr>
              <a:t>Horitonov</a:t>
            </a:r>
            <a:r>
              <a:rPr lang="tr-TR" sz="1700" dirty="0">
                <a:latin typeface="Bookman Old Style" panose="02050604050505020204" pitchFamily="18" charset="0"/>
              </a:rPr>
              <a:t>, A.A. </a:t>
            </a:r>
            <a:r>
              <a:rPr lang="tr-TR" sz="1700" dirty="0" err="1">
                <a:latin typeface="Bookman Old Style" panose="02050604050505020204" pitchFamily="18" charset="0"/>
              </a:rPr>
              <a:t>Zolotoye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pero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Zlatoust</a:t>
            </a:r>
            <a:r>
              <a:rPr lang="tr-TR" sz="1700" dirty="0">
                <a:latin typeface="Bookman Old Style" panose="02050604050505020204" pitchFamily="18" charset="0"/>
              </a:rPr>
              <a:t>, S.-P., 2007.</a:t>
            </a:r>
            <a:endParaRPr lang="ru-RU" sz="1700" dirty="0">
              <a:latin typeface="Bookman Old Style" panose="02050604050505020204" pitchFamily="18" charset="0"/>
            </a:endParaRPr>
          </a:p>
          <a:p>
            <a:r>
              <a:rPr lang="tr-TR" sz="1700" dirty="0" err="1">
                <a:latin typeface="Bookman Old Style" panose="02050604050505020204" pitchFamily="18" charset="0"/>
              </a:rPr>
              <a:t>Bityuçova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Ye.S</a:t>
            </a:r>
            <a:r>
              <a:rPr lang="tr-TR" sz="1700" dirty="0">
                <a:latin typeface="Bookman Old Style" panose="02050604050505020204" pitchFamily="18" charset="0"/>
              </a:rPr>
              <a:t>. </a:t>
            </a:r>
            <a:r>
              <a:rPr lang="tr-TR" sz="1700" dirty="0" err="1">
                <a:latin typeface="Bookman Old Style" panose="02050604050505020204" pitchFamily="18" charset="0"/>
              </a:rPr>
              <a:t>Uçimsya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pisat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soçineniye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Ekzamen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Moskva</a:t>
            </a:r>
            <a:r>
              <a:rPr lang="tr-TR" sz="1700" dirty="0">
                <a:latin typeface="Bookman Old Style" panose="02050604050505020204" pitchFamily="18" charset="0"/>
              </a:rPr>
              <a:t>, 2019.</a:t>
            </a:r>
          </a:p>
          <a:p>
            <a:r>
              <a:rPr lang="tr-TR" sz="1700" dirty="0" err="1">
                <a:latin typeface="Bookman Old Style" panose="02050604050505020204" pitchFamily="18" charset="0"/>
              </a:rPr>
              <a:t>Babaşeva</a:t>
            </a:r>
            <a:r>
              <a:rPr lang="tr-TR" sz="1700" dirty="0">
                <a:latin typeface="Bookman Old Style" panose="02050604050505020204" pitchFamily="18" charset="0"/>
              </a:rPr>
              <a:t>, T., </a:t>
            </a:r>
            <a:r>
              <a:rPr lang="tr-TR" sz="1700" dirty="0" err="1">
                <a:latin typeface="Bookman Old Style" panose="02050604050505020204" pitchFamily="18" charset="0"/>
              </a:rPr>
              <a:t>Uçimsya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pisat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soçineniye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en-US" sz="1700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ru-RU" sz="1700" dirty="0">
                <a:latin typeface="Bookman Old Style" panose="02050604050505020204" pitchFamily="18" charset="0"/>
              </a:rPr>
              <a:t>http://rosental-book.ru/styli_xlii.html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ru-RU" sz="1700" b="0" i="0" strike="noStrike" dirty="0">
                <a:effectLst/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700" b="0" i="0" dirty="0">
              <a:effectLst/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tr-TR" sz="17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0" dirty="0">
                <a:effectLst/>
                <a:latin typeface="Bookman Old Style" panose="02050604050505020204" pitchFamily="18" charset="0"/>
              </a:rPr>
              <a:t>Цитата из исходного текста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, связанная с рассматриваемой проблемой.</a:t>
            </a:r>
          </a:p>
          <a:p>
            <a:pPr marL="0" indent="0">
              <a:buNone/>
            </a:pP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«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Прочитав текст Дмитрия Сергеевича Лихачёва, я невольно вспомнил знаменитую фразу Сократа: «Заговори, чтоб я тебя увидел», поскольку в центре внимания автора проблема речи как отражения личности человека.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«Можно ли представить современный мир, лишённый печатного знака?» – пишет Юрий Бондарев, приглашая своих читателей к размышлению над проблемой значения книги в жизни человека и общества.»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4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●</a:t>
            </a:r>
            <a:r>
              <a:rPr lang="ru-RU" sz="2900" b="0" i="0" dirty="0">
                <a:solidFill>
                  <a:srgbClr val="555555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900" b="1" i="0" dirty="0">
                <a:effectLst/>
                <a:latin typeface="Bookman Old Style" panose="02050604050505020204" pitchFamily="18" charset="0"/>
              </a:rPr>
              <a:t>Риторический вопрос</a:t>
            </a:r>
            <a:r>
              <a:rPr lang="ru-RU" sz="2900" b="0" i="0" dirty="0">
                <a:effectLst/>
                <a:latin typeface="Bookman Old Style" panose="02050604050505020204" pitchFamily="18" charset="0"/>
              </a:rPr>
              <a:t> (вопрос, не требующий ответа).</a:t>
            </a:r>
            <a:endParaRPr lang="ru-RU" sz="2900" dirty="0">
              <a:latin typeface="Bookman Old Style" panose="02050604050505020204" pitchFamily="18" charset="0"/>
            </a:endParaRPr>
          </a:p>
          <a:p>
            <a:r>
              <a:rPr lang="ru-RU" sz="2900" b="0" i="1" dirty="0">
                <a:effectLst/>
                <a:latin typeface="Bookman Old Style" panose="02050604050505020204" pitchFamily="18" charset="0"/>
              </a:rPr>
              <a:t>Зачем нужны войны? </a:t>
            </a:r>
          </a:p>
          <a:p>
            <a:r>
              <a:rPr lang="ru-RU" sz="2900" b="0" i="1" dirty="0">
                <a:effectLst/>
                <a:latin typeface="Bookman Old Style" panose="02050604050505020204" pitchFamily="18" charset="0"/>
              </a:rPr>
              <a:t>Почему человечество не может извлечь уроки прошлого?</a:t>
            </a:r>
          </a:p>
          <a:p>
            <a:r>
              <a:rPr lang="ru-RU" sz="2900" b="0" i="1" dirty="0">
                <a:effectLst/>
                <a:latin typeface="Bookman Old Style" panose="02050604050505020204" pitchFamily="18" charset="0"/>
              </a:rPr>
              <a:t>Как не удивляться волшебной силе искусства?</a:t>
            </a:r>
          </a:p>
          <a:p>
            <a:r>
              <a:rPr lang="ru-RU" sz="2900" b="0" i="1" dirty="0">
                <a:effectLst/>
                <a:latin typeface="Bookman Old Style" panose="02050604050505020204" pitchFamily="18" charset="0"/>
              </a:rPr>
              <a:t>Как не потерять самообладания в этой кутерьме?</a:t>
            </a:r>
          </a:p>
          <a:p>
            <a:r>
              <a:rPr lang="ru-RU" sz="2900" b="0" i="1" dirty="0">
                <a:effectLst/>
                <a:latin typeface="Bookman Old Style" panose="02050604050505020204" pitchFamily="18" charset="0"/>
              </a:rPr>
              <a:t>Кого жалеть?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1" dirty="0">
                <a:effectLst/>
                <a:latin typeface="Bookman Old Style" panose="02050604050505020204" pitchFamily="18" charset="0"/>
              </a:rPr>
              <a:t>«А судьи кто? » (Грибоедов, Александр Сергеевич. «Горе от ума»)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1" dirty="0">
                <a:effectLst/>
                <a:latin typeface="Bookman Old Style" panose="02050604050505020204" pitchFamily="18" charset="0"/>
              </a:rPr>
              <a:t>«Куда ты скачешь, гордый конь, / И где опустишь ты копыта? » (Пушкин. «Медный всадник»)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1" dirty="0">
                <a:effectLst/>
                <a:latin typeface="Bookman Old Style" panose="02050604050505020204" pitchFamily="18" charset="0"/>
              </a:rPr>
              <a:t>«И какой же русский не любит быстрой езды? » (Гоголь, Николай Васильевич. «Мертвые души»)</a:t>
            </a:r>
            <a:endParaRPr lang="en-US" sz="29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0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5856"/>
            <a:ext cx="10058400" cy="3849624"/>
          </a:xfrm>
        </p:spPr>
        <p:txBody>
          <a:bodyPr>
            <a:normAutofit fontScale="25000" lnSpcReduction="20000"/>
          </a:bodyPr>
          <a:lstStyle/>
          <a:p>
            <a:r>
              <a:rPr lang="ru-RU" sz="3600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8000" b="1" i="0" dirty="0">
                <a:effectLst/>
                <a:latin typeface="Bookman Old Style" panose="02050604050505020204" pitchFamily="18" charset="0"/>
              </a:rPr>
              <a:t>Проблемный вопрос</a:t>
            </a:r>
            <a:r>
              <a:rPr lang="ru-RU" sz="8000" b="0" i="0" dirty="0">
                <a:effectLst/>
                <a:latin typeface="Bookman Old Style" panose="02050604050505020204" pitchFamily="18" charset="0"/>
              </a:rPr>
              <a:t>.</a:t>
            </a:r>
          </a:p>
          <a:p>
            <a:r>
              <a:rPr lang="ru-RU" sz="8000" b="0" i="1" dirty="0">
                <a:effectLst/>
                <a:latin typeface="Bookman Old Style" panose="02050604050505020204" pitchFamily="18" charset="0"/>
              </a:rPr>
              <a:t>Может ли компьютер заменить книгу?</a:t>
            </a:r>
          </a:p>
          <a:p>
            <a:pPr algn="l"/>
            <a:r>
              <a:rPr lang="ru-RU" sz="8000" b="0" i="1" dirty="0">
                <a:effectLst/>
                <a:latin typeface="Bookman Old Style" panose="02050604050505020204" pitchFamily="18" charset="0"/>
              </a:rPr>
              <a:t> Нашла ли Русалочка счастье или ее жизнь оказалась несчаст­ливой?</a:t>
            </a:r>
            <a:endParaRPr lang="ru-RU" sz="8000" b="0" i="0" dirty="0"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8000" b="0" i="1" dirty="0">
                <a:effectLst/>
                <a:latin typeface="Bookman Old Style" panose="02050604050505020204" pitchFamily="18" charset="0"/>
              </a:rPr>
              <a:t>Почему в сказке X. К. Андерсена «Соловей» смерть победило пение живого соловья?</a:t>
            </a:r>
            <a:endParaRPr lang="ru-RU" sz="8000" b="0" i="0" dirty="0"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8000" b="0" i="1" dirty="0">
                <a:effectLst/>
                <a:latin typeface="Bookman Old Style" panose="02050604050505020204" pitchFamily="18" charset="0"/>
              </a:rPr>
              <a:t>Почему мы сочувствуем похитителям из рассказа «Вождь крас­нокожих»?</a:t>
            </a:r>
            <a:endParaRPr lang="ru-RU" sz="8000" b="0" i="0" dirty="0"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8000" b="0" i="1" dirty="0">
                <a:effectLst/>
                <a:latin typeface="Bookman Old Style" panose="02050604050505020204" pitchFamily="18" charset="0"/>
              </a:rPr>
              <a:t>Почему Маленький принц покинул свою планету и почему решил вернуться?</a:t>
            </a:r>
            <a:endParaRPr lang="ru-RU" sz="8000" b="0" i="0" dirty="0"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8000" b="0" i="1" dirty="0">
                <a:effectLst/>
                <a:latin typeface="Bookman Old Style" panose="02050604050505020204" pitchFamily="18" charset="0"/>
              </a:rPr>
              <a:t>Какие открытия совершил Маленький принц в своих стран­ствиях?</a:t>
            </a:r>
            <a:endParaRPr lang="ru-RU" sz="8000" b="0" i="0" dirty="0"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8000" b="0" i="1" dirty="0">
                <a:effectLst/>
                <a:latin typeface="Bookman Old Style" panose="02050604050505020204" pitchFamily="18" charset="0"/>
              </a:rPr>
              <a:t>Почему Володя, герой рассказа А. П. Чехова «Мальчики», все-таки поехал с </a:t>
            </a:r>
            <a:r>
              <a:rPr lang="ru-RU" sz="8000" b="0" i="1" dirty="0" err="1">
                <a:effectLst/>
                <a:latin typeface="Bookman Old Style" panose="02050604050505020204" pitchFamily="18" charset="0"/>
              </a:rPr>
              <a:t>Чечевицыным</a:t>
            </a:r>
            <a:r>
              <a:rPr lang="ru-RU" sz="8000" b="0" i="1" dirty="0">
                <a:effectLst/>
                <a:latin typeface="Bookman Old Style" panose="02050604050505020204" pitchFamily="18" charset="0"/>
              </a:rPr>
              <a:t> в Америку?</a:t>
            </a:r>
            <a:endParaRPr lang="ru-RU" sz="8000" b="0" i="0" dirty="0"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29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2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>
                <a:effectLst/>
                <a:latin typeface="Bookman Old Style" panose="02050604050505020204" pitchFamily="18" charset="0"/>
              </a:rPr>
              <a:t>Типичная ситуация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 (аналогичная изображённой в тексте)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Часто бывает так, что…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Подобную ситуацию…</a:t>
            </a:r>
          </a:p>
          <a:p>
            <a:r>
              <a:rPr lang="ru-RU" sz="2000" b="0" i="1" dirty="0">
                <a:effectLst/>
                <a:latin typeface="Bookman Old Style" panose="02050604050505020204" pitchFamily="18" charset="0"/>
              </a:rPr>
              <a:t>Схожее с </a:t>
            </a:r>
            <a:r>
              <a:rPr lang="ru-RU" sz="2000" i="1" dirty="0">
                <a:latin typeface="Bookman Old Style" panose="02050604050505020204" pitchFamily="18" charset="0"/>
              </a:rPr>
              <a:t>данной …</a:t>
            </a:r>
          </a:p>
          <a:p>
            <a:r>
              <a:rPr lang="ru-RU" sz="2000" b="0" i="1" dirty="0">
                <a:effectLst/>
                <a:latin typeface="Bookman Old Style" panose="02050604050505020204" pitchFamily="18" charset="0"/>
              </a:rPr>
              <a:t>В повседневной жизни …</a:t>
            </a:r>
          </a:p>
          <a:p>
            <a:r>
              <a:rPr lang="ru-RU" sz="2000" b="0" i="1" dirty="0">
                <a:effectLst/>
                <a:latin typeface="Bookman Old Style" panose="02050604050505020204" pitchFamily="18" charset="0"/>
              </a:rPr>
              <a:t>Типичная для нашего времени…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Обыденная для большинства из нас ситуация ...</a:t>
            </a:r>
          </a:p>
          <a:p>
            <a:endParaRPr lang="ru-RU" sz="3600" b="0" i="1" dirty="0">
              <a:effectLst/>
              <a:latin typeface="Arial" panose="020B0604020202020204" pitchFamily="34" charset="0"/>
            </a:endParaRPr>
          </a:p>
          <a:p>
            <a:endParaRPr lang="en-US" sz="29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4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>
                <a:effectLst/>
                <a:latin typeface="Bookman Old Style" panose="02050604050505020204" pitchFamily="18" charset="0"/>
              </a:rPr>
              <a:t>Общие сведения об обсуждаемой проблеме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.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«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Развитие человеческой цивилизации уже давно перешагнуло тот рубеж, за которым осталось гармоничное сосуществование природы и человека. Сегодня, когда загрязняются вода и воздух, пересыхают реки, исчезают леса, гибнут животные, люди с тревогой смотрят в будущее и всё чаще задумываются о трагических последствиях своей деятельности. Текст В. Пескова также посвящён проблеме экологии...»</a:t>
            </a:r>
          </a:p>
          <a:p>
            <a:endParaRPr lang="en-US" sz="29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2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555555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0" dirty="0">
                <a:effectLst/>
                <a:latin typeface="Bookman Old Style" panose="02050604050505020204" pitchFamily="18" charset="0"/>
              </a:rPr>
              <a:t>Ссылка на авторитетное мнение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 по вопросу, близкому к обсуждаемой проблеме.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«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Психологи утверждают, что зависимость от телевидения – это настоящая болезнь многих членов современного общества. Действительно, каждому из нас трудно представить свою жизнь без телевизора. Какую же роль играет телевидение в жизни человека? Что приносит телевизор в наш дом – благо или зло? Над этой проблемой задумывается В. Солоухин.»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9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555555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0" dirty="0">
                <a:effectLst/>
                <a:latin typeface="Bookman Old Style" panose="02050604050505020204" pitchFamily="18" charset="0"/>
              </a:rPr>
              <a:t>Создание определённого эмоционального настроя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.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«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Впечатления детства – одни из самых дорогих и значимых воспоминаний в человеческой жизни. Места, с которыми связано становление личности, навсегда остаются в памяти, и мы не однажды мысленно возвращаемся в этот мир, расцвеченный яркими красками. Какую же роль играет в жизни человека память о родном доме, о родине? Над этой проблемой размышляет автор данного текста.»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0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3B6-05DA-4DCA-B0EA-8D47651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524256"/>
            <a:ext cx="10058400" cy="13716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чего можно начать сочинение</a:t>
            </a:r>
            <a:r>
              <a:rPr lang="tr-T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AD7-CB9E-40B1-881D-3A456840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555555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>
                <a:effectLst/>
                <a:latin typeface="Bookman Old Style" panose="02050604050505020204" pitchFamily="18" charset="0"/>
              </a:rPr>
              <a:t>Обращение к фактам биографии автора, его взглядам, убеждениям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.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«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Академик Дмитрий Сергеевич Лихачёв, литературовед и общественный деятель, в своих выступлениях и публицистических произведениях всегда заявлял, что духовная и материальная культура – это высшая ценность жизни. В приведённом тексте затрагивается проблема, выдвинутая именно Д. С. Лихачёвым, – проблема экологии культуры.»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05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856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Avenir Next LT Pro Light</vt:lpstr>
      <vt:lpstr>Bookman Old Style</vt:lpstr>
      <vt:lpstr>Calibri</vt:lpstr>
      <vt:lpstr>Garamond</vt:lpstr>
      <vt:lpstr>Golos</vt:lpstr>
      <vt:lpstr>SavonVTI</vt:lpstr>
      <vt:lpstr>Сочинение  </vt:lpstr>
      <vt:lpstr>С чего можно начать сочинение?</vt:lpstr>
      <vt:lpstr>С чего можно начать сочинение?</vt:lpstr>
      <vt:lpstr>С чего можно начать сочинение?</vt:lpstr>
      <vt:lpstr>С чего можно начать сочинение?</vt:lpstr>
      <vt:lpstr>С чего можно начать сочинение?</vt:lpstr>
      <vt:lpstr>С чего можно начать сочинение?</vt:lpstr>
      <vt:lpstr>С чего можно начать сочинение?</vt:lpstr>
      <vt:lpstr>С чего можно начать сочинение?</vt:lpstr>
      <vt:lpstr>Примеры начала сочинения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2020-07-07T06:18:06Z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