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95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054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772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281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54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779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14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8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38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69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076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9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49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71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18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42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16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13C7252-0950-4AE6-8AA3-1F506D19AF71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34FDD5C-6514-462A-B051-F539930D1B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04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4" y="1143769"/>
            <a:ext cx="9152827" cy="2677648"/>
          </a:xfrm>
        </p:spPr>
        <p:txBody>
          <a:bodyPr/>
          <a:lstStyle/>
          <a:p>
            <a:r>
              <a:rPr lang="tr-TR" dirty="0"/>
              <a:t>BİLGİNİN ORGANİZASYONUNA GİRİŞ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18509" y="4436918"/>
            <a:ext cx="7315200" cy="1201882"/>
          </a:xfrm>
        </p:spPr>
        <p:txBody>
          <a:bodyPr>
            <a:noAutofit/>
          </a:bodyPr>
          <a:lstStyle/>
          <a:p>
            <a:r>
              <a:rPr lang="tr-TR" sz="3200" dirty="0" smtClean="0">
                <a:solidFill>
                  <a:srgbClr val="E81C78"/>
                </a:solidFill>
              </a:rPr>
              <a:t>Bilgi Kaynaklarının TANIMLANMASI (Nitelenmesi)</a:t>
            </a:r>
            <a:r>
              <a:rPr lang="tr-TR" sz="3200" dirty="0" smtClean="0"/>
              <a:t> - ISBD</a:t>
            </a:r>
            <a:endParaRPr lang="tr-TR" sz="3200" b="1" dirty="0">
              <a:solidFill>
                <a:srgbClr val="E81C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462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1121351" y="2734109"/>
            <a:ext cx="9040958" cy="3396527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dirty="0" smtClean="0"/>
              <a:t>Bilgi kaynağının kaç kere basıldığını ve/veya gözden geçirilip geçirilmediğini gösteren bilgiler bu alanda verilir.</a:t>
            </a:r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dirty="0" smtClean="0"/>
              <a:t>Anlamlı değişiklikler gösterilir.</a:t>
            </a:r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b="1" dirty="0" smtClean="0">
                <a:solidFill>
                  <a:srgbClr val="FF0000"/>
                </a:solidFill>
              </a:rPr>
              <a:t>NOT : </a:t>
            </a:r>
            <a:r>
              <a:rPr lang="tr-TR" altLang="tr-TR" b="1" dirty="0" smtClean="0"/>
              <a:t>Basım</a:t>
            </a:r>
            <a:r>
              <a:rPr lang="tr-TR" altLang="tr-TR" dirty="0" smtClean="0"/>
              <a:t> ile </a:t>
            </a:r>
            <a:r>
              <a:rPr lang="tr-TR" altLang="tr-TR" b="1" dirty="0" smtClean="0"/>
              <a:t>Baskı</a:t>
            </a:r>
            <a:r>
              <a:rPr lang="tr-TR" altLang="tr-TR" dirty="0" smtClean="0"/>
              <a:t> karıştırılmamalıdır.</a:t>
            </a:r>
          </a:p>
          <a:p>
            <a:pPr algn="just"/>
            <a:r>
              <a:rPr lang="tr-TR" altLang="tr-TR" sz="1500" b="1" dirty="0" smtClean="0"/>
              <a:t>Basım</a:t>
            </a:r>
            <a:r>
              <a:rPr lang="tr-TR" altLang="tr-TR" sz="1500" dirty="0" smtClean="0"/>
              <a:t> (</a:t>
            </a:r>
            <a:r>
              <a:rPr lang="tr-TR" altLang="tr-TR" sz="1500" dirty="0" err="1" smtClean="0"/>
              <a:t>edition</a:t>
            </a:r>
            <a:r>
              <a:rPr lang="tr-TR" altLang="tr-TR" sz="1500" dirty="0" smtClean="0"/>
              <a:t>) : Bir bilgi kaynağının, temelde aynı dizgi görüntüsünden, aynı kişi ve kuruluşça çıkarılan bütün </a:t>
            </a:r>
            <a:r>
              <a:rPr lang="tr-TR" altLang="tr-TR" sz="1500" dirty="0" err="1" smtClean="0"/>
              <a:t>çoğaltıları</a:t>
            </a:r>
            <a:r>
              <a:rPr lang="tr-TR" altLang="tr-TR" sz="1500" dirty="0" smtClean="0"/>
              <a:t>.</a:t>
            </a:r>
          </a:p>
          <a:p>
            <a:pPr algn="just"/>
            <a:r>
              <a:rPr lang="tr-TR" altLang="tr-TR" sz="1500" b="1" dirty="0" smtClean="0"/>
              <a:t>Baskı</a:t>
            </a:r>
            <a:r>
              <a:rPr lang="tr-TR" altLang="tr-TR" sz="1500" dirty="0" smtClean="0"/>
              <a:t> (</a:t>
            </a:r>
            <a:r>
              <a:rPr lang="tr-TR" altLang="tr-TR" sz="1500" dirty="0" err="1" smtClean="0"/>
              <a:t>impression</a:t>
            </a:r>
            <a:r>
              <a:rPr lang="tr-TR" altLang="tr-TR" sz="1500" dirty="0" smtClean="0"/>
              <a:t>) : Bir bilgi kaynağının basım içinde bir defada basılmış olan bütün </a:t>
            </a:r>
            <a:r>
              <a:rPr lang="tr-TR" altLang="tr-TR" sz="1500" dirty="0" err="1" smtClean="0"/>
              <a:t>çoğaltıları</a:t>
            </a:r>
            <a:r>
              <a:rPr lang="tr-TR" altLang="tr-TR" sz="1500" dirty="0" smtClean="0"/>
              <a:t>.</a:t>
            </a:r>
          </a:p>
        </p:txBody>
      </p:sp>
      <p:sp>
        <p:nvSpPr>
          <p:cNvPr id="13315" name="2 Alt Başlık"/>
          <p:cNvSpPr txBox="1">
            <a:spLocks/>
          </p:cNvSpPr>
          <p:nvPr/>
        </p:nvSpPr>
        <p:spPr bwMode="auto">
          <a:xfrm>
            <a:off x="892751" y="832574"/>
            <a:ext cx="7555057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2 - Basım alanı (Edition </a:t>
            </a:r>
            <a:r>
              <a:rPr lang="tr-TR" altLang="tr-TR" sz="3100" dirty="0" err="1">
                <a:solidFill>
                  <a:schemeClr val="bg1"/>
                </a:solidFill>
                <a:latin typeface="Arial" charset="0"/>
              </a:rPr>
              <a:t>Area</a:t>
            </a:r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189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>
          <a:xfrm>
            <a:off x="861580" y="2285999"/>
            <a:ext cx="8594148" cy="4447309"/>
          </a:xfrm>
        </p:spPr>
        <p:txBody>
          <a:bodyPr rtlCol="0">
            <a:normAutofit fontScale="92500" lnSpcReduction="10000"/>
          </a:bodyPr>
          <a:lstStyle/>
          <a:p>
            <a:pPr algn="just">
              <a:defRPr/>
            </a:pPr>
            <a:r>
              <a:rPr lang="tr-TR" dirty="0" smtClean="0"/>
              <a:t>Özel bir alandır.</a:t>
            </a:r>
          </a:p>
          <a:p>
            <a:pPr algn="just">
              <a:defRPr/>
            </a:pPr>
            <a:r>
              <a:rPr lang="tr-TR" dirty="0" smtClean="0"/>
              <a:t>Yer alacak bilgiler materyal türüne göre değişir (Süreli yayınlar, haritalar, diğer kartografik ortamlar, müzik eserleri (nota)).</a:t>
            </a:r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r>
              <a:rPr lang="tr-TR" dirty="0" smtClean="0"/>
              <a:t>Özellikle süreli yayınlar ve haritalar için yararlıdır.</a:t>
            </a:r>
          </a:p>
          <a:p>
            <a:pPr algn="just">
              <a:defRPr/>
            </a:pPr>
            <a:endParaRPr lang="tr-TR" dirty="0" smtClean="0"/>
          </a:p>
          <a:p>
            <a:pPr lvl="1" algn="just">
              <a:defRPr/>
            </a:pPr>
            <a:r>
              <a:rPr lang="tr-TR" b="1" dirty="0" smtClean="0"/>
              <a:t>Süreli Yayınlar</a:t>
            </a:r>
            <a:r>
              <a:rPr lang="tr-TR" dirty="0" smtClean="0"/>
              <a:t>: Cilt, Sayı, Yayın Tarihleri vs.</a:t>
            </a:r>
          </a:p>
          <a:p>
            <a:pPr algn="just">
              <a:defRPr/>
            </a:pPr>
            <a:endParaRPr lang="tr-TR" dirty="0" smtClean="0"/>
          </a:p>
          <a:p>
            <a:pPr lvl="1" algn="just">
              <a:defRPr/>
            </a:pPr>
            <a:r>
              <a:rPr lang="tr-TR" b="1" dirty="0" smtClean="0"/>
              <a:t>Haritalar: </a:t>
            </a:r>
            <a:r>
              <a:rPr lang="tr-TR" dirty="0" smtClean="0"/>
              <a:t>Ölçek, Matematiksel veriler, </a:t>
            </a:r>
            <a:r>
              <a:rPr lang="tr-TR" dirty="0" err="1"/>
              <a:t>İ</a:t>
            </a:r>
            <a:r>
              <a:rPr lang="tr-TR" dirty="0" err="1" smtClean="0"/>
              <a:t>zdüşüm</a:t>
            </a:r>
            <a:r>
              <a:rPr lang="tr-TR" dirty="0" smtClean="0"/>
              <a:t> vs.</a:t>
            </a:r>
          </a:p>
          <a:p>
            <a:pPr algn="just">
              <a:defRPr/>
            </a:pPr>
            <a:r>
              <a:rPr lang="tr-TR" dirty="0" smtClean="0"/>
              <a:t>Bunlar dışında kalan birçok materyal için bu alanda pek bilgi verilmeyebilir.</a:t>
            </a:r>
          </a:p>
          <a:p>
            <a:pPr algn="just">
              <a:defRPr/>
            </a:pPr>
            <a:r>
              <a:rPr lang="tr-TR" b="1" dirty="0" smtClean="0"/>
              <a:t>NOT</a:t>
            </a:r>
            <a:r>
              <a:rPr lang="tr-TR" dirty="0" smtClean="0"/>
              <a:t> : Bu alan RDA (Kaynak Tanımlama ve Erişim standardı (yeni kataloglama kuralları)) ile birlikte değişmiş, farklı MARC alanlarına ayrılmıştır. RDA ve MARC konuları daha sonra anlatılacaktır.</a:t>
            </a:r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861578" y="915701"/>
            <a:ext cx="8729229" cy="88192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tr-TR" sz="3100" dirty="0">
                <a:solidFill>
                  <a:schemeClr val="bg1"/>
                </a:solidFill>
                <a:latin typeface="Arial" charset="0"/>
              </a:rPr>
              <a:t>3 - Materyale özgü ayrıntılar alanı (</a:t>
            </a:r>
            <a:r>
              <a:rPr lang="en-US" sz="3100" dirty="0">
                <a:solidFill>
                  <a:schemeClr val="bg1"/>
                </a:solidFill>
                <a:latin typeface="Arial" charset="0"/>
              </a:rPr>
              <a:t>Material (or type of resource) specific area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086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İçerik Yer Tutucusu"/>
          <p:cNvSpPr>
            <a:spLocks noGrp="1"/>
          </p:cNvSpPr>
          <p:nvPr>
            <p:ph idx="1"/>
          </p:nvPr>
        </p:nvSpPr>
        <p:spPr>
          <a:xfrm>
            <a:off x="1069396" y="2815936"/>
            <a:ext cx="9124086" cy="3460173"/>
          </a:xfrm>
        </p:spPr>
        <p:txBody>
          <a:bodyPr>
            <a:normAutofit/>
          </a:bodyPr>
          <a:lstStyle/>
          <a:p>
            <a:pPr algn="just"/>
            <a:r>
              <a:rPr lang="tr-TR" altLang="tr-TR" sz="2000" dirty="0" smtClean="0"/>
              <a:t>Eserin nerede, kim tarafından ve ne zaman yayımlandığını açıklayan bilgiler yer alır.</a:t>
            </a:r>
          </a:p>
          <a:p>
            <a:pPr algn="just"/>
            <a:r>
              <a:rPr lang="tr-TR" altLang="tr-TR" sz="2000" dirty="0" smtClean="0"/>
              <a:t>4. Alan aşağıdaki kısımlardan oluşmaktadır :</a:t>
            </a:r>
            <a:endParaRPr lang="tr-TR" altLang="tr-TR" sz="2000" dirty="0"/>
          </a:p>
          <a:p>
            <a:pPr lvl="1" algn="just"/>
            <a:r>
              <a:rPr lang="tr-TR" altLang="tr-TR" sz="1800" b="1" dirty="0" smtClean="0"/>
              <a:t>Yayın Yeri :</a:t>
            </a:r>
            <a:r>
              <a:rPr lang="tr-TR" altLang="tr-TR" sz="1800" dirty="0" smtClean="0"/>
              <a:t> Yayınlayan tüzel kişiliğin bulunduğu yer.</a:t>
            </a:r>
          </a:p>
          <a:p>
            <a:pPr lvl="1" algn="just"/>
            <a:r>
              <a:rPr lang="tr-TR" altLang="tr-TR" sz="1800" b="1" dirty="0" smtClean="0"/>
              <a:t>Yayınevi </a:t>
            </a:r>
            <a:r>
              <a:rPr lang="tr-TR" altLang="tr-TR" sz="1800" b="1" dirty="0"/>
              <a:t>:</a:t>
            </a:r>
            <a:r>
              <a:rPr lang="tr-TR" altLang="tr-TR" sz="1800" dirty="0"/>
              <a:t> Yayınlayan tüzel </a:t>
            </a:r>
            <a:r>
              <a:rPr lang="tr-TR" altLang="tr-TR" sz="1800" dirty="0" smtClean="0"/>
              <a:t>kişilik.</a:t>
            </a:r>
          </a:p>
          <a:p>
            <a:pPr lvl="1" algn="just"/>
            <a:r>
              <a:rPr lang="tr-TR" altLang="tr-TR" sz="1800" b="1" dirty="0" smtClean="0"/>
              <a:t>Yayın Tarihi :</a:t>
            </a:r>
            <a:r>
              <a:rPr lang="tr-TR" altLang="tr-TR" sz="1800" dirty="0" smtClean="0"/>
              <a:t> Eserin yayınlandığı tarih. İç kapakta birden fazla tarih varsa, en son tarih yazılır.</a:t>
            </a:r>
          </a:p>
          <a:p>
            <a:pPr marL="457200" lvl="1" indent="0" algn="just">
              <a:buNone/>
            </a:pPr>
            <a:r>
              <a:rPr lang="tr-TR" sz="1800" dirty="0" smtClean="0">
                <a:solidFill>
                  <a:srgbClr val="FF0000"/>
                </a:solidFill>
              </a:rPr>
              <a:t>ÖRNEK </a:t>
            </a:r>
          </a:p>
          <a:p>
            <a:pPr marL="457200" lvl="1" indent="0" algn="just">
              <a:buNone/>
            </a:pPr>
            <a:r>
              <a:rPr lang="tr-T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New </a:t>
            </a:r>
            <a:r>
              <a:rPr lang="en-US" sz="1800" dirty="0"/>
              <a:t>York : United Nations, 2002</a:t>
            </a:r>
            <a:endParaRPr lang="tr-TR" altLang="tr-TR" sz="1800" dirty="0" smtClean="0"/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809624" y="749446"/>
            <a:ext cx="8604539" cy="71437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tr-TR" sz="3100" dirty="0">
                <a:solidFill>
                  <a:schemeClr val="bg1"/>
                </a:solidFill>
                <a:latin typeface="Arial" charset="0"/>
              </a:rPr>
              <a:t>4 - Yayın, dağıtım, tarih alanı (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Publication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, </a:t>
            </a:r>
            <a:r>
              <a:rPr lang="tr-TR" sz="3100" dirty="0" err="1" smtClean="0">
                <a:solidFill>
                  <a:schemeClr val="bg1"/>
                </a:solidFill>
                <a:latin typeface="Arial" charset="0"/>
              </a:rPr>
              <a:t>distribution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, 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etc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., 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Area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46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>
          <a:xfrm>
            <a:off x="830407" y="2421082"/>
            <a:ext cx="9487766" cy="424988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dirty="0" smtClean="0"/>
              <a:t>Eserin metin uzunluğunun, boyutunun ve içerdiği diğer fiziksel ayrıntıların yazıldığı alandır. Materyal türlerine göre çeşitlilik gösterir.</a:t>
            </a:r>
          </a:p>
          <a:p>
            <a:pPr algn="just"/>
            <a:r>
              <a:rPr lang="tr-TR" altLang="tr-TR" b="1" dirty="0" smtClean="0"/>
              <a:t>Eserin uzunluğunu</a:t>
            </a:r>
          </a:p>
          <a:p>
            <a:pPr lvl="1" algn="just"/>
            <a:r>
              <a:rPr lang="tr-TR" altLang="tr-TR" dirty="0" smtClean="0"/>
              <a:t>Cilt sayısı ya da  </a:t>
            </a:r>
            <a:endParaRPr lang="tr-TR" altLang="tr-TR" dirty="0"/>
          </a:p>
          <a:p>
            <a:pPr lvl="1" algn="just"/>
            <a:r>
              <a:rPr lang="tr-TR" altLang="tr-TR" dirty="0" smtClean="0"/>
              <a:t>Varsa ön </a:t>
            </a:r>
            <a:r>
              <a:rPr lang="tr-TR" altLang="tr-TR" dirty="0"/>
              <a:t>sayfa </a:t>
            </a:r>
            <a:r>
              <a:rPr lang="tr-TR" altLang="tr-TR" dirty="0" smtClean="0"/>
              <a:t>sayısı ve</a:t>
            </a:r>
            <a:endParaRPr lang="tr-TR" altLang="tr-TR" dirty="0"/>
          </a:p>
          <a:p>
            <a:pPr lvl="1" algn="just"/>
            <a:r>
              <a:rPr lang="tr-TR" altLang="tr-TR" dirty="0"/>
              <a:t>Sayfa </a:t>
            </a:r>
            <a:r>
              <a:rPr lang="tr-TR" altLang="tr-TR" dirty="0" smtClean="0"/>
              <a:t>sayısı oluşturur.</a:t>
            </a:r>
          </a:p>
          <a:p>
            <a:pPr algn="just"/>
            <a:r>
              <a:rPr lang="tr-TR" altLang="tr-TR" b="1" dirty="0" smtClean="0"/>
              <a:t>Diğer fiziksel ayrıntılar</a:t>
            </a:r>
            <a:r>
              <a:rPr lang="tr-TR" altLang="tr-TR" dirty="0" smtClean="0"/>
              <a:t>;</a:t>
            </a:r>
          </a:p>
          <a:p>
            <a:pPr lvl="1" algn="just"/>
            <a:r>
              <a:rPr lang="tr-TR" altLang="tr-TR" dirty="0"/>
              <a:t>Resim, Tablo, Harita</a:t>
            </a:r>
            <a:r>
              <a:rPr lang="tr-TR" altLang="tr-TR" dirty="0" smtClean="0"/>
              <a:t>, Portre, Şekil </a:t>
            </a:r>
            <a:r>
              <a:rPr lang="tr-TR" altLang="tr-TR" dirty="0"/>
              <a:t>vs. </a:t>
            </a:r>
            <a:r>
              <a:rPr lang="tr-TR" altLang="tr-TR" dirty="0" smtClean="0"/>
              <a:t>bilgisi</a:t>
            </a:r>
          </a:p>
          <a:p>
            <a:pPr algn="just"/>
            <a:r>
              <a:rPr lang="tr-TR" altLang="tr-TR" b="1" dirty="0" smtClean="0"/>
              <a:t>Eserin boyutu</a:t>
            </a:r>
            <a:r>
              <a:rPr lang="tr-TR" altLang="tr-TR" dirty="0" smtClean="0"/>
              <a:t>, genelde sırt uzunluğudur.</a:t>
            </a:r>
          </a:p>
          <a:p>
            <a:pPr lvl="1" algn="just"/>
            <a:r>
              <a:rPr lang="tr-TR" altLang="tr-TR" dirty="0" smtClean="0"/>
              <a:t>Boyutu cm. ile verilir.</a:t>
            </a:r>
          </a:p>
          <a:p>
            <a:pPr marL="457200" lvl="1" indent="0" algn="just">
              <a:buNone/>
            </a:pPr>
            <a:r>
              <a:rPr lang="tr-TR" altLang="tr-TR" dirty="0" smtClean="0">
                <a:solidFill>
                  <a:srgbClr val="FF0000"/>
                </a:solidFill>
              </a:rPr>
              <a:t>ÖRNEK </a:t>
            </a:r>
          </a:p>
          <a:p>
            <a:pPr marL="457200" lvl="1" indent="0" algn="just">
              <a:buNone/>
            </a:pPr>
            <a:r>
              <a:rPr lang="tr-TR" dirty="0" err="1" smtClean="0"/>
              <a:t>Xiii</a:t>
            </a:r>
            <a:r>
              <a:rPr lang="tr-TR" dirty="0" smtClean="0"/>
              <a:t>, </a:t>
            </a:r>
            <a:r>
              <a:rPr lang="sv-SE" dirty="0" smtClean="0"/>
              <a:t>271 </a:t>
            </a:r>
            <a:r>
              <a:rPr lang="tr-TR" dirty="0" smtClean="0"/>
              <a:t>sayfa</a:t>
            </a:r>
            <a:r>
              <a:rPr lang="sv-SE" dirty="0" smtClean="0"/>
              <a:t> </a:t>
            </a:r>
            <a:r>
              <a:rPr lang="sv-SE" dirty="0"/>
              <a:t>: </a:t>
            </a:r>
            <a:r>
              <a:rPr lang="tr-TR" dirty="0" smtClean="0"/>
              <a:t>resim, şekil </a:t>
            </a:r>
            <a:r>
              <a:rPr lang="sv-SE" dirty="0" smtClean="0"/>
              <a:t>; </a:t>
            </a:r>
            <a:r>
              <a:rPr lang="sv-SE" dirty="0"/>
              <a:t>21 </a:t>
            </a:r>
            <a:r>
              <a:rPr lang="sv-SE" dirty="0" smtClean="0"/>
              <a:t>cm</a:t>
            </a:r>
            <a:r>
              <a:rPr lang="tr-TR" dirty="0" smtClean="0"/>
              <a:t>.</a:t>
            </a:r>
            <a:endParaRPr lang="tr-TR" altLang="tr-TR" dirty="0" smtClean="0"/>
          </a:p>
        </p:txBody>
      </p:sp>
      <p:sp>
        <p:nvSpPr>
          <p:cNvPr id="16387" name="2 Alt Başlık"/>
          <p:cNvSpPr txBox="1">
            <a:spLocks/>
          </p:cNvSpPr>
          <p:nvPr/>
        </p:nvSpPr>
        <p:spPr bwMode="auto">
          <a:xfrm>
            <a:off x="1079788" y="739056"/>
            <a:ext cx="8905876" cy="111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5- Fiziksel niteleme alanı (</a:t>
            </a:r>
            <a:r>
              <a:rPr lang="tr-TR" sz="3100" dirty="0" err="1" smtClean="0">
                <a:solidFill>
                  <a:schemeClr val="bg1"/>
                </a:solidFill>
                <a:latin typeface="Arial" charset="0"/>
              </a:rPr>
              <a:t>Physical</a:t>
            </a:r>
            <a:r>
              <a:rPr lang="tr-TR" sz="31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tr-TR" sz="3100" dirty="0" err="1" smtClean="0">
                <a:solidFill>
                  <a:schemeClr val="bg1"/>
                </a:solidFill>
                <a:latin typeface="Arial" charset="0"/>
              </a:rPr>
              <a:t>description</a:t>
            </a:r>
            <a:r>
              <a:rPr lang="tr-TR" sz="31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area</a:t>
            </a:r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5821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>
          <a:xfrm>
            <a:off x="941243" y="2327564"/>
            <a:ext cx="9595139" cy="4416136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tr-TR" dirty="0" smtClean="0"/>
              <a:t>Eser adına ek olarak, yayınevine bağlı olarak ortak bir ad taşıyabilen numaralandırılmış ciltler topluluğudur.</a:t>
            </a:r>
          </a:p>
          <a:p>
            <a:pPr algn="just">
              <a:defRPr/>
            </a:pPr>
            <a:r>
              <a:rPr lang="tr-TR" dirty="0" smtClean="0"/>
              <a:t>Aynı dizideki diğer eserleri tanıyan ya da aşina olan kullanıcıya, bilgi kaynağının tarzını ve düzeyini belirlemede yardımcı göstergedir.</a:t>
            </a:r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r>
              <a:rPr lang="tr-TR" dirty="0" smtClean="0"/>
              <a:t>Bir bilgi kaynağının otoritesi, yaklaşım ve içeriğinin amacı ile ilgili bilgi verir.</a:t>
            </a:r>
          </a:p>
          <a:p>
            <a:pPr algn="just">
              <a:defRPr/>
            </a:pPr>
            <a:endParaRPr lang="tr-TR" dirty="0" smtClean="0"/>
          </a:p>
          <a:p>
            <a:pPr marL="0" indent="0" algn="just">
              <a:buNone/>
              <a:defRPr/>
            </a:pPr>
            <a:r>
              <a:rPr lang="tr-TR" i="1" dirty="0" smtClean="0">
                <a:solidFill>
                  <a:srgbClr val="FF0000"/>
                </a:solidFill>
              </a:rPr>
              <a:t>ÖRNEK</a:t>
            </a:r>
          </a:p>
          <a:p>
            <a:pPr lvl="1" algn="just">
              <a:defRPr/>
            </a:pPr>
            <a:r>
              <a:rPr lang="tr-TR" dirty="0" smtClean="0"/>
              <a:t>Türkiye İstatistik Kurumu Dizisi</a:t>
            </a:r>
          </a:p>
          <a:p>
            <a:pPr lvl="1" algn="just">
              <a:defRPr/>
            </a:pPr>
            <a:r>
              <a:rPr lang="tr-TR" dirty="0" smtClean="0"/>
              <a:t>Yapı Kredi Yayınları Edebi Eserler Dizisi</a:t>
            </a:r>
          </a:p>
          <a:p>
            <a:pPr lvl="1" algn="just">
              <a:defRPr/>
            </a:pPr>
            <a:r>
              <a:rPr lang="tr-TR" dirty="0" smtClean="0"/>
              <a:t>TÜBİTAK Popüler Bilim Serisi ; </a:t>
            </a:r>
            <a:r>
              <a:rPr lang="tr-TR" dirty="0" err="1" smtClean="0"/>
              <a:t>no</a:t>
            </a:r>
            <a:r>
              <a:rPr lang="tr-TR" dirty="0" smtClean="0"/>
              <a:t>. 199</a:t>
            </a:r>
          </a:p>
        </p:txBody>
      </p:sp>
      <p:sp>
        <p:nvSpPr>
          <p:cNvPr id="17411" name="2 Alt Başlık"/>
          <p:cNvSpPr txBox="1">
            <a:spLocks/>
          </p:cNvSpPr>
          <p:nvPr/>
        </p:nvSpPr>
        <p:spPr bwMode="auto">
          <a:xfrm>
            <a:off x="941243" y="915701"/>
            <a:ext cx="6172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6 - Dizi alanı (</a:t>
            </a:r>
            <a:r>
              <a:rPr lang="tr-TR" sz="3100" dirty="0" smtClean="0">
                <a:solidFill>
                  <a:schemeClr val="bg1"/>
                </a:solidFill>
                <a:latin typeface="Arial" charset="0"/>
              </a:rPr>
              <a:t>Series 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area</a:t>
            </a:r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980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>
          <a:xfrm>
            <a:off x="657225" y="2317173"/>
            <a:ext cx="10481830" cy="4540826"/>
          </a:xfrm>
        </p:spPr>
        <p:txBody>
          <a:bodyPr rtlCol="0">
            <a:normAutofit fontScale="92500" lnSpcReduction="20000"/>
          </a:bodyPr>
          <a:lstStyle/>
          <a:p>
            <a:pPr algn="just">
              <a:defRPr/>
            </a:pPr>
            <a:r>
              <a:rPr lang="tr-TR" dirty="0" smtClean="0"/>
              <a:t>Niteleme işlemini yapanların (</a:t>
            </a:r>
            <a:r>
              <a:rPr lang="tr-TR" dirty="0" err="1" smtClean="0"/>
              <a:t>katalogcunun</a:t>
            </a:r>
            <a:r>
              <a:rPr lang="tr-TR" dirty="0" smtClean="0"/>
              <a:t>), tanımlamaların başka yerlerinde belirtilmesi mümkün olmayan tanımlayıcı bilgileri, kullanıcı için yararlı olabileceğini düşündüğü ek bilgileri ya da eseri tanımlayan bilgileri verdiği alandır. Esere ait bibliyografik bilgilerin de verildiği alandır.</a:t>
            </a:r>
          </a:p>
          <a:p>
            <a:pPr algn="just">
              <a:defRPr/>
            </a:pPr>
            <a:r>
              <a:rPr lang="tr-TR" dirty="0" err="1" smtClean="0"/>
              <a:t>Katalogcunun</a:t>
            </a:r>
            <a:r>
              <a:rPr lang="tr-TR" dirty="0" smtClean="0"/>
              <a:t> kararına bağlıdır.</a:t>
            </a:r>
          </a:p>
          <a:p>
            <a:pPr algn="just">
              <a:defRPr/>
            </a:pPr>
            <a:r>
              <a:rPr lang="tr-TR" dirty="0" smtClean="0"/>
              <a:t>Kısa ve anlaşılır biçimde yapılmalıdır.</a:t>
            </a:r>
          </a:p>
          <a:p>
            <a:pPr algn="just">
              <a:defRPr/>
            </a:pPr>
            <a:r>
              <a:rPr lang="tr-TR" dirty="0" smtClean="0"/>
              <a:t>Diğer öğelerle bağlantılı olarak da yapılabilir.</a:t>
            </a:r>
          </a:p>
          <a:p>
            <a:pPr algn="just">
              <a:defRPr/>
            </a:pPr>
            <a:r>
              <a:rPr lang="tr-TR" dirty="0" smtClean="0"/>
              <a:t>Eserin diğer yayınlarla ilişkisi, yapısı, dili, içeriği, yazınsal biçimi, dikkat çekmek istenilen noktaları vurgulanabilir.</a:t>
            </a:r>
          </a:p>
          <a:p>
            <a:pPr algn="just">
              <a:defRPr/>
            </a:pPr>
            <a:r>
              <a:rPr lang="tr-TR" dirty="0" smtClean="0"/>
              <a:t>Değişik türlerde notlar bulunmaktadır.</a:t>
            </a:r>
          </a:p>
          <a:p>
            <a:pPr lvl="1" algn="just">
              <a:defRPr/>
            </a:pPr>
            <a:r>
              <a:rPr lang="tr-TR" dirty="0" smtClean="0"/>
              <a:t>Dil ve/veya uyarlama ya da çeviri notu : Metin Fransızca, özet Türkçe.</a:t>
            </a:r>
          </a:p>
          <a:p>
            <a:pPr lvl="1" algn="just">
              <a:defRPr/>
            </a:pPr>
            <a:r>
              <a:rPr lang="tr-TR" dirty="0" smtClean="0"/>
              <a:t>Eser adı kaynağı : Eser adı dış kapaktan alınmıştır.</a:t>
            </a:r>
          </a:p>
          <a:p>
            <a:pPr lvl="1" algn="just">
              <a:defRPr/>
            </a:pPr>
            <a:r>
              <a:rPr lang="tr-TR" dirty="0" smtClean="0"/>
              <a:t>Eser adında değişiklikler : 3. basımda eserin adı : ……..</a:t>
            </a:r>
          </a:p>
          <a:p>
            <a:pPr lvl="1" algn="just">
              <a:defRPr/>
            </a:pPr>
            <a:r>
              <a:rPr lang="tr-TR" dirty="0" smtClean="0"/>
              <a:t>Tez notu : Tez (Doktora) – Ankara Üniversitesi, Ankara, 2017.</a:t>
            </a:r>
          </a:p>
          <a:p>
            <a:pPr lvl="1" algn="just">
              <a:defRPr/>
            </a:pPr>
            <a:r>
              <a:rPr lang="tr-TR" dirty="0" smtClean="0"/>
              <a:t>….</a:t>
            </a:r>
          </a:p>
        </p:txBody>
      </p:sp>
      <p:sp>
        <p:nvSpPr>
          <p:cNvPr id="18435" name="2 Alt Başlık"/>
          <p:cNvSpPr txBox="1">
            <a:spLocks/>
          </p:cNvSpPr>
          <p:nvPr/>
        </p:nvSpPr>
        <p:spPr bwMode="auto">
          <a:xfrm>
            <a:off x="830406" y="884528"/>
            <a:ext cx="6172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100" dirty="0">
                <a:solidFill>
                  <a:schemeClr val="bg1"/>
                </a:solidFill>
                <a:latin typeface="Arial" charset="0"/>
              </a:rPr>
              <a:t>7 - Notlar </a:t>
            </a:r>
            <a:r>
              <a:rPr lang="tr-TR" altLang="tr-TR" sz="3100" dirty="0" smtClean="0">
                <a:solidFill>
                  <a:schemeClr val="bg1"/>
                </a:solidFill>
                <a:latin typeface="Arial" charset="0"/>
              </a:rPr>
              <a:t>alanı (</a:t>
            </a:r>
            <a:r>
              <a:rPr lang="tr-TR" altLang="tr-TR" sz="3100" dirty="0" err="1" smtClean="0">
                <a:solidFill>
                  <a:schemeClr val="bg1"/>
                </a:solidFill>
                <a:latin typeface="Arial" charset="0"/>
              </a:rPr>
              <a:t>Note</a:t>
            </a:r>
            <a:r>
              <a:rPr lang="tr-TR" altLang="tr-TR" sz="31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tr-TR" sz="3100" dirty="0" err="1">
                <a:solidFill>
                  <a:schemeClr val="bg1"/>
                </a:solidFill>
                <a:latin typeface="Arial" charset="0"/>
              </a:rPr>
              <a:t>area</a:t>
            </a:r>
            <a:r>
              <a:rPr lang="tr-TR" altLang="tr-TR" sz="3100" dirty="0" smtClean="0">
                <a:solidFill>
                  <a:schemeClr val="bg1"/>
                </a:solidFill>
                <a:latin typeface="Arial" charset="0"/>
              </a:rPr>
              <a:t>)</a:t>
            </a:r>
            <a:endParaRPr lang="tr-TR" altLang="tr-TR" sz="31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9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>
          <a:xfrm>
            <a:off x="892752" y="2234046"/>
            <a:ext cx="9965748" cy="4312228"/>
          </a:xfrm>
        </p:spPr>
        <p:txBody>
          <a:bodyPr rtlCol="0"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rgbClr val="FF0000"/>
                </a:solidFill>
              </a:rPr>
              <a:t>STANDART </a:t>
            </a:r>
            <a:r>
              <a:rPr lang="tr-TR" b="1" dirty="0" smtClean="0">
                <a:solidFill>
                  <a:srgbClr val="FF0000"/>
                </a:solidFill>
              </a:rPr>
              <a:t>NUMARALAR</a:t>
            </a:r>
            <a:endParaRPr lang="tr-TR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smtClean="0"/>
              <a:t>	Uluslararası </a:t>
            </a:r>
            <a:r>
              <a:rPr lang="tr-TR" dirty="0"/>
              <a:t>düzeyde benimsenmiş, standart olarak kabul edilmiş olan ve bir bibliyografik kaynağı tek başına tanıtabilen numaralardır</a:t>
            </a:r>
            <a:r>
              <a:rPr lang="tr-TR" dirty="0" smtClean="0"/>
              <a:t>.</a:t>
            </a:r>
            <a:r>
              <a:rPr lang="tr-TR" dirty="0"/>
              <a:t> </a:t>
            </a:r>
            <a:endParaRPr lang="tr-TR" b="1" dirty="0" smtClean="0"/>
          </a:p>
          <a:p>
            <a:pPr algn="just">
              <a:defRPr/>
            </a:pPr>
            <a:r>
              <a:rPr lang="tr-TR" b="1" dirty="0" smtClean="0"/>
              <a:t>ISBN </a:t>
            </a:r>
            <a:r>
              <a:rPr lang="tr-TR" dirty="0" smtClean="0"/>
              <a:t>- 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International Standart </a:t>
            </a:r>
            <a:r>
              <a:rPr lang="tr-TR" dirty="0" err="1" smtClean="0">
                <a:solidFill>
                  <a:schemeClr val="accent5">
                    <a:lumMod val="75000"/>
                  </a:schemeClr>
                </a:solidFill>
              </a:rPr>
              <a:t>Book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5">
                    <a:lumMod val="75000"/>
                  </a:schemeClr>
                </a:solidFill>
              </a:rPr>
              <a:t>Number</a:t>
            </a:r>
            <a:r>
              <a:rPr lang="tr-TR" dirty="0" smtClean="0"/>
              <a:t> - Uluslararası Standart Kitap </a:t>
            </a:r>
            <a:r>
              <a:rPr lang="tr-TR" dirty="0"/>
              <a:t>Numarası : dünyanın neresinde yayımlanırsa yayımlansın, bibliyografik künyesi belirli tek bir materyali [kitap, e-kitap, (eğitim amaçlı yayınlanan) CD, DVD, VCD, yazılım vb. ] temsil eden 5 küme altında 13 rakamdan oluşan uluslararası bir numaralama sistemidir</a:t>
            </a:r>
            <a:r>
              <a:rPr lang="tr-TR" dirty="0" smtClean="0"/>
              <a:t>.</a:t>
            </a:r>
          </a:p>
          <a:p>
            <a:pPr lvl="1" algn="just">
              <a:defRPr/>
            </a:pPr>
            <a:r>
              <a:rPr lang="tr-TR" dirty="0"/>
              <a:t>978-975-17-3133-3</a:t>
            </a:r>
            <a:endParaRPr lang="tr-TR" dirty="0" smtClean="0"/>
          </a:p>
          <a:p>
            <a:pPr algn="just">
              <a:defRPr/>
            </a:pPr>
            <a:r>
              <a:rPr lang="tr-TR" b="1" dirty="0" smtClean="0"/>
              <a:t>ISSN</a:t>
            </a:r>
            <a:r>
              <a:rPr lang="tr-TR" dirty="0" smtClean="0"/>
              <a:t> - 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International Standart </a:t>
            </a:r>
            <a:r>
              <a:rPr lang="tr-TR" dirty="0" err="1" smtClean="0">
                <a:solidFill>
                  <a:schemeClr val="accent5">
                    <a:lumMod val="75000"/>
                  </a:schemeClr>
                </a:solidFill>
              </a:rPr>
              <a:t>Serials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5">
                    <a:lumMod val="75000"/>
                  </a:schemeClr>
                </a:solidFill>
              </a:rPr>
              <a:t>Number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 smtClean="0"/>
              <a:t>- Uluslararası Standart Süreli Yayın </a:t>
            </a:r>
            <a:r>
              <a:rPr lang="tr-TR" dirty="0"/>
              <a:t>Numarası : belirli bir süreli yayın (devamlı   kaynak-devam eden süreli yayın) için oluşturulan ve süreli yayının adına bağlı 2 küme ve 8 haneden oluşan uluslararası bir numaralama sistemidir</a:t>
            </a:r>
            <a:r>
              <a:rPr lang="tr-TR" dirty="0" smtClean="0"/>
              <a:t>.</a:t>
            </a:r>
          </a:p>
          <a:p>
            <a:pPr lvl="1" algn="just">
              <a:defRPr/>
            </a:pPr>
            <a:r>
              <a:rPr lang="tr-TR" dirty="0"/>
              <a:t>ISSN </a:t>
            </a:r>
            <a:r>
              <a:rPr lang="tr-TR" dirty="0" smtClean="0"/>
              <a:t>0002–9769</a:t>
            </a:r>
            <a:endParaRPr lang="tr-TR" dirty="0"/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1069397" y="552018"/>
            <a:ext cx="9103303" cy="150538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3100" dirty="0">
                <a:solidFill>
                  <a:schemeClr val="bg1"/>
                </a:solidFill>
                <a:latin typeface="Arial" charset="0"/>
              </a:rPr>
              <a:t>8 - Standart numara ve sağlanabilirlik durumu alanı (</a:t>
            </a:r>
            <a:r>
              <a:rPr lang="en-US" sz="3100" dirty="0">
                <a:solidFill>
                  <a:schemeClr val="bg1"/>
                </a:solidFill>
                <a:latin typeface="Arial" charset="0"/>
              </a:rPr>
              <a:t>Standard number (or alternative) and terms of availability area</a:t>
            </a:r>
            <a:r>
              <a:rPr lang="tr-TR" sz="3100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978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100" dirty="0">
                <a:solidFill>
                  <a:schemeClr val="bg1"/>
                </a:solidFill>
                <a:latin typeface="Arial" charset="0"/>
              </a:rPr>
              <a:t>8 - Standart numara ve sağlanabilirlik durumu alanı (</a:t>
            </a:r>
            <a:r>
              <a:rPr lang="en-US" sz="3100" dirty="0">
                <a:solidFill>
                  <a:schemeClr val="bg1"/>
                </a:solidFill>
                <a:latin typeface="Arial" charset="0"/>
              </a:rPr>
              <a:t>Standard number (or alternative) and terms of availability area</a:t>
            </a:r>
            <a:r>
              <a:rPr lang="tr-TR" sz="3100" dirty="0" smtClean="0">
                <a:solidFill>
                  <a:schemeClr val="bg1"/>
                </a:solidFill>
                <a:latin typeface="Arial" charset="0"/>
              </a:rPr>
              <a:t>)</a:t>
            </a:r>
            <a:endParaRPr lang="tr-TR" sz="3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b="1" dirty="0"/>
              <a:t>ISMN </a:t>
            </a:r>
            <a:r>
              <a:rPr lang="tr-TR" dirty="0"/>
              <a:t>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The International Standard Music Number</a:t>
            </a: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/>
              <a:t>- (Uluslararası Standart Müzik Numarası) : basılı müzik eserleri (</a:t>
            </a:r>
            <a:r>
              <a:rPr lang="tr-TR" dirty="0" err="1"/>
              <a:t>Partitur</a:t>
            </a:r>
            <a:r>
              <a:rPr lang="tr-TR" dirty="0"/>
              <a:t>, Pop folyolar, Notalarla birlikte yayınlanmış yorumlar, e-yayınlar vb.) için kullanılan, 13 haneden oluşan uluslararası bir numaralama sistemidir.</a:t>
            </a:r>
          </a:p>
          <a:p>
            <a:pPr lvl="1" algn="just">
              <a:defRPr/>
            </a:pPr>
            <a:r>
              <a:rPr lang="tr-TR" dirty="0"/>
              <a:t>979-0-3217-6548-1</a:t>
            </a:r>
          </a:p>
          <a:p>
            <a:pPr algn="just">
              <a:defRPr/>
            </a:pPr>
            <a:endParaRPr lang="tr-TR" dirty="0"/>
          </a:p>
          <a:p>
            <a:pPr algn="just">
              <a:defRPr/>
            </a:pPr>
            <a:r>
              <a:rPr lang="tr-TR" dirty="0"/>
              <a:t>Bibliyografik denetim açısından önemlidir.</a:t>
            </a:r>
          </a:p>
          <a:p>
            <a:pPr algn="just">
              <a:defRPr/>
            </a:pPr>
            <a:r>
              <a:rPr lang="tr-TR" dirty="0"/>
              <a:t>Fiyat ve diğer sağlanabilirlik terimleri (eserlerin sağlanabilir olan formatları ; e-kitap…), kullanıcıya fikir vermesi için verilebilir. Eserin hangi formatta sağlandığı ve kütüphanede bulunduğunu gösterir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972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/>
              <a:t>ISBD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18" y="2410691"/>
            <a:ext cx="10827327" cy="423949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tr-TR" sz="1600" b="1" dirty="0" smtClean="0">
                <a:solidFill>
                  <a:srgbClr val="FF0000"/>
                </a:solidFill>
              </a:rPr>
              <a:t>I</a:t>
            </a:r>
            <a:r>
              <a:rPr lang="tr-TR" sz="1600" dirty="0" smtClean="0">
                <a:solidFill>
                  <a:srgbClr val="FF0000"/>
                </a:solidFill>
              </a:rPr>
              <a:t>nternational </a:t>
            </a:r>
            <a:r>
              <a:rPr lang="tr-TR" sz="1600" b="1" dirty="0" smtClean="0">
                <a:solidFill>
                  <a:srgbClr val="FF0000"/>
                </a:solidFill>
              </a:rPr>
              <a:t>S</a:t>
            </a:r>
            <a:r>
              <a:rPr lang="tr-TR" sz="1600" dirty="0" smtClean="0">
                <a:solidFill>
                  <a:srgbClr val="FF0000"/>
                </a:solidFill>
              </a:rPr>
              <a:t>tandard </a:t>
            </a:r>
            <a:r>
              <a:rPr lang="tr-TR" sz="1600" b="1" dirty="0" err="1" smtClean="0">
                <a:solidFill>
                  <a:srgbClr val="FF0000"/>
                </a:solidFill>
              </a:rPr>
              <a:t>B</a:t>
            </a:r>
            <a:r>
              <a:rPr lang="tr-TR" sz="1600" dirty="0" err="1" smtClean="0">
                <a:solidFill>
                  <a:srgbClr val="FF0000"/>
                </a:solidFill>
              </a:rPr>
              <a:t>ibliographic</a:t>
            </a:r>
            <a:r>
              <a:rPr lang="tr-TR" sz="1600" dirty="0" smtClean="0">
                <a:solidFill>
                  <a:srgbClr val="FF0000"/>
                </a:solidFill>
              </a:rPr>
              <a:t> </a:t>
            </a:r>
            <a:r>
              <a:rPr lang="tr-TR" sz="1600" b="1" dirty="0" err="1" smtClean="0">
                <a:solidFill>
                  <a:srgbClr val="FF0000"/>
                </a:solidFill>
              </a:rPr>
              <a:t>D</a:t>
            </a:r>
            <a:r>
              <a:rPr lang="tr-TR" sz="1600" dirty="0" err="1" smtClean="0">
                <a:solidFill>
                  <a:srgbClr val="FF0000"/>
                </a:solidFill>
              </a:rPr>
              <a:t>escription</a:t>
            </a:r>
            <a:r>
              <a:rPr lang="tr-TR" sz="1600" dirty="0" smtClean="0">
                <a:solidFill>
                  <a:srgbClr val="FF0000"/>
                </a:solidFill>
              </a:rPr>
              <a:t> </a:t>
            </a:r>
            <a:r>
              <a:rPr lang="tr-TR" sz="1600" dirty="0" smtClean="0"/>
              <a:t>– </a:t>
            </a:r>
            <a:r>
              <a:rPr lang="tr-TR" sz="1600" b="1" dirty="0" smtClean="0"/>
              <a:t>Uluslararası Standart Bibliyografik Tanımlama (Niteleme</a:t>
            </a:r>
            <a:r>
              <a:rPr lang="tr-TR" sz="1600" b="1" dirty="0" smtClean="0"/>
              <a:t>)</a:t>
            </a:r>
            <a:endParaRPr lang="tr-TR" sz="1600" b="1" dirty="0" smtClean="0"/>
          </a:p>
          <a:p>
            <a:pPr algn="just">
              <a:lnSpc>
                <a:spcPct val="170000"/>
              </a:lnSpc>
            </a:pPr>
            <a:r>
              <a:rPr lang="tr-TR" sz="1600" dirty="0" err="1" smtClean="0"/>
              <a:t>ISBD’nin</a:t>
            </a:r>
            <a:r>
              <a:rPr lang="tr-TR" sz="1600" dirty="0" smtClean="0"/>
              <a:t> tarihi, 1969’da IFLA Kataloglama Komitesinin </a:t>
            </a:r>
            <a:r>
              <a:rPr lang="tr-TR" sz="1600" i="1" dirty="0" smtClean="0"/>
              <a:t>(şimdiki adı </a:t>
            </a:r>
            <a:r>
              <a:rPr lang="en-US" sz="1600" i="1" dirty="0"/>
              <a:t>Standing Committee of the IFLA Cataloguing Section</a:t>
            </a:r>
            <a:r>
              <a:rPr lang="tr-TR" sz="1600" i="1" dirty="0" smtClean="0"/>
              <a:t>) </a:t>
            </a:r>
            <a:r>
              <a:rPr lang="tr-TR" sz="1600" dirty="0" smtClean="0"/>
              <a:t>toplanmasına dayanmaktadır.</a:t>
            </a:r>
          </a:p>
          <a:p>
            <a:pPr algn="just">
              <a:lnSpc>
                <a:spcPct val="170000"/>
              </a:lnSpc>
            </a:pPr>
            <a:r>
              <a:rPr lang="tr-TR" sz="1600" dirty="0" smtClean="0"/>
              <a:t>Bu toplantıda</a:t>
            </a:r>
            <a:r>
              <a:rPr lang="tr-TR" sz="1600" dirty="0"/>
              <a:t>, belirli kurallara göre </a:t>
            </a:r>
            <a:r>
              <a:rPr lang="tr-TR" sz="1600" dirty="0" smtClean="0"/>
              <a:t>bibliyografik tanımlamaların içeriğinin </a:t>
            </a:r>
            <a:r>
              <a:rPr lang="tr-TR" sz="1600" dirty="0"/>
              <a:t>ve</a:t>
            </a:r>
            <a:r>
              <a:rPr lang="tr-TR" sz="1600" dirty="0" smtClean="0"/>
              <a:t> formunun düzenlenebilmesi için standartlar hazırlanması gerekliliği konuşulmuştur.</a:t>
            </a:r>
          </a:p>
          <a:p>
            <a:pPr algn="just">
              <a:lnSpc>
                <a:spcPct val="170000"/>
              </a:lnSpc>
            </a:pPr>
            <a:r>
              <a:rPr lang="tr-TR" sz="1600" dirty="0" smtClean="0"/>
              <a:t>Bu konuşmalardan çıkan en önemli iki sonuç, bibliyografik tanımlamaların 8 temel alana ayrılmasına ve bu alanların ve içeriğindeki bilgilerin belirlenen noktalama işaretleri ile birbirinden ayrılması karar verilmesidir.</a:t>
            </a:r>
          </a:p>
        </p:txBody>
      </p:sp>
    </p:spTree>
    <p:extLst>
      <p:ext uri="{BB962C8B-B14F-4D97-AF65-F5344CB8AC3E}">
        <p14:creationId xmlns:p14="http://schemas.microsoft.com/office/powerpoint/2010/main" val="78121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ISBD – Noktalama İşaretleri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Bibliyografik kaydın tanımlayıcı unsurlarını sınırlandırmak için noktalama işaretlerini kullanır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Başka bir deyişle, noktalama işaretlerini alanları birbirinden ayırmak, hangi alanın nerede başlayıp nerede bittiğini belirlemek için kullanır.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15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138670"/>
              </p:ext>
            </p:extLst>
          </p:nvPr>
        </p:nvGraphicFramePr>
        <p:xfrm>
          <a:off x="0" y="-1"/>
          <a:ext cx="12191999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2559"/>
                <a:gridCol w="6949440"/>
              </a:tblGrid>
              <a:tr h="784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Noktalama İşaretleri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Kullanımı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601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.--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   (</a:t>
                      </a:r>
                      <a:r>
                        <a:rPr lang="tr-TR" sz="1800" b="1" dirty="0">
                          <a:effectLst/>
                        </a:rPr>
                        <a:t>Nokta tire)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</a:rPr>
                        <a:t> - Paragraf başı olmadığı </a:t>
                      </a:r>
                      <a:r>
                        <a:rPr lang="tr-TR" sz="1600" dirty="0" smtClean="0">
                          <a:effectLst/>
                        </a:rPr>
                        <a:t>sürece her bir </a:t>
                      </a:r>
                      <a:r>
                        <a:rPr lang="tr-TR" sz="1600" dirty="0">
                          <a:effectLst/>
                        </a:rPr>
                        <a:t>alanın </a:t>
                      </a:r>
                      <a:r>
                        <a:rPr lang="tr-TR" sz="1600" dirty="0" smtClean="0">
                          <a:effectLst/>
                        </a:rPr>
                        <a:t>başında (bir alanın bittiği ve diğer bir alanın başladığı</a:t>
                      </a:r>
                      <a:r>
                        <a:rPr lang="tr-TR" sz="1600" baseline="0" dirty="0" smtClean="0">
                          <a:effectLst/>
                        </a:rPr>
                        <a:t> yerde</a:t>
                      </a:r>
                      <a:r>
                        <a:rPr lang="tr-TR" sz="1600" dirty="0" smtClean="0">
                          <a:effectLst/>
                        </a:rPr>
                        <a:t>).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604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      </a:t>
                      </a:r>
                      <a:r>
                        <a:rPr lang="tr-TR" sz="1800" b="1" dirty="0">
                          <a:effectLst/>
                        </a:rPr>
                        <a:t>  </a:t>
                      </a:r>
                      <a:r>
                        <a:rPr lang="tr-TR" sz="1800" b="1" dirty="0" smtClean="0">
                          <a:effectLst/>
                        </a:rPr>
                        <a:t>  </a:t>
                      </a:r>
                      <a:r>
                        <a:rPr lang="tr-TR" sz="1800" b="1" dirty="0">
                          <a:effectLst/>
                        </a:rPr>
                        <a:t>  : </a:t>
                      </a:r>
                      <a:r>
                        <a:rPr lang="tr-TR" sz="1800" b="1" dirty="0" smtClean="0">
                          <a:effectLst/>
                        </a:rPr>
                        <a:t>     (</a:t>
                      </a:r>
                      <a:r>
                        <a:rPr lang="tr-TR" sz="1800" b="1" dirty="0">
                          <a:effectLst/>
                        </a:rPr>
                        <a:t>İki nokta üst üste)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- Eser adından sonra</a:t>
                      </a:r>
                      <a:r>
                        <a:rPr lang="tr-TR" sz="1600" baseline="0" dirty="0" smtClean="0">
                          <a:effectLst/>
                        </a:rPr>
                        <a:t> gelen alt</a:t>
                      </a:r>
                      <a:r>
                        <a:rPr lang="tr-TR" sz="1600" dirty="0" smtClean="0">
                          <a:effectLst/>
                        </a:rPr>
                        <a:t> eser adlarının başında.</a:t>
                      </a:r>
                      <a:endParaRPr lang="tr-T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</a:t>
                      </a:r>
                      <a:r>
                        <a:rPr lang="tr-TR" sz="1600" dirty="0" smtClean="0">
                          <a:effectLst/>
                        </a:rPr>
                        <a:t>Yayın, Dağıtım </a:t>
                      </a:r>
                      <a:r>
                        <a:rPr lang="tr-TR" sz="1600" dirty="0">
                          <a:effectLst/>
                        </a:rPr>
                        <a:t>alanında, yayın evi, dağıtıcı, </a:t>
                      </a:r>
                      <a:r>
                        <a:rPr lang="tr-TR" sz="1600" dirty="0" smtClean="0">
                          <a:effectLst/>
                        </a:rPr>
                        <a:t>matbaa</a:t>
                      </a:r>
                      <a:r>
                        <a:rPr lang="tr-TR" sz="1600" baseline="0" dirty="0" smtClean="0">
                          <a:effectLst/>
                        </a:rPr>
                        <a:t> </a:t>
                      </a:r>
                      <a:r>
                        <a:rPr lang="tr-TR" sz="1600" dirty="0" smtClean="0">
                          <a:effectLst/>
                        </a:rPr>
                        <a:t>vb. </a:t>
                      </a:r>
                      <a:r>
                        <a:rPr lang="tr-TR" sz="1600" dirty="0">
                          <a:effectLst/>
                        </a:rPr>
                        <a:t>başında.</a:t>
                      </a:r>
                      <a:endParaRPr lang="tr-T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</a:t>
                      </a:r>
                      <a:r>
                        <a:rPr lang="tr-TR" sz="1600" dirty="0" smtClean="0">
                          <a:effectLst/>
                        </a:rPr>
                        <a:t>Fiziki detaylar (resim,</a:t>
                      </a:r>
                      <a:r>
                        <a:rPr lang="tr-TR" sz="1600" baseline="0" dirty="0" smtClean="0">
                          <a:effectLst/>
                        </a:rPr>
                        <a:t> şekil, harita, vs.)</a:t>
                      </a:r>
                      <a:r>
                        <a:rPr lang="tr-TR" sz="1600" dirty="0" smtClean="0">
                          <a:effectLst/>
                        </a:rPr>
                        <a:t> </a:t>
                      </a:r>
                      <a:r>
                        <a:rPr lang="tr-TR" sz="1600" dirty="0">
                          <a:effectLst/>
                        </a:rPr>
                        <a:t>kaydının başında.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604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     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;     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(Noktalı </a:t>
                      </a:r>
                      <a:r>
                        <a:rPr lang="tr-TR" sz="1800" b="1" dirty="0">
                          <a:effectLst/>
                        </a:rPr>
                        <a:t>virgül)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Sorumluluk alanında farklı sorumlulukların </a:t>
                      </a:r>
                      <a:r>
                        <a:rPr lang="tr-TR" sz="1600" dirty="0" smtClean="0">
                          <a:effectLst/>
                        </a:rPr>
                        <a:t>arasında (yazar</a:t>
                      </a:r>
                      <a:r>
                        <a:rPr lang="tr-TR" sz="1600" baseline="0" dirty="0" smtClean="0">
                          <a:effectLst/>
                        </a:rPr>
                        <a:t> ; editör ; resimleyen …</a:t>
                      </a:r>
                      <a:r>
                        <a:rPr lang="tr-TR" sz="1600" dirty="0" smtClean="0">
                          <a:effectLst/>
                        </a:rPr>
                        <a:t>).</a:t>
                      </a:r>
                      <a:endParaRPr lang="tr-T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Fiziksel tanımlama alanında boyuttan </a:t>
                      </a:r>
                      <a:r>
                        <a:rPr lang="tr-TR" sz="1600" dirty="0" smtClean="0">
                          <a:effectLst/>
                        </a:rPr>
                        <a:t>önce.</a:t>
                      </a:r>
                      <a:endParaRPr lang="tr-T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Dizi alanında numaralamada.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601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    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/     </a:t>
                      </a:r>
                      <a:r>
                        <a:rPr lang="tr-TR" sz="1800" b="1" dirty="0">
                          <a:effectLst/>
                        </a:rPr>
                        <a:t> (Kesme İşareti)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Sorumluluk kaydının </a:t>
                      </a:r>
                      <a:r>
                        <a:rPr lang="tr-TR" sz="1600" dirty="0" smtClean="0">
                          <a:effectLst/>
                        </a:rPr>
                        <a:t>başında.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0602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    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=     </a:t>
                      </a:r>
                      <a:r>
                        <a:rPr lang="tr-TR" sz="1800" b="1" dirty="0">
                          <a:effectLst/>
                        </a:rPr>
                        <a:t> </a:t>
                      </a:r>
                      <a:r>
                        <a:rPr lang="tr-TR" sz="1800" b="1" dirty="0" smtClean="0">
                          <a:effectLst/>
                        </a:rPr>
                        <a:t>(Paralel </a:t>
                      </a:r>
                      <a:r>
                        <a:rPr lang="tr-TR" sz="1800" b="1" dirty="0">
                          <a:effectLst/>
                        </a:rPr>
                        <a:t>işareti)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</a:t>
                      </a:r>
                      <a:r>
                        <a:rPr lang="tr-TR" sz="1600" dirty="0" smtClean="0">
                          <a:effectLst/>
                        </a:rPr>
                        <a:t>Eser adının </a:t>
                      </a:r>
                      <a:r>
                        <a:rPr lang="tr-TR" sz="1600" dirty="0">
                          <a:effectLst/>
                        </a:rPr>
                        <a:t>farklı bir dilde tekrarlandığı durumlarda </a:t>
                      </a:r>
                      <a:r>
                        <a:rPr lang="tr-TR" sz="1600" dirty="0" smtClean="0">
                          <a:effectLst/>
                        </a:rPr>
                        <a:t>paralel eser adının</a:t>
                      </a:r>
                      <a:r>
                        <a:rPr lang="tr-TR" sz="1600" baseline="0" dirty="0" smtClean="0">
                          <a:effectLst/>
                        </a:rPr>
                        <a:t> </a:t>
                      </a:r>
                      <a:r>
                        <a:rPr lang="tr-TR" sz="1600" dirty="0" smtClean="0">
                          <a:effectLst/>
                        </a:rPr>
                        <a:t>başında.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601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      </a:t>
                      </a:r>
                      <a:r>
                        <a:rPr lang="tr-TR" sz="1800" b="1" dirty="0" smtClean="0">
                          <a:effectLst/>
                        </a:rPr>
                        <a:t>                     ,     </a:t>
                      </a:r>
                      <a:r>
                        <a:rPr lang="tr-TR" sz="1800" b="1" baseline="0" dirty="0" smtClean="0">
                          <a:effectLst/>
                        </a:rPr>
                        <a:t> </a:t>
                      </a:r>
                      <a:r>
                        <a:rPr lang="tr-TR" sz="1800" b="1" dirty="0">
                          <a:effectLst/>
                        </a:rPr>
                        <a:t> (Virgül)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 </a:t>
                      </a:r>
                      <a:r>
                        <a:rPr lang="tr-TR" sz="1600" dirty="0" smtClean="0">
                          <a:effectLst/>
                        </a:rPr>
                        <a:t>Yayın, Dağıtım </a:t>
                      </a:r>
                      <a:r>
                        <a:rPr lang="tr-TR" sz="1600" dirty="0">
                          <a:effectLst/>
                        </a:rPr>
                        <a:t>alanında yayın tarihinden </a:t>
                      </a:r>
                      <a:r>
                        <a:rPr lang="tr-TR" sz="1600" dirty="0" smtClean="0">
                          <a:effectLst/>
                        </a:rPr>
                        <a:t>önce.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Sorumluluk bildiriminde, aynı tür sorumluluğa sahip kişiler arasına</a:t>
                      </a:r>
                      <a:r>
                        <a:rPr lang="tr-TR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2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2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ISBD - Bibliyografik Tanımlama (Niteleme)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Bibliyografik tanımlama 8 bölüme ayrılmıştır ve bu bölümler </a:t>
            </a:r>
            <a:r>
              <a:rPr lang="tr-TR" sz="2400" b="1" dirty="0" smtClean="0"/>
              <a:t>alan</a:t>
            </a:r>
            <a:r>
              <a:rPr lang="tr-TR" sz="2400" dirty="0" smtClean="0"/>
              <a:t> olarak adlandırılmaktadır.</a:t>
            </a:r>
          </a:p>
          <a:p>
            <a:pPr algn="just"/>
            <a:r>
              <a:rPr lang="tr-TR" sz="2400" b="1" dirty="0" smtClean="0"/>
              <a:t>Alan</a:t>
            </a:r>
            <a:r>
              <a:rPr lang="tr-TR" sz="2400" dirty="0" smtClean="0"/>
              <a:t> ile « Bibliyografik tanımlamanın önemli bir bölümü, belirli bir kategori ya da kategoriler kümesini oluşturan veriler » kastedilmektedir.</a:t>
            </a:r>
          </a:p>
          <a:p>
            <a:pPr algn="just"/>
            <a:r>
              <a:rPr lang="tr-TR" sz="2400" dirty="0" smtClean="0"/>
              <a:t>Bu 8 alanın her biri ayrı bir </a:t>
            </a:r>
            <a:r>
              <a:rPr lang="tr-TR" sz="2400" b="1" dirty="0" smtClean="0"/>
              <a:t>MARC</a:t>
            </a:r>
            <a:r>
              <a:rPr lang="tr-TR" sz="2400" dirty="0" smtClean="0"/>
              <a:t> alanlarına denk gelmektedir.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369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ISBD’nin</a:t>
            </a:r>
            <a:r>
              <a:rPr lang="tr-TR" dirty="0" smtClean="0"/>
              <a:t> 8 Tanımlama Alanı</a:t>
            </a:r>
            <a:br>
              <a:rPr lang="tr-TR" dirty="0" smtClean="0"/>
            </a:br>
            <a:r>
              <a:rPr lang="tr-TR" dirty="0" smtClean="0"/>
              <a:t>(Niteleme Alanları)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703546" cy="3672609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Alan 1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245 Alanı </a:t>
            </a:r>
            <a:r>
              <a:rPr lang="tr-TR" dirty="0" smtClean="0"/>
              <a:t>: Başlık ve sorumluluk bildirimi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2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250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Basım bildirimi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3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25X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Materyale ait ayırt edici ayrıntılar (Kartografik, </a:t>
            </a:r>
            <a:r>
              <a:rPr lang="tr-TR" dirty="0" err="1" smtClean="0"/>
              <a:t>Filatelik</a:t>
            </a:r>
            <a:r>
              <a:rPr lang="tr-TR" dirty="0" smtClean="0"/>
              <a:t>, Bilgisayar dosyası, Müzik dosyası, vs.)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4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260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Yayın, dağıtım, vs.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5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300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Fiziksel tanımlama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6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4XX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Seriler (Diziler) alanı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7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5XX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Notlar alanı</a:t>
            </a:r>
          </a:p>
          <a:p>
            <a:pPr algn="just"/>
            <a:r>
              <a:rPr lang="tr-TR" b="1" dirty="0"/>
              <a:t>Alan </a:t>
            </a:r>
            <a:r>
              <a:rPr lang="tr-TR" b="1" dirty="0" smtClean="0"/>
              <a:t>8</a:t>
            </a:r>
            <a:r>
              <a:rPr lang="tr-TR" dirty="0" smtClean="0"/>
              <a:t> : </a:t>
            </a:r>
            <a:r>
              <a:rPr lang="tr-TR" dirty="0" smtClean="0">
                <a:solidFill>
                  <a:srgbClr val="FF0000"/>
                </a:solidFill>
              </a:rPr>
              <a:t>02X </a:t>
            </a:r>
            <a:r>
              <a:rPr lang="tr-TR" dirty="0">
                <a:solidFill>
                  <a:srgbClr val="FF0000"/>
                </a:solidFill>
              </a:rPr>
              <a:t>Alanı </a:t>
            </a:r>
            <a:r>
              <a:rPr lang="tr-TR" dirty="0"/>
              <a:t>: </a:t>
            </a:r>
            <a:r>
              <a:rPr lang="tr-TR" dirty="0" smtClean="0"/>
              <a:t>Uluslararası standart numarası ve sağlanabilirlik durumu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99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İçerik Yer Tutucusu"/>
          <p:cNvSpPr>
            <a:spLocks noGrp="1"/>
          </p:cNvSpPr>
          <p:nvPr>
            <p:ph idx="1"/>
          </p:nvPr>
        </p:nvSpPr>
        <p:spPr>
          <a:xfrm>
            <a:off x="923924" y="2739305"/>
            <a:ext cx="10163176" cy="3806967"/>
          </a:xfrm>
        </p:spPr>
        <p:txBody>
          <a:bodyPr>
            <a:normAutofit/>
          </a:bodyPr>
          <a:lstStyle/>
          <a:p>
            <a:pPr algn="just"/>
            <a:r>
              <a:rPr lang="tr-TR" altLang="tr-TR" b="1" dirty="0" smtClean="0"/>
              <a:t>Eser adı</a:t>
            </a:r>
            <a:r>
              <a:rPr lang="tr-TR" altLang="tr-TR" dirty="0" smtClean="0"/>
              <a:t>, bir bilgi kaynağını adlandıran karakter, sözcük ve/veya sözcükler topluluğudur.</a:t>
            </a:r>
          </a:p>
          <a:p>
            <a:pPr algn="just"/>
            <a:r>
              <a:rPr lang="tr-TR" altLang="tr-TR" b="1" dirty="0" smtClean="0"/>
              <a:t>Sorumluluk bildirimi</a:t>
            </a:r>
            <a:r>
              <a:rPr lang="tr-TR" altLang="tr-TR" dirty="0" smtClean="0"/>
              <a:t>, eserin içeriğinden sorumlu gerçek kişilerin, eseri çıkaran tüzel kişilerin, eserin içeriğinin seslendirilmesinden, resimlenmesinden, hazırlanmasından vs. sorumlu olan kişilerin belirtildiği alandır.</a:t>
            </a:r>
          </a:p>
          <a:p>
            <a:pPr algn="just"/>
            <a:r>
              <a:rPr lang="tr-TR" altLang="tr-TR" dirty="0" smtClean="0"/>
              <a:t>Eser adı nitelemenin ilk öğesidir. </a:t>
            </a:r>
          </a:p>
          <a:p>
            <a:pPr algn="just"/>
            <a:endParaRPr lang="tr-TR" altLang="tr-TR" b="1" dirty="0" smtClean="0"/>
          </a:p>
          <a:p>
            <a:pPr marL="0" indent="0" algn="just">
              <a:buNone/>
            </a:pPr>
            <a:r>
              <a:rPr lang="tr-TR" altLang="tr-TR" b="1" dirty="0" smtClean="0">
                <a:solidFill>
                  <a:srgbClr val="FF0000"/>
                </a:solidFill>
              </a:rPr>
              <a:t>Nedeni:</a:t>
            </a:r>
            <a:r>
              <a:rPr lang="tr-TR" altLang="tr-TR" b="1" dirty="0" smtClean="0"/>
              <a:t> </a:t>
            </a:r>
          </a:p>
          <a:p>
            <a:pPr lvl="1" algn="just"/>
            <a:r>
              <a:rPr lang="tr-TR" altLang="tr-TR" b="1" u="sng" dirty="0" smtClean="0"/>
              <a:t>Eserin belirleyici unsuru olması, </a:t>
            </a:r>
          </a:p>
          <a:p>
            <a:pPr lvl="1" algn="just"/>
            <a:r>
              <a:rPr lang="tr-TR" altLang="tr-TR" b="1" u="sng" dirty="0" smtClean="0"/>
              <a:t>Aynı yazara ait diğer eserlerden ayırmasıdır</a:t>
            </a:r>
            <a:r>
              <a:rPr lang="tr-TR" altLang="tr-TR" b="1" dirty="0" smtClean="0"/>
              <a:t>.</a:t>
            </a:r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923924" y="957265"/>
            <a:ext cx="8739621" cy="8923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tr-TR" sz="4000" dirty="0" smtClean="0">
                <a:solidFill>
                  <a:schemeClr val="bg1"/>
                </a:solidFill>
                <a:latin typeface="Arial" charset="0"/>
              </a:rPr>
              <a:t>1- </a:t>
            </a:r>
            <a:r>
              <a:rPr lang="tr-TR" sz="4000" dirty="0">
                <a:solidFill>
                  <a:schemeClr val="bg1"/>
                </a:solidFill>
                <a:latin typeface="Arial" charset="0"/>
              </a:rPr>
              <a:t>Eser adı/Başlık (</a:t>
            </a:r>
            <a:r>
              <a:rPr lang="tr-TR" sz="4000" dirty="0" err="1">
                <a:solidFill>
                  <a:schemeClr val="bg1"/>
                </a:solidFill>
                <a:latin typeface="Arial" charset="0"/>
              </a:rPr>
              <a:t>Title</a:t>
            </a:r>
            <a:r>
              <a:rPr lang="tr-TR" sz="4000" dirty="0">
                <a:solidFill>
                  <a:schemeClr val="bg1"/>
                </a:solidFill>
                <a:latin typeface="Arial" charset="0"/>
              </a:rPr>
              <a:t>) ve sorumluluk bildirimi (</a:t>
            </a:r>
            <a:r>
              <a:rPr lang="tr-TR" sz="4000" dirty="0" err="1">
                <a:solidFill>
                  <a:schemeClr val="bg1"/>
                </a:solidFill>
                <a:latin typeface="Arial" charset="0"/>
              </a:rPr>
              <a:t>statement</a:t>
            </a:r>
            <a:r>
              <a:rPr lang="tr-TR" sz="4000" dirty="0">
                <a:solidFill>
                  <a:schemeClr val="bg1"/>
                </a:solidFill>
                <a:latin typeface="Arial" charset="0"/>
              </a:rPr>
              <a:t> of </a:t>
            </a:r>
            <a:r>
              <a:rPr lang="tr-TR" sz="4000" dirty="0" err="1">
                <a:solidFill>
                  <a:schemeClr val="bg1"/>
                </a:solidFill>
                <a:latin typeface="Arial" charset="0"/>
              </a:rPr>
              <a:t>responsibility</a:t>
            </a:r>
            <a:r>
              <a:rPr lang="tr-TR" sz="4000" dirty="0" smtClean="0">
                <a:solidFill>
                  <a:schemeClr val="bg1"/>
                </a:solidFill>
                <a:latin typeface="Arial" charset="0"/>
              </a:rPr>
              <a:t>)</a:t>
            </a:r>
            <a:endParaRPr lang="tr-TR" sz="4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9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>
          <a:xfrm>
            <a:off x="757670" y="2562661"/>
            <a:ext cx="7555057" cy="41083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r>
              <a:rPr lang="tr-TR" b="1" dirty="0" smtClean="0"/>
              <a:t>Nitelemede eser adı;</a:t>
            </a:r>
          </a:p>
          <a:p>
            <a:pPr algn="just">
              <a:defRPr/>
            </a:pPr>
            <a:endParaRPr lang="tr-TR" b="1" dirty="0" smtClean="0"/>
          </a:p>
          <a:p>
            <a:pPr lvl="1" algn="just">
              <a:defRPr/>
            </a:pPr>
            <a:r>
              <a:rPr lang="tr-TR" b="1" dirty="0" smtClean="0"/>
              <a:t>Bilgi kaynağının yapısını ve içeriğini gösterir </a:t>
            </a:r>
            <a:r>
              <a:rPr lang="tr-TR" dirty="0" smtClean="0"/>
              <a:t>(Roman, öykü dışında eserin konusunu özetler).</a:t>
            </a:r>
          </a:p>
          <a:p>
            <a:pPr algn="just">
              <a:defRPr/>
            </a:pPr>
            <a:endParaRPr lang="tr-TR" b="1" dirty="0" smtClean="0"/>
          </a:p>
          <a:p>
            <a:pPr lvl="1" algn="just">
              <a:defRPr/>
            </a:pPr>
            <a:r>
              <a:rPr lang="tr-TR" b="1" dirty="0" smtClean="0"/>
              <a:t>Bilgi kaynağını benzersiz olarak tanımlar </a:t>
            </a:r>
            <a:r>
              <a:rPr lang="tr-TR" dirty="0" smtClean="0"/>
              <a:t>(yazar adı ile birlikte alınan eser adı, bir eseri benzersiz olarak tanımlar).</a:t>
            </a:r>
          </a:p>
          <a:p>
            <a:pPr algn="just">
              <a:defRPr/>
            </a:pPr>
            <a:endParaRPr lang="tr-TR" b="1" dirty="0" smtClean="0"/>
          </a:p>
          <a:p>
            <a:pPr lvl="1" algn="just">
              <a:defRPr/>
            </a:pPr>
            <a:r>
              <a:rPr lang="tr-TR" b="1" dirty="0" smtClean="0"/>
              <a:t>Nitelemenin, aynı başlıklara sahip diğer nitelemeler arasındaki durumunu belirtir </a:t>
            </a:r>
            <a:r>
              <a:rPr lang="tr-TR" dirty="0" smtClean="0"/>
              <a:t>(aynı yazar başlığı altında girilen eserleri birbirinden ayırmak)</a:t>
            </a:r>
            <a:r>
              <a:rPr lang="tr-TR" b="1" dirty="0"/>
              <a:t>.</a:t>
            </a:r>
            <a:endParaRPr lang="tr-TR" dirty="0" smtClean="0"/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892753" y="905310"/>
            <a:ext cx="6172200" cy="714375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tr-TR" sz="4000" dirty="0" smtClean="0">
                <a:solidFill>
                  <a:schemeClr val="bg1"/>
                </a:solidFill>
                <a:latin typeface="Arial" charset="0"/>
              </a:rPr>
              <a:t>1- Eser </a:t>
            </a:r>
            <a:r>
              <a:rPr lang="tr-TR" sz="4000" dirty="0">
                <a:solidFill>
                  <a:schemeClr val="bg1"/>
                </a:solidFill>
                <a:latin typeface="Arial" charset="0"/>
              </a:rPr>
              <a:t>adı ve sorumluluk bildirimi</a:t>
            </a:r>
          </a:p>
        </p:txBody>
      </p:sp>
      <p:pic>
        <p:nvPicPr>
          <p:cNvPr id="1026" name="Picture 2" descr="http://i.dr.com.tr/cache/600x600-0/originals/000000045365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91" y="2579677"/>
            <a:ext cx="3037609" cy="427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25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598</TotalTime>
  <Words>1119</Words>
  <Application>Microsoft Office PowerPoint</Application>
  <PresentationFormat>Geniş ekran</PresentationFormat>
  <Paragraphs>133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İyon Toplantı Odası</vt:lpstr>
      <vt:lpstr>BİLGİNİN ORGANİZASYONUNA GİRİŞ</vt:lpstr>
      <vt:lpstr>ISBD</vt:lpstr>
      <vt:lpstr>ISBD – Noktalama İşaretleri</vt:lpstr>
      <vt:lpstr>PowerPoint Sunusu</vt:lpstr>
      <vt:lpstr>PowerPoint Sunusu</vt:lpstr>
      <vt:lpstr>ISBD - Bibliyografik Tanımlama (Niteleme) Alanları</vt:lpstr>
      <vt:lpstr>ISBD’nin 8 Tanımlama Alanı (Niteleme Alanları)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8 - Standart numara ve sağlanabilirlik durumu alanı (Standard number (or alternative) and terms of availability area)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ORGANİZASYONUNA GİRİŞ</dc:title>
  <dc:creator>dogan_atilgan</dc:creator>
  <cp:lastModifiedBy>dogan_atilgan</cp:lastModifiedBy>
  <cp:revision>27</cp:revision>
  <dcterms:created xsi:type="dcterms:W3CDTF">2017-10-27T13:42:10Z</dcterms:created>
  <dcterms:modified xsi:type="dcterms:W3CDTF">2019-11-28T06:33:52Z</dcterms:modified>
</cp:coreProperties>
</file>