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02" autoAdjust="0"/>
    <p:restoredTop sz="94660"/>
  </p:normalViewPr>
  <p:slideViewPr>
    <p:cSldViewPr snapToGrid="0">
      <p:cViewPr varScale="1">
        <p:scale>
          <a:sx n="83" d="100"/>
          <a:sy n="83" d="100"/>
        </p:scale>
        <p:origin x="36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CA15-378E-425A-95D4-B9C30315445B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10070-161E-40DA-8248-27E63FA09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65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CA15-378E-425A-95D4-B9C30315445B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10070-161E-40DA-8248-27E63FA09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0147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CA15-378E-425A-95D4-B9C30315445B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10070-161E-40DA-8248-27E63FA09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524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CA15-378E-425A-95D4-B9C30315445B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10070-161E-40DA-8248-27E63FA09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5219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CA15-378E-425A-95D4-B9C30315445B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10070-161E-40DA-8248-27E63FA09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3438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CA15-378E-425A-95D4-B9C30315445B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10070-161E-40DA-8248-27E63FA09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27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CA15-378E-425A-95D4-B9C30315445B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10070-161E-40DA-8248-27E63FA09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532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CA15-378E-425A-95D4-B9C30315445B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10070-161E-40DA-8248-27E63FA09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2420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CA15-378E-425A-95D4-B9C30315445B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10070-161E-40DA-8248-27E63FA09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837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CA15-378E-425A-95D4-B9C30315445B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10070-161E-40DA-8248-27E63FA09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82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CA15-378E-425A-95D4-B9C30315445B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10070-161E-40DA-8248-27E63FA09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952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7CA15-378E-425A-95D4-B9C30315445B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10070-161E-40DA-8248-27E63FA099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27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44976"/>
          </a:xfrm>
        </p:spPr>
        <p:txBody>
          <a:bodyPr/>
          <a:lstStyle/>
          <a:p>
            <a:r>
              <a:rPr lang="tr-TR" b="1" dirty="0" smtClean="0"/>
              <a:t>İNFLAMASYON VE ONARIM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078" y="2345635"/>
            <a:ext cx="8189844" cy="4253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88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Hücresel Yanıtlar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Lökositler </a:t>
            </a:r>
            <a:r>
              <a:rPr lang="tr-TR" dirty="0" err="1" smtClean="0"/>
              <a:t>inflamasyonun</a:t>
            </a:r>
            <a:r>
              <a:rPr lang="tr-TR" dirty="0" smtClean="0"/>
              <a:t> bütün tiplerinde etkilenirler. </a:t>
            </a:r>
            <a:r>
              <a:rPr lang="tr-TR" dirty="0" err="1" smtClean="0"/>
              <a:t>Monositler</a:t>
            </a:r>
            <a:r>
              <a:rPr lang="tr-TR" dirty="0" smtClean="0"/>
              <a:t> </a:t>
            </a:r>
            <a:r>
              <a:rPr lang="tr-TR" dirty="0" err="1" smtClean="0"/>
              <a:t>kapillerlerden</a:t>
            </a:r>
            <a:r>
              <a:rPr lang="tr-TR" dirty="0" smtClean="0"/>
              <a:t> doku içine geçtiklerinde </a:t>
            </a:r>
            <a:r>
              <a:rPr lang="tr-TR" dirty="0" err="1" smtClean="0"/>
              <a:t>makrofaj</a:t>
            </a:r>
            <a:r>
              <a:rPr lang="tr-TR" dirty="0" smtClean="0"/>
              <a:t> adı verilen geniş hücrelere dönüşme yeteneğine sahiptirler.</a:t>
            </a:r>
          </a:p>
          <a:p>
            <a:endParaRPr lang="tr-TR" dirty="0"/>
          </a:p>
          <a:p>
            <a:r>
              <a:rPr lang="tr-TR" dirty="0" err="1" smtClean="0"/>
              <a:t>Makrofajlar</a:t>
            </a:r>
            <a:r>
              <a:rPr lang="tr-TR" dirty="0" smtClean="0"/>
              <a:t> büyük ölçüde </a:t>
            </a:r>
            <a:r>
              <a:rPr lang="tr-TR" dirty="0" err="1" smtClean="0"/>
              <a:t>fagositik</a:t>
            </a:r>
            <a:r>
              <a:rPr lang="tr-TR" dirty="0" smtClean="0"/>
              <a:t> bir potansiyele sahiptirler, bakteriler ve hücresel atıkların büyük miktarını içine alıp yok edebilirler. </a:t>
            </a:r>
            <a:r>
              <a:rPr lang="tr-TR" dirty="0" err="1" smtClean="0"/>
              <a:t>Makrofajlar</a:t>
            </a:r>
            <a:r>
              <a:rPr lang="tr-TR" dirty="0" smtClean="0"/>
              <a:t> yalnızca dokuda oluşup kanda serbest olarak bulunmazlar.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281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Nötrofiller</a:t>
            </a:r>
            <a:r>
              <a:rPr lang="tr-TR" dirty="0" smtClean="0"/>
              <a:t> hareket halinde olup, bakteri ve diğer hücre atıklarını yok etme özelliğine sahiptirler. </a:t>
            </a:r>
            <a:r>
              <a:rPr lang="tr-TR" dirty="0" err="1" smtClean="0"/>
              <a:t>Lizozom</a:t>
            </a:r>
            <a:r>
              <a:rPr lang="tr-TR" dirty="0" smtClean="0"/>
              <a:t> adı verilen ve kolaylıkla doku içine serbestleşebilen enzimleri içerirler.</a:t>
            </a:r>
          </a:p>
          <a:p>
            <a:endParaRPr lang="tr-TR" dirty="0"/>
          </a:p>
          <a:p>
            <a:r>
              <a:rPr lang="tr-TR" dirty="0" smtClean="0"/>
              <a:t>Bu enzimlerin </a:t>
            </a:r>
            <a:r>
              <a:rPr lang="tr-TR" dirty="0" err="1" smtClean="0"/>
              <a:t>kemotaktik</a:t>
            </a:r>
            <a:r>
              <a:rPr lang="tr-TR" dirty="0" smtClean="0"/>
              <a:t> aktivitesi sonucunda diğer lökositlerin de </a:t>
            </a:r>
            <a:r>
              <a:rPr lang="tr-TR" dirty="0" err="1" smtClean="0"/>
              <a:t>inflamasyon</a:t>
            </a:r>
            <a:r>
              <a:rPr lang="tr-TR" dirty="0" smtClean="0"/>
              <a:t> sahasına gelmeleri sağlanır.</a:t>
            </a:r>
          </a:p>
          <a:p>
            <a:endParaRPr lang="tr-TR" dirty="0"/>
          </a:p>
          <a:p>
            <a:r>
              <a:rPr lang="tr-TR" dirty="0" smtClean="0"/>
              <a:t>Bazofil ve </a:t>
            </a:r>
            <a:r>
              <a:rPr lang="tr-TR" dirty="0" err="1" smtClean="0"/>
              <a:t>eozinofiller</a:t>
            </a:r>
            <a:r>
              <a:rPr lang="tr-TR" dirty="0" smtClean="0"/>
              <a:t> ise daha çok uzun süren kronik enfeksiyonlarda etkilidirler.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500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Genelde vücut bütün fizyolojik fonksiyonları, sinir </a:t>
            </a:r>
            <a:r>
              <a:rPr lang="tr-TR" dirty="0" err="1" smtClean="0"/>
              <a:t>stimülasyonu</a:t>
            </a:r>
            <a:r>
              <a:rPr lang="tr-TR" dirty="0" smtClean="0"/>
              <a:t> veya kimyasal maddelerin serbestleşmesi ile kontrol eder.</a:t>
            </a:r>
          </a:p>
          <a:p>
            <a:endParaRPr lang="tr-TR" dirty="0"/>
          </a:p>
          <a:p>
            <a:r>
              <a:rPr lang="tr-TR" dirty="0" smtClean="0"/>
              <a:t>Sinir sistemi kontrolünde ise yine kimyasal maddelerin rolü vardır. ( </a:t>
            </a:r>
            <a:r>
              <a:rPr lang="tr-TR" dirty="0" err="1" smtClean="0"/>
              <a:t>nöromusküler</a:t>
            </a:r>
            <a:r>
              <a:rPr lang="tr-TR" dirty="0" smtClean="0"/>
              <a:t> kavşakta </a:t>
            </a:r>
            <a:r>
              <a:rPr lang="tr-TR" dirty="0" err="1" smtClean="0"/>
              <a:t>asetilkolinin</a:t>
            </a:r>
            <a:r>
              <a:rPr lang="tr-TR" dirty="0" smtClean="0"/>
              <a:t> serbestleşmesi)</a:t>
            </a:r>
          </a:p>
          <a:p>
            <a:endParaRPr lang="tr-TR" dirty="0"/>
          </a:p>
          <a:p>
            <a:r>
              <a:rPr lang="tr-TR" dirty="0" err="1" smtClean="0"/>
              <a:t>İnflamatuar</a:t>
            </a:r>
            <a:r>
              <a:rPr lang="tr-TR" dirty="0" smtClean="0"/>
              <a:t> reaksiyonların başlamasında ve kontrolünde de kimyasal maddelerin önemli rolü vardır.</a:t>
            </a:r>
          </a:p>
        </p:txBody>
      </p:sp>
    </p:spTree>
    <p:extLst>
      <p:ext uri="{BB962C8B-B14F-4D97-AF65-F5344CB8AC3E}">
        <p14:creationId xmlns:p14="http://schemas.microsoft.com/office/powerpoint/2010/main" val="374578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İNFLAMASYON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İnflamasyon</a:t>
            </a:r>
            <a:r>
              <a:rPr lang="tr-TR" dirty="0" smtClean="0"/>
              <a:t> yaralanmaya karşı dokunun </a:t>
            </a:r>
            <a:r>
              <a:rPr lang="tr-TR" dirty="0" err="1" smtClean="0"/>
              <a:t>vaskülarizasyonu</a:t>
            </a:r>
            <a:r>
              <a:rPr lang="tr-TR" dirty="0" smtClean="0"/>
              <a:t> ile oluşturulan bir seri reaksiyondur.</a:t>
            </a:r>
          </a:p>
          <a:p>
            <a:endParaRPr lang="tr-TR" dirty="0"/>
          </a:p>
          <a:p>
            <a:r>
              <a:rPr lang="tr-TR" dirty="0" err="1" smtClean="0"/>
              <a:t>İnflamatuar</a:t>
            </a:r>
            <a:r>
              <a:rPr lang="tr-TR" dirty="0" smtClean="0"/>
              <a:t> reaksiyonların amacı yaralayıcı faktörlerin etkisini kontrol etmek ve dokuyu tekrar normal durumuna döndürebilmektir. Bu yararlı  etkisidir.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159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Bazı durumlarda ise, </a:t>
            </a:r>
            <a:r>
              <a:rPr lang="tr-TR" dirty="0" err="1">
                <a:solidFill>
                  <a:prstClr val="black"/>
                </a:solidFill>
              </a:rPr>
              <a:t>inflamasyon</a:t>
            </a:r>
            <a:r>
              <a:rPr lang="tr-TR" dirty="0">
                <a:solidFill>
                  <a:prstClr val="black"/>
                </a:solidFill>
              </a:rPr>
              <a:t> yararlı etkisi olmaksızın hastalığın bir parçası olabilir</a:t>
            </a:r>
            <a:r>
              <a:rPr lang="tr-TR" dirty="0" smtClean="0">
                <a:solidFill>
                  <a:prstClr val="black"/>
                </a:solidFill>
              </a:rPr>
              <a:t>. Bu da zararlı etkisidir. </a:t>
            </a:r>
            <a:r>
              <a:rPr lang="tr-TR" dirty="0">
                <a:solidFill>
                  <a:prstClr val="black"/>
                </a:solidFill>
              </a:rPr>
              <a:t>RA örneğinde olduğu gibi</a:t>
            </a:r>
            <a:r>
              <a:rPr lang="tr-TR" dirty="0" smtClean="0">
                <a:solidFill>
                  <a:prstClr val="black"/>
                </a:solidFill>
              </a:rPr>
              <a:t>.</a:t>
            </a:r>
          </a:p>
          <a:p>
            <a:pPr lvl="0"/>
            <a:endParaRPr lang="tr-TR" dirty="0">
              <a:solidFill>
                <a:prstClr val="black"/>
              </a:solidFill>
            </a:endParaRPr>
          </a:p>
          <a:p>
            <a:pPr lvl="0"/>
            <a:r>
              <a:rPr lang="tr-TR" dirty="0" err="1" smtClean="0">
                <a:solidFill>
                  <a:prstClr val="black"/>
                </a:solidFill>
              </a:rPr>
              <a:t>İnflamasyonun</a:t>
            </a:r>
            <a:r>
              <a:rPr lang="tr-TR" dirty="0" smtClean="0">
                <a:solidFill>
                  <a:prstClr val="black"/>
                </a:solidFill>
              </a:rPr>
              <a:t> zararlı olduğu durumlarda ısı ajanları veya ilaç kullanılarak yapılan tedavi, sürecin kontrolü ve fonksiyonların geri dönüşünü sağlamak amacıyla uygulanır.</a:t>
            </a:r>
            <a:endParaRPr lang="tr-TR" dirty="0">
              <a:solidFill>
                <a:prstClr val="black"/>
              </a:solidFill>
            </a:endParaRP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705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İnflamasyona</a:t>
            </a:r>
            <a:r>
              <a:rPr lang="tr-TR" b="1" dirty="0" smtClean="0"/>
              <a:t> Yol Açan Bazı Durumlar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Travma (burkulmalar)</a:t>
            </a:r>
          </a:p>
          <a:p>
            <a:r>
              <a:rPr lang="tr-TR" dirty="0" smtClean="0"/>
              <a:t> Kırıklar</a:t>
            </a:r>
          </a:p>
          <a:p>
            <a:r>
              <a:rPr lang="tr-TR" dirty="0" smtClean="0"/>
              <a:t>Yabancı cisim batması</a:t>
            </a:r>
          </a:p>
          <a:p>
            <a:r>
              <a:rPr lang="tr-TR" dirty="0" err="1" smtClean="0"/>
              <a:t>Bakterial</a:t>
            </a:r>
            <a:r>
              <a:rPr lang="tr-TR" dirty="0" smtClean="0"/>
              <a:t> hastalıklar</a:t>
            </a:r>
          </a:p>
          <a:p>
            <a:r>
              <a:rPr lang="tr-TR" dirty="0" smtClean="0"/>
              <a:t>Kan akımının azalması</a:t>
            </a:r>
          </a:p>
          <a:p>
            <a:r>
              <a:rPr lang="tr-TR" dirty="0" smtClean="0"/>
              <a:t>Yanıklar</a:t>
            </a:r>
          </a:p>
          <a:p>
            <a:r>
              <a:rPr lang="tr-TR" dirty="0" err="1" smtClean="0"/>
              <a:t>Otoimmün</a:t>
            </a:r>
            <a:r>
              <a:rPr lang="tr-TR" dirty="0" smtClean="0"/>
              <a:t> hastalıklar</a:t>
            </a:r>
          </a:p>
          <a:p>
            <a:r>
              <a:rPr lang="tr-TR" dirty="0" err="1" smtClean="0"/>
              <a:t>Romatoid</a:t>
            </a:r>
            <a:r>
              <a:rPr lang="tr-TR" dirty="0" smtClean="0"/>
              <a:t>  </a:t>
            </a:r>
            <a:r>
              <a:rPr lang="tr-TR" dirty="0" err="1" smtClean="0"/>
              <a:t>artrit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4576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İnflamasyon</a:t>
            </a:r>
            <a:r>
              <a:rPr lang="tr-TR" b="1" dirty="0" smtClean="0"/>
              <a:t> Belirtileri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Ödem</a:t>
            </a:r>
          </a:p>
          <a:p>
            <a:endParaRPr lang="tr-TR" dirty="0"/>
          </a:p>
          <a:p>
            <a:r>
              <a:rPr lang="tr-TR" dirty="0" smtClean="0"/>
              <a:t>Ağrı</a:t>
            </a:r>
          </a:p>
          <a:p>
            <a:endParaRPr lang="tr-TR" dirty="0"/>
          </a:p>
          <a:p>
            <a:r>
              <a:rPr lang="tr-TR" dirty="0" smtClean="0"/>
              <a:t>Sıcaklık artışı </a:t>
            </a:r>
          </a:p>
          <a:p>
            <a:endParaRPr lang="tr-TR" dirty="0"/>
          </a:p>
          <a:p>
            <a:r>
              <a:rPr lang="tr-TR" dirty="0" smtClean="0"/>
              <a:t>Kızarıklık </a:t>
            </a:r>
          </a:p>
          <a:p>
            <a:endParaRPr lang="tr-TR" dirty="0"/>
          </a:p>
          <a:p>
            <a:r>
              <a:rPr lang="tr-TR" dirty="0" smtClean="0"/>
              <a:t>Fonksiyon kaybı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14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İnflamasyonda</a:t>
            </a:r>
            <a:r>
              <a:rPr lang="tr-TR" dirty="0" smtClean="0"/>
              <a:t> 2 önemli olay söz konusudur. Bunlar </a:t>
            </a:r>
            <a:r>
              <a:rPr lang="tr-TR" dirty="0" err="1" smtClean="0"/>
              <a:t>hemodinamik</a:t>
            </a:r>
            <a:r>
              <a:rPr lang="tr-TR" dirty="0" smtClean="0"/>
              <a:t> yanıtlar(kan dolanımındaki değişmeler) ve hücresel seviyedeki yanıtlardır.</a:t>
            </a:r>
          </a:p>
          <a:p>
            <a:endParaRPr lang="tr-TR" dirty="0"/>
          </a:p>
          <a:p>
            <a:r>
              <a:rPr lang="tr-TR" dirty="0" err="1" smtClean="0"/>
              <a:t>İnflamatuar</a:t>
            </a:r>
            <a:r>
              <a:rPr lang="tr-TR" dirty="0" smtClean="0"/>
              <a:t> olayın başlamasında ve kontrol edilmesinde de birtakım kimyasal maddeler rol oynar. Bunlara </a:t>
            </a:r>
            <a:r>
              <a:rPr lang="tr-TR" dirty="0" err="1" smtClean="0"/>
              <a:t>mediatörler</a:t>
            </a:r>
            <a:r>
              <a:rPr lang="tr-TR" dirty="0" smtClean="0"/>
              <a:t> denir.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007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Hemodinamik</a:t>
            </a:r>
            <a:r>
              <a:rPr lang="tr-TR" b="1" dirty="0" smtClean="0"/>
              <a:t> Yanıtlar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Yaralanma oluştuğunda 1-2 dakikalık </a:t>
            </a:r>
            <a:r>
              <a:rPr lang="tr-TR" dirty="0" err="1" smtClean="0"/>
              <a:t>vazokonstrüksiyonu</a:t>
            </a:r>
            <a:r>
              <a:rPr lang="tr-TR" dirty="0" smtClean="0"/>
              <a:t> </a:t>
            </a:r>
            <a:r>
              <a:rPr lang="tr-TR" dirty="0" err="1" smtClean="0"/>
              <a:t>vazodilatasyon</a:t>
            </a:r>
            <a:r>
              <a:rPr lang="tr-TR" dirty="0" smtClean="0"/>
              <a:t> izler. </a:t>
            </a:r>
            <a:r>
              <a:rPr lang="tr-TR" dirty="0" err="1" smtClean="0"/>
              <a:t>Vazodilatasyon</a:t>
            </a:r>
            <a:r>
              <a:rPr lang="tr-TR" dirty="0" smtClean="0"/>
              <a:t>, </a:t>
            </a:r>
            <a:r>
              <a:rPr lang="tr-TR" dirty="0" err="1" smtClean="0"/>
              <a:t>kapillerlerde</a:t>
            </a:r>
            <a:r>
              <a:rPr lang="tr-TR" dirty="0" smtClean="0"/>
              <a:t> kan miktarındaki artışa ve </a:t>
            </a:r>
            <a:r>
              <a:rPr lang="tr-TR" dirty="0" err="1" smtClean="0"/>
              <a:t>interkapiller</a:t>
            </a:r>
            <a:r>
              <a:rPr lang="tr-TR" dirty="0" smtClean="0"/>
              <a:t> basıncın yükselmesine yol açar.</a:t>
            </a:r>
          </a:p>
          <a:p>
            <a:endParaRPr lang="tr-TR" dirty="0"/>
          </a:p>
          <a:p>
            <a:r>
              <a:rPr lang="tr-TR" dirty="0" err="1" smtClean="0"/>
              <a:t>Vazodilatasyon</a:t>
            </a:r>
            <a:r>
              <a:rPr lang="tr-TR" dirty="0" smtClean="0"/>
              <a:t> ile beraber </a:t>
            </a:r>
            <a:r>
              <a:rPr lang="tr-TR" dirty="0" err="1" smtClean="0"/>
              <a:t>permeabilite</a:t>
            </a:r>
            <a:r>
              <a:rPr lang="tr-TR" dirty="0" smtClean="0"/>
              <a:t> de artar ve kan hücreleri damar dışına geçer.</a:t>
            </a:r>
          </a:p>
          <a:p>
            <a:endParaRPr lang="tr-TR" dirty="0"/>
          </a:p>
          <a:p>
            <a:r>
              <a:rPr lang="tr-TR" dirty="0" err="1" smtClean="0"/>
              <a:t>Mediatörler</a:t>
            </a:r>
            <a:r>
              <a:rPr lang="tr-TR" dirty="0" smtClean="0"/>
              <a:t> </a:t>
            </a:r>
            <a:r>
              <a:rPr lang="tr-TR" dirty="0" err="1" smtClean="0"/>
              <a:t>kapiller</a:t>
            </a:r>
            <a:r>
              <a:rPr lang="tr-TR" dirty="0" smtClean="0"/>
              <a:t> duvara ve arterlerin çaplarına direkt etki oluştururlar. </a:t>
            </a:r>
            <a:r>
              <a:rPr lang="tr-TR" dirty="0" err="1" smtClean="0"/>
              <a:t>Norepinefrin</a:t>
            </a:r>
            <a:r>
              <a:rPr lang="tr-TR" dirty="0" smtClean="0"/>
              <a:t> </a:t>
            </a:r>
            <a:r>
              <a:rPr lang="tr-TR" dirty="0" err="1" smtClean="0"/>
              <a:t>vazokonstrüksiyona</a:t>
            </a:r>
            <a:r>
              <a:rPr lang="tr-TR" dirty="0" smtClean="0"/>
              <a:t>, </a:t>
            </a:r>
            <a:r>
              <a:rPr lang="tr-TR" dirty="0" err="1" smtClean="0"/>
              <a:t>histamin</a:t>
            </a:r>
            <a:r>
              <a:rPr lang="tr-TR" dirty="0" smtClean="0"/>
              <a:t>, </a:t>
            </a:r>
            <a:r>
              <a:rPr lang="tr-TR" dirty="0" err="1" smtClean="0"/>
              <a:t>bradikinin</a:t>
            </a:r>
            <a:r>
              <a:rPr lang="tr-TR" dirty="0" smtClean="0"/>
              <a:t> ve </a:t>
            </a:r>
            <a:r>
              <a:rPr lang="tr-TR" dirty="0" err="1" smtClean="0"/>
              <a:t>prostaglandinler</a:t>
            </a:r>
            <a:r>
              <a:rPr lang="tr-TR" dirty="0" smtClean="0"/>
              <a:t> ise </a:t>
            </a:r>
            <a:r>
              <a:rPr lang="tr-TR" dirty="0" err="1" smtClean="0"/>
              <a:t>vazodilatasyona</a:t>
            </a:r>
            <a:r>
              <a:rPr lang="tr-TR" dirty="0" smtClean="0"/>
              <a:t> yol açar.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362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Kan hücreleri yavaş bir hızda ve </a:t>
            </a:r>
            <a:r>
              <a:rPr lang="tr-TR" dirty="0" err="1" smtClean="0"/>
              <a:t>kapiller</a:t>
            </a:r>
            <a:r>
              <a:rPr lang="tr-TR" dirty="0" smtClean="0"/>
              <a:t> duvarlara doğru hareket etme ve yapışma eğilimi göstererek akarlar. Buna </a:t>
            </a:r>
            <a:r>
              <a:rPr lang="tr-TR" dirty="0" err="1" smtClean="0"/>
              <a:t>marjinasyon</a:t>
            </a:r>
            <a:r>
              <a:rPr lang="tr-TR" dirty="0" smtClean="0"/>
              <a:t> denir.</a:t>
            </a:r>
          </a:p>
          <a:p>
            <a:endParaRPr lang="tr-TR" dirty="0"/>
          </a:p>
          <a:p>
            <a:r>
              <a:rPr lang="tr-TR" dirty="0" smtClean="0"/>
              <a:t>Aynı anda </a:t>
            </a:r>
            <a:r>
              <a:rPr lang="tr-TR" dirty="0" err="1" smtClean="0"/>
              <a:t>mediatörlerin</a:t>
            </a:r>
            <a:r>
              <a:rPr lang="tr-TR" dirty="0" smtClean="0"/>
              <a:t> bu sahada serbestleşmesi </a:t>
            </a:r>
            <a:r>
              <a:rPr lang="tr-TR" dirty="0" err="1" smtClean="0"/>
              <a:t>kapiller</a:t>
            </a:r>
            <a:r>
              <a:rPr lang="tr-TR" dirty="0" smtClean="0"/>
              <a:t> duvarların geçirgenliğindeki artışın bir diğer sebebidir. Beyaz kan hücrelerinin </a:t>
            </a:r>
            <a:r>
              <a:rPr lang="tr-TR" dirty="0" err="1" smtClean="0"/>
              <a:t>marjinasyonu</a:t>
            </a:r>
            <a:r>
              <a:rPr lang="tr-TR" dirty="0" smtClean="0"/>
              <a:t> ve </a:t>
            </a:r>
            <a:r>
              <a:rPr lang="tr-TR" dirty="0" err="1" smtClean="0"/>
              <a:t>kapiller</a:t>
            </a:r>
            <a:r>
              <a:rPr lang="tr-TR" dirty="0" smtClean="0"/>
              <a:t> geçirgenliğindeki artış, hücrelerin dokuya açılan </a:t>
            </a:r>
            <a:r>
              <a:rPr lang="tr-TR" dirty="0" err="1" smtClean="0"/>
              <a:t>kapiller</a:t>
            </a:r>
            <a:r>
              <a:rPr lang="tr-TR" dirty="0" smtClean="0"/>
              <a:t> deliklerden sızması kombinasyon olarak gerçekleşir. Hücrelerin damar içinden damar dışına yer değiştirmesine </a:t>
            </a:r>
            <a:r>
              <a:rPr lang="tr-TR" dirty="0" err="1" smtClean="0"/>
              <a:t>emigrasyon</a:t>
            </a:r>
            <a:r>
              <a:rPr lang="tr-TR" dirty="0" smtClean="0"/>
              <a:t> denir.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52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durumda kandaki düşük moleküler ağırlıktaki proteinler doku içine sızarlar. Başlangıçtaki ödem sıvısı proteinler nedeniyle daha kıvamlı, lökositler nedeniyle de daha bulanık hale gelir. </a:t>
            </a:r>
          </a:p>
          <a:p>
            <a:endParaRPr lang="tr-TR" dirty="0"/>
          </a:p>
          <a:p>
            <a:r>
              <a:rPr lang="tr-TR" dirty="0" smtClean="0"/>
              <a:t>Bu sıvı </a:t>
            </a:r>
            <a:r>
              <a:rPr lang="tr-TR" dirty="0" err="1" smtClean="0"/>
              <a:t>eksuda</a:t>
            </a:r>
            <a:r>
              <a:rPr lang="tr-TR" dirty="0" smtClean="0"/>
              <a:t> adını alır ve eğer içerisinde eritrosit varsa </a:t>
            </a:r>
            <a:r>
              <a:rPr lang="tr-TR" dirty="0" err="1" smtClean="0"/>
              <a:t>ekimoz</a:t>
            </a:r>
            <a:r>
              <a:rPr lang="tr-TR" dirty="0" smtClean="0"/>
              <a:t> olur.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992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455</Words>
  <Application>Microsoft Office PowerPoint</Application>
  <PresentationFormat>Geniş ekran</PresentationFormat>
  <Paragraphs>58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İNFLAMASYON VE ONARIM</vt:lpstr>
      <vt:lpstr>İNFLAMASYON</vt:lpstr>
      <vt:lpstr>PowerPoint Sunusu</vt:lpstr>
      <vt:lpstr>İnflamasyona Yol Açan Bazı Durumlar</vt:lpstr>
      <vt:lpstr>İnflamasyon Belirtileri</vt:lpstr>
      <vt:lpstr>PowerPoint Sunusu</vt:lpstr>
      <vt:lpstr>Hemodinamik Yanıtlar</vt:lpstr>
      <vt:lpstr>PowerPoint Sunusu</vt:lpstr>
      <vt:lpstr>PowerPoint Sunusu</vt:lpstr>
      <vt:lpstr>Hücresel Yanıtlar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İNFLAMASYON VE ONARIM</dc:title>
  <dc:creator>sas</dc:creator>
  <cp:lastModifiedBy>Windows Kullanıcısı</cp:lastModifiedBy>
  <cp:revision>26</cp:revision>
  <dcterms:created xsi:type="dcterms:W3CDTF">2019-09-18T09:13:20Z</dcterms:created>
  <dcterms:modified xsi:type="dcterms:W3CDTF">2020-04-26T13:05:16Z</dcterms:modified>
</cp:coreProperties>
</file>