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0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6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6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4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4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36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7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00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2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93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B2AB-10B4-456B-92BC-C41004B9849A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60335-C16D-4A54-B751-B9D3120D7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5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İç ve Dış Dengeyi </a:t>
            </a:r>
            <a:br>
              <a:rPr lang="tr-TR" dirty="0" smtClean="0"/>
            </a:br>
            <a:r>
              <a:rPr lang="tr-TR" dirty="0" smtClean="0"/>
              <a:t>Birlikte Düşünmek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Sabit kur altında politika </a:t>
            </a:r>
            <a:r>
              <a:rPr lang="tr-TR" dirty="0" smtClean="0"/>
              <a:t>açmazları</a:t>
            </a:r>
          </a:p>
          <a:p>
            <a:r>
              <a:rPr lang="tr-TR" dirty="0" smtClean="0"/>
              <a:t>Kemal Kızılca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28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Denge ve Dış Denge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İç denge:	</a:t>
            </a:r>
          </a:p>
          <a:p>
            <a:r>
              <a:rPr lang="tr-TR" dirty="0" smtClean="0"/>
              <a:t>Toplam harcamaların, tam istihdam üretim seviyesine eşit olması.</a:t>
            </a:r>
          </a:p>
          <a:p>
            <a:pPr lvl="1"/>
            <a:r>
              <a:rPr lang="tr-TR" dirty="0" smtClean="0"/>
              <a:t> Tam istihdam durumunda, genişletici politikalar ekonomiyi aşırı istihdama, daraltıcı politikalar ise eksik istihdama yöneltir. </a:t>
            </a:r>
          </a:p>
          <a:p>
            <a:r>
              <a:rPr lang="tr-TR" b="1" dirty="0" smtClean="0"/>
              <a:t>Dış denge:</a:t>
            </a:r>
          </a:p>
          <a:p>
            <a:r>
              <a:rPr lang="tr-TR" dirty="0" smtClean="0"/>
              <a:t>Cari dengenin hedeflenen düzeyde (</a:t>
            </a:r>
            <a:r>
              <a:rPr lang="en-US" dirty="0" smtClean="0"/>
              <a:t>“</a:t>
            </a:r>
            <a:r>
              <a:rPr lang="tr-TR" i="1" dirty="0" smtClean="0"/>
              <a:t>X </a:t>
            </a:r>
            <a:r>
              <a:rPr lang="en-US" dirty="0" smtClean="0"/>
              <a:t>”</a:t>
            </a:r>
            <a:r>
              <a:rPr lang="tr-TR" dirty="0" smtClean="0"/>
              <a:t>, sıfır olması şart değil) bulunması.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74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</a:t>
            </a:r>
            <a:r>
              <a:rPr lang="tr-TR" dirty="0" smtClean="0"/>
              <a:t>Denge Koşulu</a:t>
            </a:r>
            <a:r>
              <a:rPr lang="tr-TR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endParaRPr lang="tr-TR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𝐶𝐴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 smtClean="0"/>
              </a:p>
              <a:p>
                <a:endParaRPr lang="tr-TR" dirty="0" smtClean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𝐶𝐴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(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𝐸</m:t>
                          </m:r>
                          <m:sSup>
                            <m:s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dirty="0" smtClean="0"/>
              </a:p>
              <a:p>
                <a:pPr marL="0" indent="0" algn="ctr">
                  <a:buNone/>
                </a:pPr>
                <a:r>
                  <a:rPr lang="tr-TR" dirty="0" smtClean="0"/>
                  <a:t>(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𝐶𝐴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𝐸𝑋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𝐼𝑀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tr-TR" dirty="0"/>
              </a:p>
              <a:p>
                <a:endParaRPr lang="tr-TR" dirty="0" smtClean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b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Düz Ok Bağlayıcısı 4"/>
          <p:cNvCxnSpPr/>
          <p:nvPr/>
        </p:nvCxnSpPr>
        <p:spPr>
          <a:xfrm flipH="1">
            <a:off x="2002971" y="2516777"/>
            <a:ext cx="1846218" cy="8490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etin kutusu 7"/>
          <p:cNvSpPr txBox="1"/>
          <p:nvPr/>
        </p:nvSpPr>
        <p:spPr>
          <a:xfrm>
            <a:off x="680144" y="3339982"/>
            <a:ext cx="2361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Tam istihdam </a:t>
            </a:r>
            <a:br>
              <a:rPr lang="tr-TR" sz="2400" dirty="0" smtClean="0"/>
            </a:br>
            <a:r>
              <a:rPr lang="tr-TR" sz="2400" dirty="0" smtClean="0"/>
              <a:t>üretim düzeyi</a:t>
            </a:r>
            <a:endParaRPr lang="tr-TR" sz="2400" dirty="0"/>
          </a:p>
        </p:txBody>
      </p:sp>
      <p:sp>
        <p:nvSpPr>
          <p:cNvPr id="10" name="Sol Ayraç 9"/>
          <p:cNvSpPr/>
          <p:nvPr/>
        </p:nvSpPr>
        <p:spPr>
          <a:xfrm rot="16200000">
            <a:off x="5235814" y="1846215"/>
            <a:ext cx="322217" cy="1480459"/>
          </a:xfrm>
          <a:prstGeom prst="leftBrace">
            <a:avLst>
              <a:gd name="adj1" fmla="val 8333"/>
              <a:gd name="adj2" fmla="val 503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4216150" y="2728143"/>
            <a:ext cx="23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A</a:t>
            </a:r>
            <a:br>
              <a:rPr lang="tr-TR" sz="2400" dirty="0" smtClean="0"/>
            </a:br>
            <a:r>
              <a:rPr lang="tr-TR" sz="2400" dirty="0" smtClean="0"/>
              <a:t>İç harcamalar</a:t>
            </a:r>
            <a:br>
              <a:rPr lang="tr-TR" sz="2400" dirty="0" smtClean="0"/>
            </a:br>
            <a:r>
              <a:rPr lang="tr-TR" sz="2400" dirty="0" smtClean="0"/>
              <a:t>(bir kısmı ithalat)</a:t>
            </a:r>
            <a:endParaRPr lang="tr-TR" sz="2400" dirty="0"/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8116389" y="2621280"/>
            <a:ext cx="1323702" cy="10424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8986159" y="3594578"/>
            <a:ext cx="1888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Cari denge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532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</a:t>
            </a:r>
            <a:r>
              <a:rPr lang="tr-TR" dirty="0" smtClean="0"/>
              <a:t>Denge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döviz kuru (</a:t>
            </a:r>
            <a:r>
              <a:rPr lang="tr-TR" i="1" dirty="0" smtClean="0"/>
              <a:t>E</a:t>
            </a:r>
            <a:r>
              <a:rPr lang="tr-TR" dirty="0" smtClean="0"/>
              <a:t>) yükselirse, yurt içi üretim görece ucuzlayacağı için, talep artar. Ekonomi aşırı istihdama geçer.</a:t>
            </a:r>
          </a:p>
          <a:p>
            <a:r>
              <a:rPr lang="tr-TR" dirty="0" smtClean="0"/>
              <a:t>Tam istihdamda tutmak için, iç harcamaları (</a:t>
            </a:r>
            <a:r>
              <a:rPr lang="tr-TR" i="1" dirty="0" smtClean="0"/>
              <a:t>A</a:t>
            </a:r>
            <a:r>
              <a:rPr lang="tr-TR" dirty="0" smtClean="0"/>
              <a:t>) azaltmak gerek. </a:t>
            </a:r>
          </a:p>
          <a:p>
            <a:r>
              <a:rPr lang="tr-TR" dirty="0" smtClean="0"/>
              <a:t>Bu nedenle, kur ile, ekonomiyi tam istihdamda tutacak iç harcama miktarı (</a:t>
            </a:r>
            <a:r>
              <a:rPr lang="tr-TR" i="1" dirty="0" smtClean="0"/>
              <a:t>A</a:t>
            </a:r>
            <a:r>
              <a:rPr lang="tr-TR" dirty="0" smtClean="0"/>
              <a:t>) arasında, ters yönlü bir ilişki var. </a:t>
            </a:r>
          </a:p>
        </p:txBody>
      </p:sp>
    </p:spTree>
    <p:extLst>
      <p:ext uri="{BB962C8B-B14F-4D97-AF65-F5344CB8AC3E}">
        <p14:creationId xmlns:p14="http://schemas.microsoft.com/office/powerpoint/2010/main" val="223300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Harcama Değiştiren ve Harcama Kaydıran Politikalar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politika yapıcının hedefi 1 noktasına ulaşmaksa, bunu,</a:t>
            </a:r>
          </a:p>
          <a:p>
            <a:r>
              <a:rPr lang="tr-TR" dirty="0" smtClean="0"/>
              <a:t>(I) toplam harcamaları değiştirerek yapabilir.</a:t>
            </a:r>
          </a:p>
          <a:p>
            <a:r>
              <a:rPr lang="tr-TR" dirty="0"/>
              <a:t>y</a:t>
            </a:r>
            <a:r>
              <a:rPr lang="tr-TR" dirty="0" smtClean="0"/>
              <a:t>a da</a:t>
            </a:r>
          </a:p>
          <a:p>
            <a:r>
              <a:rPr lang="tr-TR" dirty="0" smtClean="0"/>
              <a:t>(II) harcamaları yurt dışından yurt içine kaydırarak (ya da tersini yaparak) gerçekleştirebilir. </a:t>
            </a:r>
          </a:p>
          <a:p>
            <a:endParaRPr lang="tr-TR" dirty="0"/>
          </a:p>
          <a:p>
            <a:r>
              <a:rPr lang="tr-TR" dirty="0" smtClean="0"/>
              <a:t>İlkini maliye politikasıyla, ikincisini ise kurları değiştirerek yapabilir.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47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Dalgalı Kurun Üstünlükleri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politikası bağımsızlığı</a:t>
            </a:r>
          </a:p>
          <a:p>
            <a:r>
              <a:rPr lang="tr-TR" dirty="0" smtClean="0"/>
              <a:t>Simetri</a:t>
            </a:r>
          </a:p>
          <a:p>
            <a:r>
              <a:rPr lang="tr-TR" dirty="0" smtClean="0"/>
              <a:t>Üretimde göreli istikrar (kurun otomatik istikrar sağlaması)</a:t>
            </a:r>
          </a:p>
          <a:p>
            <a:r>
              <a:rPr lang="tr-TR" dirty="0" smtClean="0"/>
              <a:t>Dış dengenin daha kolay sağlanması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04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Dış dengenin daha kolay </a:t>
            </a:r>
            <a:r>
              <a:rPr lang="tr-TR" dirty="0" smtClean="0"/>
              <a:t>sağlanması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bir ülke yüksek düzeyde cari açık veriyorsa, yerli parası fazla değerlidir (</a:t>
            </a:r>
            <a:r>
              <a:rPr lang="tr-TR" i="1" dirty="0" smtClean="0"/>
              <a:t>E</a:t>
            </a:r>
            <a:r>
              <a:rPr lang="tr-TR" dirty="0" smtClean="0"/>
              <a:t> fazla düşüktür). </a:t>
            </a:r>
          </a:p>
          <a:p>
            <a:r>
              <a:rPr lang="tr-TR" dirty="0" smtClean="0"/>
              <a:t>Dış borç yükü artıyordur.</a:t>
            </a:r>
          </a:p>
          <a:p>
            <a:r>
              <a:rPr lang="tr-TR" dirty="0" smtClean="0"/>
              <a:t>İleride, borçları ödeyebilmek için cari fazla vermesi gerekecek. </a:t>
            </a:r>
          </a:p>
          <a:p>
            <a:r>
              <a:rPr lang="tr-TR" dirty="0" smtClean="0"/>
              <a:t>Borcu döndüremediği için kur yükselmeye başlayacak. </a:t>
            </a:r>
          </a:p>
          <a:p>
            <a:r>
              <a:rPr lang="tr-TR" dirty="0" smtClean="0"/>
              <a:t>Yüksek cari açık, kurda yükselişi beraberinde getireceği için, uzun dönemde cari denge sağlanmak zorunda.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68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Dış dengenin daha kolay sağlanması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önermeyi tersten söylersek:</a:t>
            </a:r>
          </a:p>
          <a:p>
            <a:r>
              <a:rPr lang="tr-TR" dirty="0" smtClean="0"/>
              <a:t>Kurdaki dalgalanmaların çok yüksek olmaması lazım.</a:t>
            </a:r>
          </a:p>
          <a:p>
            <a:r>
              <a:rPr lang="tr-TR" dirty="0" smtClean="0"/>
              <a:t>Çünkü döviz çok değersizse, yüksek cari açığa yol açacağını herkes bildiğinden, ileride değerlenme beklentisi artar.</a:t>
            </a:r>
          </a:p>
          <a:p>
            <a:r>
              <a:rPr lang="tr-TR" dirty="0" smtClean="0"/>
              <a:t>Değerlenme beklentisi arttığında, bugünden, yavaş yavaş değerlenmeye başlar. </a:t>
            </a:r>
          </a:p>
          <a:p>
            <a:endParaRPr lang="tr-TR" dirty="0"/>
          </a:p>
          <a:p>
            <a:r>
              <a:rPr lang="tr-TR" dirty="0" smtClean="0"/>
              <a:t>Not: Bu </a:t>
            </a:r>
            <a:r>
              <a:rPr lang="en-US" dirty="0" smtClean="0"/>
              <a:t>“</a:t>
            </a:r>
            <a:r>
              <a:rPr lang="tr-TR" dirty="0" smtClean="0"/>
              <a:t>kitabî</a:t>
            </a:r>
            <a:r>
              <a:rPr lang="en-US" dirty="0" smtClean="0"/>
              <a:t>”</a:t>
            </a:r>
            <a:r>
              <a:rPr lang="tr-TR" dirty="0" smtClean="0"/>
              <a:t> model fazla iyimser. 2018 Türkiye krizinin de gösterdiği üzere, kurdaki hareketler çok sert olabiliyor. </a:t>
            </a:r>
          </a:p>
        </p:txBody>
      </p:sp>
    </p:spTree>
    <p:extLst>
      <p:ext uri="{BB962C8B-B14F-4D97-AF65-F5344CB8AC3E}">
        <p14:creationId xmlns:p14="http://schemas.microsoft.com/office/powerpoint/2010/main" val="252367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Dalgalı kurlar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Dalgalı kur altında genişletici para politikası, ekonomiyi kısa dönemde canlandırıyor.</a:t>
            </a:r>
          </a:p>
          <a:p>
            <a:r>
              <a:rPr lang="tr-TR" dirty="0" smtClean="0"/>
              <a:t>Hükümetlerin, bir çok zaman, yerli parayı değersiz tutma isteği var.</a:t>
            </a:r>
          </a:p>
          <a:p>
            <a:r>
              <a:rPr lang="tr-TR" dirty="0" smtClean="0"/>
              <a:t>Bunun gerçekleşmesi, diğer ülkelerin aynı şeyi yapmamasına bağlı!</a:t>
            </a:r>
          </a:p>
          <a:p>
            <a:r>
              <a:rPr lang="tr-TR" dirty="0" smtClean="0"/>
              <a:t>Bütün ülkeler genişletici politikalar uyguladığında, varlık balonları, </a:t>
            </a:r>
            <a:r>
              <a:rPr lang="tr-TR" dirty="0" err="1" smtClean="0"/>
              <a:t>gayrımenkul</a:t>
            </a:r>
            <a:r>
              <a:rPr lang="tr-TR" dirty="0" smtClean="0"/>
              <a:t> balonları oluşuyor.</a:t>
            </a:r>
          </a:p>
          <a:p>
            <a:r>
              <a:rPr lang="tr-TR" dirty="0" smtClean="0"/>
              <a:t>Uluslararası bir koordinasyon gerekli ve o şu anda mevcut değil!</a:t>
            </a:r>
          </a:p>
        </p:txBody>
      </p:sp>
    </p:spTree>
    <p:extLst>
      <p:ext uri="{BB962C8B-B14F-4D97-AF65-F5344CB8AC3E}">
        <p14:creationId xmlns:p14="http://schemas.microsoft.com/office/powerpoint/2010/main" val="220494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476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İç ve Dış Dengeyi  Birlikte Düşünmek</vt:lpstr>
      <vt:lpstr>İç Denge ve Dış Denge</vt:lpstr>
      <vt:lpstr>İç Denge Koşulu:</vt:lpstr>
      <vt:lpstr>İç Denge</vt:lpstr>
      <vt:lpstr>Harcama Değiştiren ve Harcama Kaydıran Politikalar</vt:lpstr>
      <vt:lpstr>Dalgalı Kurun Üstünlükleri</vt:lpstr>
      <vt:lpstr>Dış dengenin daha kolay sağlanması</vt:lpstr>
      <vt:lpstr>Dış dengenin daha kolay sağlanması</vt:lpstr>
      <vt:lpstr>Dalgalı kurlar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Sabit Kurların Uygulama Yöntemleri ve Tarihi</dc:title>
  <dc:creator>Kemal Kızılca</dc:creator>
  <cp:lastModifiedBy>Kemal Kızılca</cp:lastModifiedBy>
  <cp:revision>3</cp:revision>
  <dcterms:created xsi:type="dcterms:W3CDTF">2020-06-23T17:09:00Z</dcterms:created>
  <dcterms:modified xsi:type="dcterms:W3CDTF">2020-06-23T19:48:44Z</dcterms:modified>
</cp:coreProperties>
</file>