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4" r:id="rId9"/>
    <p:sldId id="265" r:id="rId10"/>
    <p:sldId id="266" r:id="rId11"/>
    <p:sldId id="267" r:id="rId12"/>
    <p:sldId id="269" r:id="rId13"/>
    <p:sldId id="268" r:id="rId14"/>
    <p:sldId id="263" r:id="rId15"/>
    <p:sldId id="270" r:id="rId16"/>
    <p:sldId id="271" r:id="rId17"/>
    <p:sldId id="272" r:id="rId18"/>
    <p:sldId id="274" r:id="rId19"/>
    <p:sldId id="273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0591E-8D27-4A7F-828C-074F6530ED30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3611-B771-42D4-8FD9-551EB748D1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0591E-8D27-4A7F-828C-074F6530ED30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3611-B771-42D4-8FD9-551EB748D1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0591E-8D27-4A7F-828C-074F6530ED30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3611-B771-42D4-8FD9-551EB748D1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0591E-8D27-4A7F-828C-074F6530ED30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3611-B771-42D4-8FD9-551EB748D1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0591E-8D27-4A7F-828C-074F6530ED30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3611-B771-42D4-8FD9-551EB748D1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0591E-8D27-4A7F-828C-074F6530ED30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3611-B771-42D4-8FD9-551EB748D1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0591E-8D27-4A7F-828C-074F6530ED30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3611-B771-42D4-8FD9-551EB748D1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0591E-8D27-4A7F-828C-074F6530ED30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3611-B771-42D4-8FD9-551EB748D1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0591E-8D27-4A7F-828C-074F6530ED30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3611-B771-42D4-8FD9-551EB748D1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0591E-8D27-4A7F-828C-074F6530ED30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3611-B771-42D4-8FD9-551EB748D1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0591E-8D27-4A7F-828C-074F6530ED30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53611-B771-42D4-8FD9-551EB748D1A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0591E-8D27-4A7F-828C-074F6530ED30}" type="datetimeFigureOut">
              <a:rPr lang="tr-TR" smtClean="0"/>
              <a:t>2.4.2018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53611-B771-42D4-8FD9-551EB748D1A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Hastalığın vazgeçilmezleri; </a:t>
            </a:r>
            <a:r>
              <a:rPr lang="tr-TR" dirty="0" err="1" smtClean="0"/>
              <a:t>esansiyel</a:t>
            </a:r>
            <a:r>
              <a:rPr lang="tr-TR" dirty="0" smtClean="0"/>
              <a:t> amino asitler ve yağ asitleri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Lizin</a:t>
            </a:r>
            <a:r>
              <a:rPr lang="tr-TR" dirty="0" smtClean="0"/>
              <a:t> metabolizma kusurları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Hiperlizinemi</a:t>
            </a:r>
            <a:endParaRPr lang="tr-TR" dirty="0" smtClean="0"/>
          </a:p>
          <a:p>
            <a:r>
              <a:rPr lang="tr-TR" dirty="0" err="1" smtClean="0"/>
              <a:t>Sakkaropinüri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Triptofan</a:t>
            </a:r>
            <a:r>
              <a:rPr lang="tr-TR" dirty="0" smtClean="0"/>
              <a:t> metabolizması bozukluğu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Triptofanın</a:t>
            </a:r>
            <a:r>
              <a:rPr lang="tr-TR" dirty="0" smtClean="0"/>
              <a:t> </a:t>
            </a:r>
            <a:r>
              <a:rPr lang="tr-TR" dirty="0" err="1" smtClean="0"/>
              <a:t>intestinal</a:t>
            </a:r>
            <a:r>
              <a:rPr lang="tr-TR" dirty="0" smtClean="0"/>
              <a:t> ve </a:t>
            </a:r>
            <a:r>
              <a:rPr lang="tr-TR" dirty="0" err="1" smtClean="0"/>
              <a:t>renal</a:t>
            </a:r>
            <a:r>
              <a:rPr lang="tr-TR" dirty="0" smtClean="0"/>
              <a:t> transportu bozuktur.</a:t>
            </a:r>
          </a:p>
          <a:p>
            <a:r>
              <a:rPr lang="tr-TR" dirty="0" err="1" smtClean="0"/>
              <a:t>Hartnup</a:t>
            </a:r>
            <a:r>
              <a:rPr lang="tr-TR" dirty="0" smtClean="0"/>
              <a:t> hastalığı: idrarda bol </a:t>
            </a:r>
            <a:r>
              <a:rPr lang="tr-TR" dirty="0" err="1" smtClean="0"/>
              <a:t>triptofan</a:t>
            </a:r>
            <a:r>
              <a:rPr lang="tr-TR" dirty="0" smtClean="0"/>
              <a:t> ve </a:t>
            </a:r>
            <a:r>
              <a:rPr lang="tr-TR" dirty="0" err="1" smtClean="0"/>
              <a:t>indolasetik</a:t>
            </a:r>
            <a:r>
              <a:rPr lang="tr-TR" dirty="0" smtClean="0"/>
              <a:t> asit çıkışı ile karakterize 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Arginin</a:t>
            </a:r>
            <a:r>
              <a:rPr lang="tr-TR" dirty="0" smtClean="0"/>
              <a:t>, çocuklar ve gençler için </a:t>
            </a:r>
            <a:r>
              <a:rPr lang="tr-TR" dirty="0" err="1" smtClean="0"/>
              <a:t>esansiyeldir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L-</a:t>
            </a:r>
            <a:r>
              <a:rPr lang="tr-TR" dirty="0" err="1"/>
              <a:t>arginin</a:t>
            </a:r>
            <a:r>
              <a:rPr lang="tr-TR" dirty="0"/>
              <a:t> gereksinimi büyüme döneminde, travma </a:t>
            </a:r>
          </a:p>
          <a:p>
            <a:r>
              <a:rPr lang="tr-TR" dirty="0"/>
              <a:t>ya da enfeksiyon durumunda artar.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Arginin</a:t>
            </a:r>
            <a:r>
              <a:rPr lang="tr-TR" dirty="0" smtClean="0"/>
              <a:t> in katıldığı </a:t>
            </a:r>
            <a:r>
              <a:rPr lang="tr-TR" dirty="0" err="1" smtClean="0"/>
              <a:t>metabolik</a:t>
            </a:r>
            <a:r>
              <a:rPr lang="tr-TR" dirty="0" smtClean="0"/>
              <a:t> yollar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Protein sentezi</a:t>
            </a:r>
          </a:p>
          <a:p>
            <a:r>
              <a:rPr lang="tr-TR" dirty="0"/>
              <a:t>• </a:t>
            </a:r>
            <a:r>
              <a:rPr lang="tr-TR" dirty="0" err="1"/>
              <a:t>Ornitin</a:t>
            </a:r>
            <a:r>
              <a:rPr lang="tr-TR" dirty="0"/>
              <a:t> ve üre sentezi</a:t>
            </a:r>
          </a:p>
          <a:p>
            <a:r>
              <a:rPr lang="tr-TR" dirty="0" err="1"/>
              <a:t>Glutamat</a:t>
            </a:r>
            <a:r>
              <a:rPr lang="tr-TR" dirty="0"/>
              <a:t> sentezi</a:t>
            </a:r>
          </a:p>
          <a:p>
            <a:r>
              <a:rPr lang="tr-TR" dirty="0" err="1"/>
              <a:t>Prolin</a:t>
            </a:r>
            <a:r>
              <a:rPr lang="tr-TR" dirty="0"/>
              <a:t> sentezi</a:t>
            </a:r>
          </a:p>
          <a:p>
            <a:r>
              <a:rPr lang="tr-TR" dirty="0"/>
              <a:t>• </a:t>
            </a:r>
            <a:r>
              <a:rPr lang="tr-TR" dirty="0" err="1"/>
              <a:t>Kreatin</a:t>
            </a:r>
            <a:r>
              <a:rPr lang="tr-TR" dirty="0"/>
              <a:t> sentezi</a:t>
            </a:r>
          </a:p>
          <a:p>
            <a:r>
              <a:rPr lang="tr-TR" dirty="0"/>
              <a:t>• </a:t>
            </a:r>
            <a:r>
              <a:rPr lang="tr-TR" dirty="0" err="1"/>
              <a:t>Poliaminlerin</a:t>
            </a:r>
            <a:r>
              <a:rPr lang="tr-TR" dirty="0"/>
              <a:t> </a:t>
            </a:r>
            <a:r>
              <a:rPr lang="tr-TR" dirty="0" err="1"/>
              <a:t>biyosentezi</a:t>
            </a:r>
            <a:endParaRPr lang="tr-TR" dirty="0"/>
          </a:p>
          <a:p>
            <a:r>
              <a:rPr lang="tr-TR" dirty="0"/>
              <a:t>•</a:t>
            </a:r>
            <a:r>
              <a:rPr lang="tr-TR" dirty="0" smtClean="0"/>
              <a:t>NO· sentezi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Asimetrik </a:t>
            </a:r>
            <a:r>
              <a:rPr lang="tr-TR" dirty="0" err="1"/>
              <a:t>dimetil</a:t>
            </a:r>
            <a:r>
              <a:rPr lang="tr-TR" dirty="0"/>
              <a:t> </a:t>
            </a:r>
            <a:r>
              <a:rPr lang="tr-TR" dirty="0" err="1"/>
              <a:t>arginin</a:t>
            </a:r>
            <a:r>
              <a:rPr lang="tr-TR" dirty="0"/>
              <a:t> (ADMA) ile simetrik </a:t>
            </a:r>
          </a:p>
          <a:p>
            <a:r>
              <a:rPr lang="tr-TR" dirty="0" err="1"/>
              <a:t>dimetil</a:t>
            </a:r>
            <a:r>
              <a:rPr lang="tr-TR" dirty="0"/>
              <a:t> </a:t>
            </a:r>
            <a:r>
              <a:rPr lang="tr-TR" dirty="0" err="1"/>
              <a:t>arginin</a:t>
            </a:r>
            <a:r>
              <a:rPr lang="tr-TR" dirty="0"/>
              <a:t> (SDMA), iki </a:t>
            </a:r>
            <a:r>
              <a:rPr lang="tr-TR" dirty="0" smtClean="0"/>
              <a:t>farklı enzimle proteinlerdeki </a:t>
            </a:r>
            <a:r>
              <a:rPr lang="tr-TR" dirty="0" err="1" smtClean="0"/>
              <a:t>argininlerin</a:t>
            </a:r>
            <a:r>
              <a:rPr lang="tr-TR" dirty="0" smtClean="0"/>
              <a:t> </a:t>
            </a:r>
            <a:r>
              <a:rPr lang="tr-TR" dirty="0" err="1" smtClean="0"/>
              <a:t>metillenmesi</a:t>
            </a:r>
            <a:r>
              <a:rPr lang="tr-TR" dirty="0" smtClean="0"/>
              <a:t> suretiyle oluşurlar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İnsanlarda </a:t>
            </a:r>
            <a:r>
              <a:rPr lang="tr-TR" dirty="0"/>
              <a:t>ADMA </a:t>
            </a:r>
            <a:r>
              <a:rPr lang="tr-TR" dirty="0" smtClean="0"/>
              <a:t>yüksekliği</a:t>
            </a:r>
            <a:r>
              <a:rPr lang="tr-TR" dirty="0"/>
              <a:t>, ilk kez böbrek </a:t>
            </a:r>
            <a:r>
              <a:rPr lang="tr-TR" dirty="0" smtClean="0"/>
              <a:t>yetmezliği </a:t>
            </a:r>
            <a:r>
              <a:rPr lang="tr-TR" dirty="0"/>
              <a:t>olan </a:t>
            </a:r>
            <a:r>
              <a:rPr lang="tr-TR" dirty="0" smtClean="0"/>
              <a:t>bireylerde saptanmıştır </a:t>
            </a:r>
            <a:r>
              <a:rPr lang="tr-TR" dirty="0"/>
              <a:t>(üremik </a:t>
            </a:r>
          </a:p>
          <a:p>
            <a:r>
              <a:rPr lang="tr-TR" dirty="0"/>
              <a:t>toksin). Bugün, pek çok </a:t>
            </a:r>
            <a:r>
              <a:rPr lang="tr-TR" dirty="0" smtClean="0"/>
              <a:t>hastalık </a:t>
            </a:r>
            <a:r>
              <a:rPr lang="tr-TR" dirty="0"/>
              <a:t>durumunda </a:t>
            </a:r>
            <a:r>
              <a:rPr lang="tr-TR" dirty="0" smtClean="0"/>
              <a:t>ADMA </a:t>
            </a:r>
            <a:r>
              <a:rPr lang="tr-TR" dirty="0"/>
              <a:t>düzeyi </a:t>
            </a:r>
            <a:r>
              <a:rPr lang="tr-TR" dirty="0" smtClean="0"/>
              <a:t>yüksekliği </a:t>
            </a:r>
            <a:r>
              <a:rPr lang="tr-TR" dirty="0"/>
              <a:t>bilinmektedir.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Argininin</a:t>
            </a:r>
            <a:r>
              <a:rPr lang="tr-TR" dirty="0" smtClean="0"/>
              <a:t> KVS üzerine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Ateroskleroz</a:t>
            </a:r>
            <a:r>
              <a:rPr lang="tr-TR" dirty="0"/>
              <a:t> bir </a:t>
            </a:r>
            <a:r>
              <a:rPr lang="tr-TR" dirty="0" err="1"/>
              <a:t>arginin</a:t>
            </a:r>
            <a:r>
              <a:rPr lang="tr-TR" dirty="0"/>
              <a:t> </a:t>
            </a:r>
            <a:r>
              <a:rPr lang="tr-TR" dirty="0" smtClean="0"/>
              <a:t>yetmezliği hastalığıdır</a:t>
            </a:r>
            <a:r>
              <a:rPr lang="tr-TR" dirty="0"/>
              <a:t>,</a:t>
            </a:r>
          </a:p>
          <a:p>
            <a:r>
              <a:rPr lang="tr-TR" dirty="0" err="1"/>
              <a:t>lizin</a:t>
            </a:r>
            <a:r>
              <a:rPr lang="tr-TR" dirty="0"/>
              <a:t>/</a:t>
            </a:r>
            <a:r>
              <a:rPr lang="tr-TR" dirty="0" err="1"/>
              <a:t>arginin</a:t>
            </a:r>
            <a:r>
              <a:rPr lang="tr-TR" dirty="0"/>
              <a:t> </a:t>
            </a:r>
            <a:r>
              <a:rPr lang="tr-TR" dirty="0" smtClean="0"/>
              <a:t>oranı artar</a:t>
            </a:r>
          </a:p>
          <a:p>
            <a:r>
              <a:rPr lang="tr-TR" dirty="0" err="1"/>
              <a:t>Arginin</a:t>
            </a:r>
            <a:r>
              <a:rPr lang="tr-TR" dirty="0"/>
              <a:t>, total kolesterol ve LDL </a:t>
            </a:r>
            <a:r>
              <a:rPr lang="tr-TR" dirty="0" smtClean="0"/>
              <a:t>kolesterolü düşürücü </a:t>
            </a:r>
            <a:r>
              <a:rPr lang="tr-TR" dirty="0"/>
              <a:t>etkiye sahip olup, </a:t>
            </a:r>
            <a:r>
              <a:rPr lang="tr-TR" dirty="0" err="1" smtClean="0"/>
              <a:t>hiperkolesterolemi</a:t>
            </a:r>
            <a:r>
              <a:rPr lang="tr-TR" dirty="0" smtClean="0"/>
              <a:t> tedavisinde yararlıdır</a:t>
            </a:r>
            <a:r>
              <a:rPr lang="tr-TR" dirty="0"/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Arginin</a:t>
            </a:r>
            <a:r>
              <a:rPr lang="tr-TR" dirty="0"/>
              <a:t> </a:t>
            </a:r>
            <a:r>
              <a:rPr lang="tr-TR" dirty="0" smtClean="0"/>
              <a:t>Eksikliği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Çok </a:t>
            </a:r>
            <a:r>
              <a:rPr lang="tr-TR" dirty="0" smtClean="0"/>
              <a:t>hızlı büyüme</a:t>
            </a:r>
            <a:endParaRPr lang="tr-TR" dirty="0"/>
          </a:p>
          <a:p>
            <a:r>
              <a:rPr lang="tr-TR" dirty="0"/>
              <a:t>• Gebelik</a:t>
            </a:r>
          </a:p>
          <a:p>
            <a:r>
              <a:rPr lang="tr-TR" dirty="0"/>
              <a:t>• Travma</a:t>
            </a:r>
          </a:p>
          <a:p>
            <a:r>
              <a:rPr lang="tr-TR" dirty="0"/>
              <a:t>•</a:t>
            </a:r>
            <a:r>
              <a:rPr lang="tr-TR" dirty="0" err="1"/>
              <a:t>Sepsis</a:t>
            </a:r>
            <a:endParaRPr lang="tr-TR" dirty="0"/>
          </a:p>
          <a:p>
            <a:r>
              <a:rPr lang="tr-TR" dirty="0"/>
              <a:t>•Kanda </a:t>
            </a:r>
            <a:r>
              <a:rPr lang="tr-TR" dirty="0" smtClean="0"/>
              <a:t>aşırı amonyak</a:t>
            </a:r>
            <a:endParaRPr lang="tr-TR" dirty="0"/>
          </a:p>
          <a:p>
            <a:r>
              <a:rPr lang="tr-TR" dirty="0"/>
              <a:t>• </a:t>
            </a:r>
            <a:r>
              <a:rPr lang="tr-TR" dirty="0" err="1"/>
              <a:t>Arginine</a:t>
            </a:r>
            <a:r>
              <a:rPr lang="tr-TR" dirty="0"/>
              <a:t> antagonist olan </a:t>
            </a:r>
            <a:r>
              <a:rPr lang="tr-TR" dirty="0" err="1"/>
              <a:t>lizin</a:t>
            </a:r>
            <a:r>
              <a:rPr lang="tr-TR" dirty="0"/>
              <a:t> </a:t>
            </a:r>
            <a:r>
              <a:rPr lang="tr-TR" dirty="0" smtClean="0"/>
              <a:t>varlığı</a:t>
            </a:r>
            <a:endParaRPr lang="tr-TR" dirty="0"/>
          </a:p>
          <a:p>
            <a:r>
              <a:rPr lang="tr-TR" dirty="0"/>
              <a:t>• </a:t>
            </a:r>
            <a:r>
              <a:rPr lang="tr-TR" dirty="0" err="1"/>
              <a:t>Malnütrisyon</a:t>
            </a:r>
            <a:r>
              <a:rPr lang="tr-TR" dirty="0"/>
              <a:t> eksiklik nedeni olabilir.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Arginin</a:t>
            </a:r>
            <a:r>
              <a:rPr lang="tr-TR" dirty="0"/>
              <a:t> </a:t>
            </a:r>
            <a:r>
              <a:rPr lang="tr-TR" dirty="0" smtClean="0"/>
              <a:t>Fazlalığı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Hiperargininemi</a:t>
            </a:r>
            <a:r>
              <a:rPr lang="tr-TR" dirty="0"/>
              <a:t>, OR </a:t>
            </a:r>
            <a:r>
              <a:rPr lang="tr-TR" dirty="0" smtClean="0"/>
              <a:t>kalıtımla </a:t>
            </a:r>
            <a:r>
              <a:rPr lang="tr-TR" dirty="0"/>
              <a:t>geçen </a:t>
            </a:r>
            <a:r>
              <a:rPr lang="tr-TR" dirty="0" err="1" smtClean="0"/>
              <a:t>arginaz</a:t>
            </a:r>
            <a:r>
              <a:rPr lang="tr-TR" dirty="0" smtClean="0"/>
              <a:t> eksikliğine bağlıdır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Fenilalanin</a:t>
            </a:r>
            <a:r>
              <a:rPr lang="tr-TR" dirty="0" smtClean="0"/>
              <a:t> Metabolizması Bozuklukları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err="1">
                <a:latin typeface="Calibri" pitchFamily="34" charset="0"/>
              </a:rPr>
              <a:t>Fenilalanin</a:t>
            </a:r>
            <a:r>
              <a:rPr lang="tr-TR" dirty="0">
                <a:latin typeface="Calibri" pitchFamily="34" charset="0"/>
              </a:rPr>
              <a:t> kan düzeyleri 2 mg/</a:t>
            </a:r>
            <a:r>
              <a:rPr lang="tr-TR" dirty="0" err="1">
                <a:latin typeface="Calibri" pitchFamily="34" charset="0"/>
              </a:rPr>
              <a:t>dL’den</a:t>
            </a:r>
            <a:r>
              <a:rPr lang="tr-TR" dirty="0">
                <a:latin typeface="Calibri" pitchFamily="34" charset="0"/>
              </a:rPr>
              <a:t> daha yüksektir. Normal kişilerde </a:t>
            </a:r>
            <a:r>
              <a:rPr lang="tr-TR" dirty="0" err="1">
                <a:latin typeface="Calibri" pitchFamily="34" charset="0"/>
              </a:rPr>
              <a:t>fenilalanin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</a:rPr>
              <a:t>hidroksilaz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</a:rPr>
              <a:t>fenilalanini</a:t>
            </a:r>
            <a:r>
              <a:rPr lang="tr-TR" dirty="0">
                <a:latin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</a:rPr>
              <a:t>tirozine</a:t>
            </a:r>
            <a:r>
              <a:rPr lang="tr-TR" dirty="0">
                <a:latin typeface="Calibri" pitchFamily="34" charset="0"/>
              </a:rPr>
              <a:t> hidroksiller.</a:t>
            </a:r>
          </a:p>
          <a:p>
            <a:pPr>
              <a:defRPr/>
            </a:pPr>
            <a:r>
              <a:rPr lang="tr-TR" dirty="0" err="1">
                <a:latin typeface="Calibri" pitchFamily="34" charset="0"/>
              </a:rPr>
              <a:t>Hiperfenilalaninemiler</a:t>
            </a:r>
            <a:r>
              <a:rPr lang="tr-TR" dirty="0">
                <a:latin typeface="Calibri" pitchFamily="34" charset="0"/>
              </a:rPr>
              <a:t> bu enzimin </a:t>
            </a:r>
            <a:r>
              <a:rPr lang="tr-TR" dirty="0" err="1">
                <a:latin typeface="Calibri" pitchFamily="34" charset="0"/>
              </a:rPr>
              <a:t>defektine</a:t>
            </a:r>
            <a:r>
              <a:rPr lang="tr-TR" dirty="0">
                <a:latin typeface="Calibri" pitchFamily="34" charset="0"/>
              </a:rPr>
              <a:t> bağlı olarak meydana gelir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Metiyonin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Metiyonin</a:t>
            </a:r>
            <a:r>
              <a:rPr lang="tr-TR" dirty="0" smtClean="0"/>
              <a:t>, organizmada en önemli metil grubu vericisidir. Bunun için önce aktif şekli olan S-</a:t>
            </a:r>
            <a:r>
              <a:rPr lang="tr-TR" dirty="0" err="1" smtClean="0"/>
              <a:t>adenozilmetiyonin</a:t>
            </a:r>
            <a:r>
              <a:rPr lang="tr-TR" dirty="0" smtClean="0"/>
              <a:t> (SAM)’e dönüşür. </a:t>
            </a:r>
          </a:p>
          <a:p>
            <a:r>
              <a:rPr lang="tr-TR" dirty="0" smtClean="0"/>
              <a:t>S-</a:t>
            </a:r>
            <a:r>
              <a:rPr lang="tr-TR" dirty="0" err="1" smtClean="0"/>
              <a:t>adenozil</a:t>
            </a:r>
            <a:r>
              <a:rPr lang="tr-TR" dirty="0" smtClean="0"/>
              <a:t> </a:t>
            </a:r>
            <a:r>
              <a:rPr lang="tr-TR" dirty="0" err="1" smtClean="0"/>
              <a:t>metiyonin</a:t>
            </a:r>
            <a:r>
              <a:rPr lang="tr-TR" dirty="0" smtClean="0"/>
              <a:t> (SAM) üzerinden metil grubunu diğer bileşiklere transfer ederken  </a:t>
            </a:r>
            <a:r>
              <a:rPr lang="tr-TR" dirty="0" err="1" smtClean="0"/>
              <a:t>homosistein</a:t>
            </a:r>
            <a:r>
              <a:rPr lang="tr-TR" dirty="0" smtClean="0"/>
              <a:t> oluşur. </a:t>
            </a:r>
            <a:r>
              <a:rPr lang="tr-TR" dirty="0" err="1" smtClean="0"/>
              <a:t>Homosistein</a:t>
            </a:r>
            <a:r>
              <a:rPr lang="tr-TR" dirty="0" smtClean="0"/>
              <a:t> serinle </a:t>
            </a:r>
            <a:r>
              <a:rPr lang="tr-TR" dirty="0" err="1" smtClean="0"/>
              <a:t>kondanse</a:t>
            </a:r>
            <a:r>
              <a:rPr lang="tr-TR" dirty="0" smtClean="0"/>
              <a:t> olarak </a:t>
            </a:r>
            <a:r>
              <a:rPr lang="tr-TR" dirty="0" err="1" smtClean="0"/>
              <a:t>sistationin</a:t>
            </a:r>
            <a:r>
              <a:rPr lang="tr-TR" dirty="0" smtClean="0"/>
              <a:t> </a:t>
            </a:r>
            <a:r>
              <a:rPr lang="tr-TR" b="1" dirty="0" smtClean="0">
                <a:sym typeface="Symbol" pitchFamily="18" charset="2"/>
              </a:rPr>
              <a:t> -</a:t>
            </a:r>
            <a:r>
              <a:rPr lang="tr-TR" dirty="0" err="1" smtClean="0"/>
              <a:t>sentaz</a:t>
            </a:r>
            <a:r>
              <a:rPr lang="tr-TR" dirty="0" smtClean="0"/>
              <a:t> enziminin katalizi ile </a:t>
            </a:r>
            <a:r>
              <a:rPr lang="tr-TR" dirty="0" err="1" smtClean="0"/>
              <a:t>sistationin</a:t>
            </a:r>
            <a:r>
              <a:rPr lang="tr-TR" dirty="0" smtClean="0"/>
              <a:t> oluşur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Kükürtlü amino asitlerle ilgili kalıtsal hastalıklar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 smtClean="0"/>
              <a:t>Sistatiyonin</a:t>
            </a:r>
            <a:r>
              <a:rPr lang="tr-TR" b="1" dirty="0" smtClean="0"/>
              <a:t> </a:t>
            </a:r>
            <a:r>
              <a:rPr lang="tr-TR" b="1" dirty="0" smtClean="0">
                <a:sym typeface="Symbol" pitchFamily="18" charset="2"/>
              </a:rPr>
              <a:t>-</a:t>
            </a:r>
            <a:r>
              <a:rPr lang="tr-TR" b="1" dirty="0" err="1" smtClean="0">
                <a:sym typeface="Symbol" pitchFamily="18" charset="2"/>
              </a:rPr>
              <a:t>sentaz</a:t>
            </a:r>
            <a:r>
              <a:rPr lang="tr-TR" b="1" dirty="0" smtClean="0">
                <a:sym typeface="Symbol" pitchFamily="18" charset="2"/>
              </a:rPr>
              <a:t> eksikliği:</a:t>
            </a:r>
            <a:r>
              <a:rPr lang="tr-TR" dirty="0" smtClean="0">
                <a:sym typeface="Symbol" pitchFamily="18" charset="2"/>
              </a:rPr>
              <a:t> </a:t>
            </a:r>
            <a:r>
              <a:rPr lang="tr-TR" dirty="0" err="1" smtClean="0">
                <a:sym typeface="Symbol" pitchFamily="18" charset="2"/>
              </a:rPr>
              <a:t>hipermetiyoninemi</a:t>
            </a:r>
            <a:r>
              <a:rPr lang="tr-TR" dirty="0" smtClean="0">
                <a:sym typeface="Symbol" pitchFamily="18" charset="2"/>
              </a:rPr>
              <a:t>, </a:t>
            </a:r>
            <a:r>
              <a:rPr lang="tr-TR" dirty="0" err="1" smtClean="0">
                <a:sym typeface="Symbol" pitchFamily="18" charset="2"/>
              </a:rPr>
              <a:t>hiperhomosistinemi</a:t>
            </a:r>
            <a:r>
              <a:rPr lang="tr-TR" dirty="0" smtClean="0">
                <a:sym typeface="Symbol" pitchFamily="18" charset="2"/>
              </a:rPr>
              <a:t> ve </a:t>
            </a:r>
            <a:r>
              <a:rPr lang="tr-TR" dirty="0" err="1" smtClean="0">
                <a:sym typeface="Symbol" pitchFamily="18" charset="2"/>
              </a:rPr>
              <a:t>homosistinüri</a:t>
            </a:r>
            <a:r>
              <a:rPr lang="tr-TR" dirty="0" smtClean="0">
                <a:sym typeface="Symbol" pitchFamily="18" charset="2"/>
              </a:rPr>
              <a:t> ile karakterizedir. </a:t>
            </a:r>
            <a:r>
              <a:rPr lang="tr-TR" dirty="0" err="1" smtClean="0">
                <a:sym typeface="Symbol" pitchFamily="18" charset="2"/>
              </a:rPr>
              <a:t>Otozomal</a:t>
            </a:r>
            <a:r>
              <a:rPr lang="tr-TR" dirty="0" smtClean="0">
                <a:sym typeface="Symbol" pitchFamily="18" charset="2"/>
              </a:rPr>
              <a:t> </a:t>
            </a:r>
            <a:r>
              <a:rPr lang="tr-TR" dirty="0" err="1" smtClean="0">
                <a:sym typeface="Symbol" pitchFamily="18" charset="2"/>
              </a:rPr>
              <a:t>resessif</a:t>
            </a:r>
            <a:r>
              <a:rPr lang="tr-TR" dirty="0" smtClean="0">
                <a:sym typeface="Symbol" pitchFamily="18" charset="2"/>
              </a:rPr>
              <a:t> geçer. İskelet anomalileri, zeka geriliği, </a:t>
            </a:r>
            <a:r>
              <a:rPr lang="tr-TR" dirty="0" err="1" smtClean="0">
                <a:sym typeface="Symbol" pitchFamily="18" charset="2"/>
              </a:rPr>
              <a:t>ektopik</a:t>
            </a:r>
            <a:r>
              <a:rPr lang="tr-TR" dirty="0" smtClean="0">
                <a:sym typeface="Symbol" pitchFamily="18" charset="2"/>
              </a:rPr>
              <a:t> lens, yanak kızarıklığı, </a:t>
            </a:r>
            <a:r>
              <a:rPr lang="tr-TR" dirty="0" err="1" smtClean="0">
                <a:sym typeface="Symbol" pitchFamily="18" charset="2"/>
              </a:rPr>
              <a:t>arteriovenöz</a:t>
            </a:r>
            <a:r>
              <a:rPr lang="tr-TR" dirty="0" smtClean="0">
                <a:sym typeface="Symbol" pitchFamily="18" charset="2"/>
              </a:rPr>
              <a:t> </a:t>
            </a:r>
            <a:r>
              <a:rPr lang="tr-TR" dirty="0" err="1" smtClean="0">
                <a:sym typeface="Symbol" pitchFamily="18" charset="2"/>
              </a:rPr>
              <a:t>tromboembolilere</a:t>
            </a:r>
            <a:r>
              <a:rPr lang="tr-TR" dirty="0" smtClean="0">
                <a:sym typeface="Symbol" pitchFamily="18" charset="2"/>
              </a:rPr>
              <a:t> duyarlılık bulunur.</a:t>
            </a:r>
          </a:p>
          <a:p>
            <a:r>
              <a:rPr lang="tr-TR" b="1" dirty="0" err="1" smtClean="0">
                <a:sym typeface="Symbol" pitchFamily="18" charset="2"/>
              </a:rPr>
              <a:t>Sistatiyonin</a:t>
            </a:r>
            <a:r>
              <a:rPr lang="tr-TR" b="1" dirty="0" smtClean="0">
                <a:sym typeface="Symbol" pitchFamily="18" charset="2"/>
              </a:rPr>
              <a:t> </a:t>
            </a:r>
            <a:r>
              <a:rPr lang="el-GR" b="1" dirty="0" smtClean="0">
                <a:cs typeface="Times New Roman" pitchFamily="18" charset="0"/>
                <a:sym typeface="Symbol" pitchFamily="18" charset="2"/>
              </a:rPr>
              <a:t>γ</a:t>
            </a:r>
            <a:r>
              <a:rPr lang="tr-TR" b="1" dirty="0" smtClean="0">
                <a:cs typeface="Times New Roman" pitchFamily="18" charset="0"/>
                <a:sym typeface="Symbol" pitchFamily="18" charset="2"/>
              </a:rPr>
              <a:t>-</a:t>
            </a:r>
            <a:r>
              <a:rPr lang="tr-TR" b="1" dirty="0" err="1" smtClean="0">
                <a:cs typeface="Times New Roman" pitchFamily="18" charset="0"/>
                <a:sym typeface="Symbol" pitchFamily="18" charset="2"/>
              </a:rPr>
              <a:t>liyaz</a:t>
            </a:r>
            <a:r>
              <a:rPr lang="tr-TR" b="1" dirty="0" smtClean="0">
                <a:cs typeface="Times New Roman" pitchFamily="18" charset="0"/>
                <a:sym typeface="Symbol" pitchFamily="18" charset="2"/>
              </a:rPr>
              <a:t> (</a:t>
            </a:r>
            <a:r>
              <a:rPr lang="tr-TR" b="1" dirty="0" err="1" smtClean="0">
                <a:cs typeface="Times New Roman" pitchFamily="18" charset="0"/>
                <a:sym typeface="Symbol" pitchFamily="18" charset="2"/>
              </a:rPr>
              <a:t>sistatiyonaz</a:t>
            </a:r>
            <a:r>
              <a:rPr lang="tr-TR" b="1" dirty="0" smtClean="0">
                <a:cs typeface="Times New Roman" pitchFamily="18" charset="0"/>
                <a:sym typeface="Symbol" pitchFamily="18" charset="2"/>
              </a:rPr>
              <a:t>) eksikliği:</a:t>
            </a:r>
            <a:r>
              <a:rPr lang="tr-TR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tr-TR" dirty="0" err="1" smtClean="0">
                <a:cs typeface="Times New Roman" pitchFamily="18" charset="0"/>
                <a:sym typeface="Symbol" pitchFamily="18" charset="2"/>
              </a:rPr>
              <a:t>Sistatiyonüri</a:t>
            </a:r>
            <a:r>
              <a:rPr lang="tr-TR" dirty="0" smtClean="0">
                <a:cs typeface="Times New Roman" pitchFamily="18" charset="0"/>
                <a:sym typeface="Symbol" pitchFamily="18" charset="2"/>
              </a:rPr>
              <a:t> ile karakterizedir. </a:t>
            </a:r>
            <a:r>
              <a:rPr lang="tr-TR" dirty="0" err="1" smtClean="0">
                <a:cs typeface="Times New Roman" pitchFamily="18" charset="0"/>
                <a:sym typeface="Symbol" pitchFamily="18" charset="2"/>
              </a:rPr>
              <a:t>Otozomal</a:t>
            </a:r>
            <a:r>
              <a:rPr lang="tr-TR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tr-TR" dirty="0" err="1" smtClean="0">
                <a:cs typeface="Times New Roman" pitchFamily="18" charset="0"/>
                <a:sym typeface="Symbol" pitchFamily="18" charset="2"/>
              </a:rPr>
              <a:t>resessif</a:t>
            </a:r>
            <a:r>
              <a:rPr lang="tr-TR" dirty="0" smtClean="0">
                <a:cs typeface="Times New Roman" pitchFamily="18" charset="0"/>
                <a:sym typeface="Symbol" pitchFamily="18" charset="2"/>
              </a:rPr>
              <a:t> geçer.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</a:t>
            </a:r>
            <a:r>
              <a:rPr lang="tr-TR" b="1" dirty="0" err="1"/>
              <a:t>Esansiyel</a:t>
            </a:r>
            <a:r>
              <a:rPr lang="tr-TR" b="1" dirty="0"/>
              <a:t> yağ asitleri eksikliği bulguları ve bunlara ilişkin hastalıklar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142984"/>
            <a:ext cx="9100776" cy="4965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Klasik </a:t>
            </a:r>
            <a:r>
              <a:rPr lang="tr-TR" dirty="0" err="1" smtClean="0"/>
              <a:t>Fenilketonüri</a:t>
            </a:r>
            <a:r>
              <a:rPr lang="tr-TR" dirty="0" smtClean="0"/>
              <a:t> (PKU)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defRPr/>
            </a:pPr>
            <a:r>
              <a:rPr lang="tr-TR" dirty="0"/>
              <a:t>Amino asit metabolizmasının en sık karşılaşılan hastalığı, dünya da yaklaşık </a:t>
            </a:r>
            <a:r>
              <a:rPr lang="tr-TR" dirty="0" smtClean="0"/>
              <a:t>10.000 </a:t>
            </a:r>
            <a:r>
              <a:rPr lang="tr-TR" dirty="0" err="1"/>
              <a:t>yenidoğandan</a:t>
            </a:r>
            <a:r>
              <a:rPr lang="tr-TR" dirty="0"/>
              <a:t> birinde görülmektedir.</a:t>
            </a:r>
          </a:p>
          <a:p>
            <a:pPr algn="just">
              <a:lnSpc>
                <a:spcPct val="90000"/>
              </a:lnSpc>
              <a:defRPr/>
            </a:pPr>
            <a:r>
              <a:rPr lang="tr-TR" dirty="0" err="1"/>
              <a:t>Otozomal</a:t>
            </a:r>
            <a:r>
              <a:rPr lang="tr-TR" dirty="0"/>
              <a:t> resesif taşınmakta</a:t>
            </a:r>
          </a:p>
          <a:p>
            <a:pPr algn="just">
              <a:lnSpc>
                <a:spcPct val="90000"/>
              </a:lnSpc>
              <a:defRPr/>
            </a:pPr>
            <a:r>
              <a:rPr lang="tr-TR" dirty="0"/>
              <a:t>İsmini idrarda yüksek miktarda bulunan </a:t>
            </a:r>
            <a:r>
              <a:rPr lang="tr-TR" dirty="0" err="1" smtClean="0"/>
              <a:t>fenilketondan</a:t>
            </a:r>
            <a:r>
              <a:rPr lang="tr-TR" dirty="0" smtClean="0"/>
              <a:t>; </a:t>
            </a:r>
            <a:r>
              <a:rPr lang="tr-TR" dirty="0" err="1" smtClean="0"/>
              <a:t>fenil</a:t>
            </a:r>
            <a:r>
              <a:rPr lang="tr-TR" dirty="0" smtClean="0"/>
              <a:t> </a:t>
            </a:r>
            <a:r>
              <a:rPr lang="tr-TR" dirty="0" err="1" smtClean="0"/>
              <a:t>piruvat</a:t>
            </a:r>
            <a:r>
              <a:rPr lang="tr-TR" dirty="0" smtClean="0"/>
              <a:t> almaktadır</a:t>
            </a:r>
            <a:endParaRPr lang="tr-TR" dirty="0"/>
          </a:p>
          <a:p>
            <a:r>
              <a:rPr lang="tr-TR" dirty="0" err="1" smtClean="0"/>
              <a:t>Fenilalanin</a:t>
            </a:r>
            <a:r>
              <a:rPr lang="tr-TR" dirty="0" smtClean="0"/>
              <a:t> </a:t>
            </a:r>
            <a:r>
              <a:rPr lang="tr-TR" dirty="0" err="1" smtClean="0"/>
              <a:t>hidroksilaz</a:t>
            </a:r>
            <a:r>
              <a:rPr lang="tr-TR" dirty="0" smtClean="0"/>
              <a:t> enzim </a:t>
            </a:r>
            <a:r>
              <a:rPr lang="tr-TR" dirty="0" err="1" smtClean="0"/>
              <a:t>defektinden</a:t>
            </a:r>
            <a:r>
              <a:rPr lang="tr-TR" dirty="0" smtClean="0"/>
              <a:t> kaynaklanır.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Daha nadir olarak </a:t>
            </a:r>
            <a:r>
              <a:rPr lang="tr-TR" b="1" dirty="0" err="1" smtClean="0"/>
              <a:t>tetrahidrobiopterin</a:t>
            </a:r>
            <a:r>
              <a:rPr lang="tr-TR" b="1" dirty="0" smtClean="0"/>
              <a:t> </a:t>
            </a:r>
            <a:r>
              <a:rPr lang="tr-TR" b="1" dirty="0" err="1" smtClean="0"/>
              <a:t>kofaktörünün</a:t>
            </a:r>
            <a:r>
              <a:rPr lang="tr-TR" dirty="0" smtClean="0"/>
              <a:t> veya </a:t>
            </a:r>
            <a:r>
              <a:rPr lang="tr-TR" dirty="0" err="1" smtClean="0"/>
              <a:t>kofaktörün</a:t>
            </a:r>
            <a:r>
              <a:rPr lang="tr-TR" dirty="0" smtClean="0"/>
              <a:t> indirgenmiş aktif durumda kalmasını sağlayan </a:t>
            </a:r>
            <a:r>
              <a:rPr lang="tr-TR" b="1" dirty="0" err="1" smtClean="0">
                <a:effectLst/>
              </a:rPr>
              <a:t>dihidrobiopterin</a:t>
            </a:r>
            <a:r>
              <a:rPr lang="tr-TR" b="1" dirty="0" smtClean="0">
                <a:effectLst/>
              </a:rPr>
              <a:t> </a:t>
            </a:r>
            <a:r>
              <a:rPr lang="tr-TR" b="1" dirty="0" err="1" smtClean="0">
                <a:effectLst/>
              </a:rPr>
              <a:t>redüktaz</a:t>
            </a:r>
            <a:r>
              <a:rPr lang="tr-TR" b="1" dirty="0" smtClean="0">
                <a:effectLst/>
              </a:rPr>
              <a:t> </a:t>
            </a:r>
            <a:r>
              <a:rPr lang="tr-TR" dirty="0" smtClean="0"/>
              <a:t>eksikliğine bağlı olarak ortaya çıkmaktadır.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Fenilketonların</a:t>
            </a:r>
            <a:r>
              <a:rPr lang="tr-TR" dirty="0" smtClean="0"/>
              <a:t> beyinde </a:t>
            </a:r>
            <a:r>
              <a:rPr lang="tr-TR" dirty="0" err="1" smtClean="0"/>
              <a:t>serotonin</a:t>
            </a:r>
            <a:r>
              <a:rPr lang="tr-TR" dirty="0" smtClean="0"/>
              <a:t> </a:t>
            </a:r>
            <a:r>
              <a:rPr lang="tr-TR" dirty="0" err="1" smtClean="0"/>
              <a:t>enzimatik</a:t>
            </a:r>
            <a:r>
              <a:rPr lang="tr-TR" dirty="0" smtClean="0"/>
              <a:t> sentezini engellemelerine bağlı olarak düşük </a:t>
            </a:r>
            <a:r>
              <a:rPr lang="tr-TR" dirty="0" err="1" smtClean="0"/>
              <a:t>serotonin</a:t>
            </a:r>
            <a:r>
              <a:rPr lang="tr-TR" dirty="0" smtClean="0"/>
              <a:t> düzeyinin bu hastalardaki zeka kusurlarının nedeni olabilir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Maple</a:t>
            </a:r>
            <a:r>
              <a:rPr lang="tr-TR" b="1" dirty="0" smtClean="0"/>
              <a:t> </a:t>
            </a:r>
            <a:r>
              <a:rPr lang="tr-TR" b="1" dirty="0" err="1" smtClean="0"/>
              <a:t>Syrup</a:t>
            </a:r>
            <a:r>
              <a:rPr lang="tr-TR" b="1" dirty="0" smtClean="0"/>
              <a:t> Hastalığı (MSUD</a:t>
            </a:r>
            <a:r>
              <a:rPr lang="tr-TR" b="1" dirty="0" smtClean="0">
                <a:solidFill>
                  <a:srgbClr val="FFFF00"/>
                </a:solidFill>
              </a:rPr>
              <a:t>)</a:t>
            </a:r>
            <a:br>
              <a:rPr lang="tr-TR" b="1" dirty="0" smtClean="0">
                <a:solidFill>
                  <a:srgbClr val="FFFF00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tr-TR" dirty="0">
                <a:latin typeface="Calibri" pitchFamily="34" charset="0"/>
              </a:rPr>
              <a:t>İsmini hastalıklı kişilerin idrarının karakteristik kokusundan almaktadır. Akçaağaç şurubu veya yanmış şeker kokusu, idrarda </a:t>
            </a:r>
            <a:r>
              <a:rPr lang="tr-TR" dirty="0" smtClean="0">
                <a:latin typeface="Calibri" pitchFamily="34" charset="0"/>
              </a:rPr>
              <a:t>dallı zincirli alfa- </a:t>
            </a:r>
            <a:r>
              <a:rPr lang="tr-TR" dirty="0" err="1">
                <a:latin typeface="Calibri" pitchFamily="34" charset="0"/>
              </a:rPr>
              <a:t>keto</a:t>
            </a:r>
            <a:r>
              <a:rPr lang="tr-TR" dirty="0">
                <a:latin typeface="Calibri" pitchFamily="34" charset="0"/>
              </a:rPr>
              <a:t> asitlerin </a:t>
            </a:r>
            <a:r>
              <a:rPr lang="tr-TR" dirty="0" smtClean="0">
                <a:latin typeface="Calibri" pitchFamily="34" charset="0"/>
              </a:rPr>
              <a:t>yüksek konsantrasyonda olmalarından </a:t>
            </a:r>
            <a:r>
              <a:rPr lang="tr-TR" dirty="0">
                <a:latin typeface="Calibri" pitchFamily="34" charset="0"/>
              </a:rPr>
              <a:t>kaynaklanmaktadır</a:t>
            </a:r>
            <a:r>
              <a:rPr lang="tr-TR" dirty="0" smtClean="0">
                <a:latin typeface="Calibri" pitchFamily="34" charset="0"/>
              </a:rPr>
              <a:t>.</a:t>
            </a:r>
            <a:endParaRPr lang="tr-TR" dirty="0">
              <a:latin typeface="Calibri" pitchFamily="34" charset="0"/>
            </a:endParaRPr>
          </a:p>
          <a:p>
            <a:pPr algn="just">
              <a:lnSpc>
                <a:spcPct val="90000"/>
              </a:lnSpc>
              <a:defRPr/>
            </a:pPr>
            <a:r>
              <a:rPr lang="tr-TR" dirty="0" smtClean="0">
                <a:latin typeface="Calibri" pitchFamily="34" charset="0"/>
              </a:rPr>
              <a:t>Klasik </a:t>
            </a:r>
            <a:r>
              <a:rPr lang="tr-TR" dirty="0">
                <a:latin typeface="Calibri" pitchFamily="34" charset="0"/>
              </a:rPr>
              <a:t>tipte, hastalıklı bebekler doğumda normal görünürler, daha sonra sık kusma ve gelişme geriliği görülür.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cs typeface="Times New Roman" charset="0"/>
              </a:rPr>
              <a:t>Yeni doğan ve küçük çocuklarda genellikle </a:t>
            </a:r>
            <a:r>
              <a:rPr lang="tr-TR" dirty="0" err="1" smtClean="0">
                <a:cs typeface="Times New Roman" charset="0"/>
              </a:rPr>
              <a:t>asidoz</a:t>
            </a:r>
            <a:r>
              <a:rPr lang="tr-TR" dirty="0" smtClean="0">
                <a:cs typeface="Times New Roman" charset="0"/>
              </a:rPr>
              <a:t> ile birlikte ortaya çıkar.</a:t>
            </a:r>
          </a:p>
          <a:p>
            <a:r>
              <a:rPr lang="tr-TR" dirty="0" smtClean="0">
                <a:latin typeface="Calibri" pitchFamily="34" charset="0"/>
              </a:rPr>
              <a:t>Ciddi nörolojik fonksiyon bozukluğu, nöbet, koma, solunum yetmezliği ve birçok hastada ölüme yol açar. Hayatta kalan hastalar genellikle zihinsel gerilik gösterir.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Histidin</a:t>
            </a:r>
            <a:r>
              <a:rPr lang="tr-TR" dirty="0" smtClean="0"/>
              <a:t> metabolizması bozuklukları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Histidinemi</a:t>
            </a:r>
            <a:r>
              <a:rPr lang="tr-TR" dirty="0" smtClean="0"/>
              <a:t>: Çocukta konuşma kusuru görülmesi önemli belirti.</a:t>
            </a:r>
          </a:p>
          <a:p>
            <a:r>
              <a:rPr lang="tr-TR" dirty="0" smtClean="0"/>
              <a:t>FİGLU (N</a:t>
            </a:r>
            <a:r>
              <a:rPr lang="tr-TR" baseline="30000" dirty="0" smtClean="0"/>
              <a:t>5</a:t>
            </a:r>
            <a:r>
              <a:rPr lang="tr-TR" dirty="0" smtClean="0"/>
              <a:t>-</a:t>
            </a:r>
            <a:r>
              <a:rPr lang="tr-TR" dirty="0" err="1" smtClean="0"/>
              <a:t>formiminoglutamat</a:t>
            </a:r>
            <a:r>
              <a:rPr lang="tr-TR" dirty="0" smtClean="0"/>
              <a:t>) atılımı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514</Words>
  <Application>Microsoft Office PowerPoint</Application>
  <PresentationFormat>Ekran Gösterisi (4:3)</PresentationFormat>
  <Paragraphs>61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Ofis Teması</vt:lpstr>
      <vt:lpstr>Hastalığın vazgeçilmezleri; esansiyel amino asitler ve yağ asitleri</vt:lpstr>
      <vt:lpstr>Fenilalanin Metabolizması Bozuklukları</vt:lpstr>
      <vt:lpstr>Klasik Fenilketonüri (PKU)</vt:lpstr>
      <vt:lpstr>Slayt 4</vt:lpstr>
      <vt:lpstr>Slayt 5</vt:lpstr>
      <vt:lpstr>Maple Syrup Hastalığı (MSUD) </vt:lpstr>
      <vt:lpstr>Slayt 7</vt:lpstr>
      <vt:lpstr>Slayt 8</vt:lpstr>
      <vt:lpstr>Histidin metabolizması bozuklukları</vt:lpstr>
      <vt:lpstr>Slayt 10</vt:lpstr>
      <vt:lpstr>Lizin metabolizma kusurları</vt:lpstr>
      <vt:lpstr>Triptofan metabolizması bozukluğu</vt:lpstr>
      <vt:lpstr>Arginin, çocuklar ve gençler için esansiyeldir.</vt:lpstr>
      <vt:lpstr>Arginin in katıldığı metabolik yollar</vt:lpstr>
      <vt:lpstr>Slayt 15</vt:lpstr>
      <vt:lpstr>Slayt 16</vt:lpstr>
      <vt:lpstr>Argininin KVS üzerine etkisi</vt:lpstr>
      <vt:lpstr>Arginin Eksikliği </vt:lpstr>
      <vt:lpstr>Arginin Fazlalığı</vt:lpstr>
      <vt:lpstr>Metiyonin</vt:lpstr>
      <vt:lpstr>Kükürtlü amino asitlerle ilgili kalıtsal hastalıklar</vt:lpstr>
      <vt:lpstr>  Esansiyel yağ asitleri eksikliği bulguları ve bunlara ilişkin hastalıklar</vt:lpstr>
      <vt:lpstr>Slayt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Hastalığın vazgeçilmezleri; esansiyel amino asitler ve yağ asitleri</dc:title>
  <dc:creator>bilgehand</dc:creator>
  <cp:lastModifiedBy>bilgehand</cp:lastModifiedBy>
  <cp:revision>24</cp:revision>
  <dcterms:created xsi:type="dcterms:W3CDTF">2018-04-02T14:06:57Z</dcterms:created>
  <dcterms:modified xsi:type="dcterms:W3CDTF">2018-04-02T14:52:51Z</dcterms:modified>
</cp:coreProperties>
</file>