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96" r:id="rId2"/>
    <p:sldId id="297" r:id="rId3"/>
    <p:sldId id="298" r:id="rId4"/>
    <p:sldId id="299" r:id="rId5"/>
    <p:sldId id="300" r:id="rId6"/>
    <p:sldId id="301" r:id="rId7"/>
    <p:sldId id="304" r:id="rId8"/>
    <p:sldId id="305" r:id="rId9"/>
    <p:sldId id="309" r:id="rId10"/>
    <p:sldId id="310" r:id="rId11"/>
    <p:sldId id="306" r:id="rId12"/>
    <p:sldId id="308" r:id="rId13"/>
    <p:sldId id="30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C78"/>
    <a:srgbClr val="EA1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818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591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554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2708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25946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663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205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4022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31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3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10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25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054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798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8888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15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6524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D995618-845B-4525-9398-1041E2655710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95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9464554" cy="2098194"/>
          </a:xfrm>
        </p:spPr>
        <p:txBody>
          <a:bodyPr/>
          <a:lstStyle/>
          <a:p>
            <a:r>
              <a:rPr lang="tr-TR" dirty="0"/>
              <a:t>BİLGİNİN ORGANİZASYONUNA GİRİŞ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532000" y="4727864"/>
            <a:ext cx="7074645" cy="973282"/>
          </a:xfrm>
        </p:spPr>
        <p:txBody>
          <a:bodyPr>
            <a:normAutofit fontScale="62500" lnSpcReduction="20000"/>
          </a:bodyPr>
          <a:lstStyle/>
          <a:p>
            <a:r>
              <a:rPr lang="tr-TR" sz="5400" b="1" dirty="0" err="1">
                <a:solidFill>
                  <a:srgbClr val="E81C78"/>
                </a:solidFill>
              </a:rPr>
              <a:t>Bİlgİ</a:t>
            </a:r>
            <a:r>
              <a:rPr lang="tr-TR" sz="5400" b="1" dirty="0">
                <a:solidFill>
                  <a:srgbClr val="E81C78"/>
                </a:solidFill>
              </a:rPr>
              <a:t> </a:t>
            </a:r>
            <a:r>
              <a:rPr lang="tr-TR" sz="5400" b="1" dirty="0" err="1">
                <a:solidFill>
                  <a:srgbClr val="E81C78"/>
                </a:solidFill>
              </a:rPr>
              <a:t>KaynaklarInIn</a:t>
            </a:r>
            <a:r>
              <a:rPr lang="tr-TR" sz="5400" b="1" dirty="0">
                <a:solidFill>
                  <a:srgbClr val="E81C78"/>
                </a:solidFill>
              </a:rPr>
              <a:t> TANIMLANMASI/</a:t>
            </a:r>
            <a:r>
              <a:rPr lang="tr-TR" sz="5400" b="1" dirty="0" err="1">
                <a:solidFill>
                  <a:srgbClr val="E81C78"/>
                </a:solidFill>
              </a:rPr>
              <a:t>Nİtelenmesİ</a:t>
            </a:r>
            <a:endParaRPr lang="tr-TR" sz="5400" b="1" dirty="0">
              <a:solidFill>
                <a:srgbClr val="E81C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212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Kataloglaması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+mj-lt"/>
              <a:buAutoNum type="arabicPeriod" startAt="4"/>
            </a:pPr>
            <a:r>
              <a:rPr lang="tr-TR" dirty="0"/>
              <a:t>Yazarın görüşünü anlayabilmek için eserin önsözünü okumak veya kitap kapağında yazılı bilgileri gözden geçirmek uygun olur. Ancak bu kimi zaman yanıltıcı olabilir. Çünkü bu bilgiler çoğunlukla reklam amaçlıdır.</a:t>
            </a:r>
          </a:p>
          <a:p>
            <a:pPr algn="just">
              <a:buFont typeface="+mj-lt"/>
              <a:buAutoNum type="arabicPeriod" startAt="4"/>
            </a:pPr>
            <a:r>
              <a:rPr lang="tr-TR" dirty="0"/>
              <a:t>Yukarıda belirtilen bütün kaynaklar eserin konusunun saptanmasında yeterli değilse kitabın içeriğine bakılmalıdır. Ancak konu sınıflama yapan kişi için yabancı gelmiş ise dış kaynaklardan yardım almak gerekir. Bu kaynaklar: Bibliyografyalar, kataloglar, ansiklopediler eleştiri ve tanıtıcı yazılar olabilir.</a:t>
            </a:r>
          </a:p>
          <a:p>
            <a:pPr algn="just">
              <a:buFont typeface="+mj-lt"/>
              <a:buAutoNum type="arabicPeriod" startAt="4"/>
            </a:pPr>
            <a:r>
              <a:rPr lang="tr-TR" dirty="0"/>
              <a:t>Tüm işlemler yetersiz kaldığında esere geçici bir numara verilerek konu uzmanlarından yardım alınmalıdır.</a:t>
            </a:r>
          </a:p>
        </p:txBody>
      </p:sp>
    </p:spTree>
    <p:extLst>
      <p:ext uri="{BB962C8B-B14F-4D97-AF65-F5344CB8AC3E}">
        <p14:creationId xmlns:p14="http://schemas.microsoft.com/office/powerpoint/2010/main" val="1759004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Kataloglaması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sz="2400" dirty="0"/>
              <a:t>Birincil ve ikincil konular aracılığıyla erişim sağlamak için bibliyografik kayıtlara standartlaştırılmış </a:t>
            </a:r>
            <a:r>
              <a:rPr lang="tr-TR" sz="2400" b="1" dirty="0"/>
              <a:t>konu başlıkları</a:t>
            </a:r>
            <a:r>
              <a:rPr lang="tr-TR" sz="2400" dirty="0"/>
              <a:t> verilir.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Materyal, </a:t>
            </a:r>
            <a:r>
              <a:rPr lang="tr-TR" sz="2400" b="1" dirty="0"/>
              <a:t>birincil konu</a:t>
            </a:r>
            <a:r>
              <a:rPr lang="tr-TR" sz="2400" dirty="0"/>
              <a:t>yla </a:t>
            </a:r>
            <a:r>
              <a:rPr lang="tr-TR" sz="2400" b="1" dirty="0"/>
              <a:t>sınıflandırılır</a:t>
            </a:r>
            <a:r>
              <a:rPr lang="tr-TR" sz="2400" dirty="0"/>
              <a:t> ve standartlaştırılmış bir </a:t>
            </a:r>
            <a:r>
              <a:rPr lang="tr-TR" sz="2400" b="1" dirty="0"/>
              <a:t>sınıflama numarası </a:t>
            </a:r>
            <a:r>
              <a:rPr lang="tr-TR" sz="2400" dirty="0"/>
              <a:t>verilir.</a:t>
            </a:r>
          </a:p>
          <a:p>
            <a:pPr algn="just"/>
            <a:r>
              <a:rPr lang="tr-TR" sz="2400" dirty="0"/>
              <a:t>Standartlaştırılmış sınıflama numaraları, mevcut olan sınıflama sistemlerinden verilir (</a:t>
            </a:r>
            <a:r>
              <a:rPr lang="tr-TR" sz="2400" dirty="0" err="1"/>
              <a:t>Dewey</a:t>
            </a:r>
            <a:r>
              <a:rPr lang="tr-TR" sz="2400" dirty="0"/>
              <a:t> Onlu Sınıflama Sistemi, Kongre Kütüphanesi Sınıflama Sistemi, Ulusal Tıp Kütüphanesi Sınıflama Sistemi, vs.).</a:t>
            </a:r>
          </a:p>
        </p:txBody>
      </p:sp>
    </p:spTree>
    <p:extLst>
      <p:ext uri="{BB962C8B-B14F-4D97-AF65-F5344CB8AC3E}">
        <p14:creationId xmlns:p14="http://schemas.microsoft.com/office/powerpoint/2010/main" val="519222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Yer Numarası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4855" y="2603500"/>
            <a:ext cx="11014363" cy="3724564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Yer numarası eserin raftaki yerini gösteren öğedir.</a:t>
            </a:r>
          </a:p>
          <a:p>
            <a:pPr algn="just"/>
            <a:r>
              <a:rPr lang="tr-TR" dirty="0"/>
              <a:t>Yapılan sınıflama işlemi sonucu esere verilen konu numarası, yazar numarası/kodu ve tarihten oluşur.</a:t>
            </a:r>
          </a:p>
          <a:p>
            <a:pPr lvl="1" algn="just"/>
            <a:r>
              <a:rPr lang="tr-TR" b="1" dirty="0"/>
              <a:t>Konu numarası </a:t>
            </a:r>
            <a:r>
              <a:rPr lang="tr-TR" dirty="0"/>
              <a:t>eserin konusuna göre kullanılan sınıflama sistemindeki numarasıdır.</a:t>
            </a:r>
          </a:p>
          <a:p>
            <a:pPr lvl="1" algn="just"/>
            <a:r>
              <a:rPr lang="tr-TR" b="1" dirty="0"/>
              <a:t>Yazar numarası </a:t>
            </a:r>
            <a:r>
              <a:rPr lang="tr-TR" dirty="0"/>
              <a:t>ise kütüphanenin tercihi ve koleksiyonun büyüklüğüne göre belirlenir. Standart olan </a:t>
            </a:r>
            <a:r>
              <a:rPr lang="tr-TR" dirty="0" err="1"/>
              <a:t>Cutter</a:t>
            </a:r>
            <a:r>
              <a:rPr lang="tr-TR" dirty="0"/>
              <a:t> </a:t>
            </a:r>
            <a:r>
              <a:rPr lang="tr-TR" dirty="0" err="1"/>
              <a:t>Sunborn</a:t>
            </a:r>
            <a:r>
              <a:rPr lang="tr-TR" dirty="0"/>
              <a:t> numarasıdır. Küçük kütüphanelerde yazar soyadının ilk üç harfinden de oluşturulabilir.</a:t>
            </a:r>
          </a:p>
          <a:p>
            <a:pPr lvl="1" algn="just"/>
            <a:r>
              <a:rPr lang="tr-TR" b="1" dirty="0"/>
              <a:t>Tarih</a:t>
            </a:r>
            <a:r>
              <a:rPr lang="tr-TR" dirty="0"/>
              <a:t>, bilgi kaynağının yayınladığı yıl bilgisidir.</a:t>
            </a:r>
          </a:p>
          <a:p>
            <a:pPr marL="457200" lvl="1" indent="0" algn="just">
              <a:buNone/>
            </a:pPr>
            <a:r>
              <a:rPr lang="tr-TR" b="1" dirty="0">
                <a:solidFill>
                  <a:srgbClr val="FF0000"/>
                </a:solidFill>
              </a:rPr>
              <a:t>ÖRNEK</a:t>
            </a:r>
          </a:p>
          <a:p>
            <a:pPr marL="457200" lvl="1" indent="0" algn="just">
              <a:buNone/>
            </a:pPr>
            <a:r>
              <a:rPr lang="tr-TR" dirty="0">
                <a:solidFill>
                  <a:schemeClr val="accent5"/>
                </a:solidFill>
              </a:rPr>
              <a:t>Konu</a:t>
            </a:r>
            <a:r>
              <a:rPr lang="tr-TR" dirty="0"/>
              <a:t>           </a:t>
            </a:r>
            <a:r>
              <a:rPr lang="tr-TR" dirty="0">
                <a:solidFill>
                  <a:schemeClr val="accent6"/>
                </a:solidFill>
              </a:rPr>
              <a:t>Yazar</a:t>
            </a:r>
            <a:r>
              <a:rPr lang="tr-TR" dirty="0"/>
              <a:t>    </a:t>
            </a:r>
            <a:r>
              <a:rPr lang="tr-TR" dirty="0">
                <a:solidFill>
                  <a:schemeClr val="accent2"/>
                </a:solidFill>
              </a:rPr>
              <a:t>Tarih</a:t>
            </a:r>
          </a:p>
          <a:p>
            <a:pPr marL="457200" lvl="1" indent="0" algn="just">
              <a:buNone/>
            </a:pPr>
            <a:r>
              <a:rPr lang="tr-TR" dirty="0">
                <a:solidFill>
                  <a:schemeClr val="accent5"/>
                </a:solidFill>
              </a:rPr>
              <a:t>PL248.A525</a:t>
            </a:r>
            <a:r>
              <a:rPr lang="tr-TR" dirty="0"/>
              <a:t>   </a:t>
            </a:r>
            <a:r>
              <a:rPr lang="tr-TR" dirty="0">
                <a:solidFill>
                  <a:schemeClr val="accent6"/>
                </a:solidFill>
              </a:rPr>
              <a:t>P87</a:t>
            </a:r>
            <a:r>
              <a:rPr lang="tr-TR" dirty="0"/>
              <a:t>    </a:t>
            </a:r>
            <a:r>
              <a:rPr lang="tr-TR" dirty="0">
                <a:solidFill>
                  <a:schemeClr val="accent2"/>
                </a:solidFill>
              </a:rPr>
              <a:t>2006</a:t>
            </a:r>
          </a:p>
        </p:txBody>
      </p:sp>
    </p:spTree>
    <p:extLst>
      <p:ext uri="{BB962C8B-B14F-4D97-AF65-F5344CB8AC3E}">
        <p14:creationId xmlns:p14="http://schemas.microsoft.com/office/powerpoint/2010/main" val="68554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Bibliyografik Kayıtların Yapısı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Bibliyografik kayıtlar bir kütüphane dermesindeki bir materyali tanımlayan ayrıntıları içerir.</a:t>
            </a:r>
          </a:p>
          <a:p>
            <a:pPr algn="just"/>
            <a:r>
              <a:rPr lang="tr-TR" sz="2400" dirty="0"/>
              <a:t>Bibliyografik kayıt iki kısımdan oluşur;</a:t>
            </a:r>
          </a:p>
          <a:p>
            <a:pPr algn="just"/>
            <a:r>
              <a:rPr lang="tr-TR" sz="2400" b="1" dirty="0"/>
              <a:t>Bibliyografik tanımlama :</a:t>
            </a:r>
            <a:r>
              <a:rPr lang="tr-TR" sz="2400" dirty="0"/>
              <a:t> Bibliyografik kaydın, materyalin tanımlama ve </a:t>
            </a:r>
            <a:r>
              <a:rPr lang="tr-TR" sz="2400" dirty="0" err="1"/>
              <a:t>kimlikleme</a:t>
            </a:r>
            <a:r>
              <a:rPr lang="tr-TR" sz="2400" dirty="0"/>
              <a:t> içeren kısmı</a:t>
            </a:r>
          </a:p>
          <a:p>
            <a:pPr algn="just"/>
            <a:r>
              <a:rPr lang="tr-TR" sz="2400" b="1" dirty="0"/>
              <a:t>Erişim noktaları :</a:t>
            </a:r>
            <a:r>
              <a:rPr lang="tr-TR" sz="2400" dirty="0"/>
              <a:t> Temel girişi ve ek girişleri (ad, başlık veya ad/başlık kombinasyonu) ve konu başlıklarını içerir.</a:t>
            </a:r>
          </a:p>
        </p:txBody>
      </p:sp>
    </p:spTree>
    <p:extLst>
      <p:ext uri="{BB962C8B-B14F-4D97-AF65-F5344CB8AC3E}">
        <p14:creationId xmlns:p14="http://schemas.microsoft.com/office/powerpoint/2010/main" val="2887819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Kataloglama Süreci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Kataloglama süreci iki aşamadan oluşur:</a:t>
            </a:r>
          </a:p>
          <a:p>
            <a:pPr lvl="1" algn="just"/>
            <a:r>
              <a:rPr lang="tr-TR" sz="2400" dirty="0"/>
              <a:t>Tanımlayıcı (Niteleyici) Kataloglama</a:t>
            </a:r>
          </a:p>
          <a:p>
            <a:pPr lvl="1" algn="just"/>
            <a:r>
              <a:rPr lang="tr-TR" sz="2400" dirty="0"/>
              <a:t>Konu Kataloglaması</a:t>
            </a:r>
          </a:p>
        </p:txBody>
      </p:sp>
    </p:spTree>
    <p:extLst>
      <p:ext uri="{BB962C8B-B14F-4D97-AF65-F5344CB8AC3E}">
        <p14:creationId xmlns:p14="http://schemas.microsoft.com/office/powerpoint/2010/main" val="177378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Tanımlayıcı Kataloglama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3" y="2603500"/>
            <a:ext cx="9963319" cy="3932382"/>
          </a:xfrm>
        </p:spPr>
        <p:txBody>
          <a:bodyPr>
            <a:normAutofit/>
          </a:bodyPr>
          <a:lstStyle/>
          <a:p>
            <a:r>
              <a:rPr lang="tr-TR" sz="2400" b="1" u="sng" dirty="0"/>
              <a:t>Bibliyografik tanımlama (</a:t>
            </a:r>
            <a:r>
              <a:rPr lang="tr-TR" sz="2400" b="1" u="sng" dirty="0" err="1"/>
              <a:t>Bibliographic</a:t>
            </a:r>
            <a:r>
              <a:rPr lang="tr-TR" sz="2400" b="1" u="sng" dirty="0"/>
              <a:t> </a:t>
            </a:r>
            <a:r>
              <a:rPr lang="tr-TR" sz="2400" b="1" u="sng" dirty="0" err="1"/>
              <a:t>description</a:t>
            </a:r>
            <a:r>
              <a:rPr lang="tr-TR" sz="2400" b="1" u="sng" dirty="0"/>
              <a:t>):</a:t>
            </a:r>
            <a:endParaRPr lang="tr-TR" sz="2400" dirty="0"/>
          </a:p>
          <a:p>
            <a:r>
              <a:rPr lang="tr-TR" sz="2000" dirty="0"/>
              <a:t>Kullanıcının bilgiye erişimde, bilgi kaynağının yerine kullanabileceği yeterli bibliyografik bilgiyi içeren kayıtların hazırlanmasıdır.</a:t>
            </a:r>
          </a:p>
          <a:p>
            <a:endParaRPr lang="tr-TR" sz="2400" dirty="0"/>
          </a:p>
          <a:p>
            <a:pPr algn="just"/>
            <a:r>
              <a:rPr lang="tr-TR" sz="2400" u="sng" dirty="0"/>
              <a:t>Bir bibliyografik kaydın yaratılmasında;</a:t>
            </a:r>
          </a:p>
          <a:p>
            <a:pPr lvl="1" algn="just"/>
            <a:r>
              <a:rPr lang="tr-TR" sz="2000" b="1" dirty="0"/>
              <a:t>İlk adım </a:t>
            </a:r>
            <a:r>
              <a:rPr lang="tr-TR" sz="2000" dirty="0"/>
              <a:t>kayda yazılacak tanımlayıcı bilgilerin çıkarılmasıdır. </a:t>
            </a:r>
          </a:p>
          <a:p>
            <a:pPr lvl="1" algn="just"/>
            <a:r>
              <a:rPr lang="tr-TR" sz="2000" b="1" dirty="0"/>
              <a:t>İkinci adım</a:t>
            </a:r>
            <a:r>
              <a:rPr lang="tr-TR" sz="2000" dirty="0"/>
              <a:t>, bilgi kaynağına erişim sağlamak için kayda ait adların (yazar ve kurum) ve başlığın (eser adı, toplantı adı, tekbiçim başlık vs.) belirtilmesidir.</a:t>
            </a:r>
          </a:p>
        </p:txBody>
      </p:sp>
    </p:spTree>
    <p:extLst>
      <p:ext uri="{BB962C8B-B14F-4D97-AF65-F5344CB8AC3E}">
        <p14:creationId xmlns:p14="http://schemas.microsoft.com/office/powerpoint/2010/main" val="3873155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Tanımlayıcı Kataloglama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Bir kaynağı </a:t>
            </a:r>
            <a:r>
              <a:rPr lang="tr-TR" sz="2400" b="1" dirty="0"/>
              <a:t>tanımlayarak ve </a:t>
            </a:r>
            <a:r>
              <a:rPr lang="tr-TR" sz="2400" b="1" dirty="0" err="1"/>
              <a:t>kimlikleyerek</a:t>
            </a:r>
            <a:r>
              <a:rPr lang="tr-TR" sz="2400" dirty="0"/>
              <a:t>, o kaynağın </a:t>
            </a:r>
            <a:r>
              <a:rPr lang="tr-TR" sz="2400" b="1" dirty="0"/>
              <a:t>bibliyografik kaydı oluşturulur</a:t>
            </a:r>
            <a:r>
              <a:rPr lang="tr-TR" sz="2400" dirty="0"/>
              <a:t>. </a:t>
            </a:r>
          </a:p>
          <a:p>
            <a:pPr algn="just"/>
            <a:r>
              <a:rPr lang="tr-TR" sz="2400" b="1" dirty="0"/>
              <a:t>Adların ve başlığın </a:t>
            </a:r>
            <a:r>
              <a:rPr lang="tr-TR" sz="2400" dirty="0"/>
              <a:t>belirlenmesiyle bibliyografik kaydın </a:t>
            </a:r>
            <a:r>
              <a:rPr lang="tr-TR" sz="2400" b="1" dirty="0"/>
              <a:t>erişim noktaları </a:t>
            </a:r>
            <a:r>
              <a:rPr lang="tr-TR" sz="2400" dirty="0"/>
              <a:t>verilir.</a:t>
            </a:r>
          </a:p>
          <a:p>
            <a:pPr algn="just"/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	Böylece bilgi arayan kişi çeşitli isim ve başlıklardan kütüphanede mevcut olan materyallere erişebilecektir.</a:t>
            </a:r>
          </a:p>
        </p:txBody>
      </p:sp>
    </p:spTree>
    <p:extLst>
      <p:ext uri="{BB962C8B-B14F-4D97-AF65-F5344CB8AC3E}">
        <p14:creationId xmlns:p14="http://schemas.microsoft.com/office/powerpoint/2010/main" val="3295923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Erişim Noktası (Access Point)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10135898" cy="4049091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tr-TR" sz="2400" b="1" dirty="0"/>
              <a:t>Erişim noktası</a:t>
            </a:r>
            <a:r>
              <a:rPr lang="tr-TR" sz="2400" dirty="0"/>
              <a:t>, herhangi bir bibliyografik kayda erişebilmeyi sağlayan öğelerdir. Bibliyografik kayıtların bir katalog altında listelendiği girişleri ifade eder.</a:t>
            </a:r>
          </a:p>
          <a:p>
            <a:pPr algn="just">
              <a:lnSpc>
                <a:spcPct val="170000"/>
              </a:lnSpc>
            </a:pPr>
            <a:r>
              <a:rPr lang="tr-TR" sz="2400" b="1" dirty="0"/>
              <a:t>Erişim noktaları</a:t>
            </a:r>
            <a:r>
              <a:rPr lang="tr-TR" sz="2400" dirty="0"/>
              <a:t>, kullanıcıyı </a:t>
            </a:r>
            <a:r>
              <a:rPr lang="tr-TR" sz="2400" b="1" dirty="0"/>
              <a:t>bibliyografik kayıtlara yönlendirir</a:t>
            </a:r>
            <a:r>
              <a:rPr lang="tr-TR" sz="2400" dirty="0"/>
              <a:t>; bu kayıtlar da materyalin kendisine yönlendirir.</a:t>
            </a:r>
          </a:p>
          <a:p>
            <a:pPr>
              <a:lnSpc>
                <a:spcPct val="170000"/>
              </a:lnSpc>
            </a:pPr>
            <a:r>
              <a:rPr lang="tr-TR" sz="2400" dirty="0"/>
              <a:t>Bir bibliyografik kaydın araştırılabilen (taranabilen) her bir unsuru erişim noktasıdır. Bunlar eser adı, yazar adı, konu adı sınıflama numarası, ISBN numarası vs. olabilir.</a:t>
            </a:r>
          </a:p>
          <a:p>
            <a:pPr>
              <a:lnSpc>
                <a:spcPct val="170000"/>
              </a:lnSpc>
            </a:pPr>
            <a:r>
              <a:rPr lang="tr-TR" sz="2400" dirty="0"/>
              <a:t>Bir kütüphane kataloğunda temel giriş veya ek giriş öğelerinin her biri erişim noktasıdır.</a:t>
            </a:r>
          </a:p>
        </p:txBody>
      </p:sp>
    </p:spTree>
    <p:extLst>
      <p:ext uri="{BB962C8B-B14F-4D97-AF65-F5344CB8AC3E}">
        <p14:creationId xmlns:p14="http://schemas.microsoft.com/office/powerpoint/2010/main" val="291575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Erişim Noktası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İki tür ad ve başlık erişim noktası vardır:</a:t>
            </a:r>
          </a:p>
          <a:p>
            <a:pPr lvl="1"/>
            <a:r>
              <a:rPr lang="tr-TR" sz="2000" b="1" dirty="0"/>
              <a:t>Temel giriş</a:t>
            </a:r>
            <a:r>
              <a:rPr lang="tr-TR" sz="2000" dirty="0"/>
              <a:t>, bibliyografik kayıt için birincil ad ve/veya başlık erişim noktasıdır.</a:t>
            </a:r>
          </a:p>
          <a:p>
            <a:pPr lvl="1"/>
            <a:r>
              <a:rPr lang="tr-TR" sz="2000" b="1" dirty="0"/>
              <a:t>Ek giriş</a:t>
            </a:r>
            <a:r>
              <a:rPr lang="tr-TR" sz="2000" dirty="0"/>
              <a:t>, diğer herhangi bir ad ve/veya başlık erişim noktasıdır.</a:t>
            </a:r>
          </a:p>
          <a:p>
            <a:endParaRPr lang="tr-TR" sz="2400" dirty="0"/>
          </a:p>
          <a:p>
            <a:pPr marL="0" indent="0">
              <a:buNone/>
            </a:pPr>
            <a:r>
              <a:rPr lang="tr-TR" sz="2400" dirty="0"/>
              <a:t>	Tanımlayıcı kataloglamada erişim, adlar ve başlıklar ile sınırlıdır. Konu erişimi ile ilgili olan konu başlıklarını ve sınıflamayı kapsamaz.</a:t>
            </a:r>
          </a:p>
        </p:txBody>
      </p:sp>
    </p:spTree>
    <p:extLst>
      <p:ext uri="{BB962C8B-B14F-4D97-AF65-F5344CB8AC3E}">
        <p14:creationId xmlns:p14="http://schemas.microsoft.com/office/powerpoint/2010/main" val="4288547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Tanımlayıcı Kataloglamanın Amaçları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Tanımlayıcı kataloglama, bir materyali, ona ait önemli özellikler ile diğer materyalden ayırt etmeyi amaçlar.</a:t>
            </a:r>
          </a:p>
          <a:p>
            <a:pPr algn="just"/>
            <a:r>
              <a:rPr lang="tr-TR" sz="2400" dirty="0"/>
              <a:t>Materyalin kapsamını, içeriğini ve diğer materyallerle bibliyografik ilişkisini açıklamayı amaçlar.</a:t>
            </a:r>
          </a:p>
          <a:p>
            <a:pPr algn="just"/>
            <a:r>
              <a:rPr lang="tr-TR" sz="2400" dirty="0"/>
              <a:t>Katalogdaki diğer materyaller için diğer girişlerle entegre olabilen ve kataloğun çoğu kullanıcılarının ilgilerine en iyi cevabı verecek bir girişe ait verileri sunmayı amaçlar.</a:t>
            </a:r>
          </a:p>
        </p:txBody>
      </p:sp>
    </p:spTree>
    <p:extLst>
      <p:ext uri="{BB962C8B-B14F-4D97-AF65-F5344CB8AC3E}">
        <p14:creationId xmlns:p14="http://schemas.microsoft.com/office/powerpoint/2010/main" val="2301661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Kataloglaması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018" y="2421082"/>
            <a:ext cx="11035146" cy="359871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2400" dirty="0"/>
              <a:t>Konu Kataloglaması, kataloglama sürecinde materyale ait konunun belirlendiği aşamadır.</a:t>
            </a:r>
          </a:p>
          <a:p>
            <a:pPr algn="just"/>
            <a:r>
              <a:rPr lang="tr-TR" sz="2400" dirty="0"/>
              <a:t>Bibliyografik kayıtlara erişim, materyal ile ilgili konular aracılığıyla sağlanır.</a:t>
            </a:r>
          </a:p>
          <a:p>
            <a:pPr algn="just"/>
            <a:r>
              <a:rPr lang="tr-TR" sz="2400" dirty="0"/>
              <a:t>Materyal </a:t>
            </a:r>
            <a:r>
              <a:rPr lang="tr-TR" sz="2400" b="1" dirty="0"/>
              <a:t>birincil (</a:t>
            </a:r>
            <a:r>
              <a:rPr lang="tr-TR" sz="2400" dirty="0"/>
              <a:t>Materyalin içeriğini en iyi tanımlayan konu başlığı</a:t>
            </a:r>
            <a:r>
              <a:rPr lang="tr-TR" sz="2400" b="1" dirty="0"/>
              <a:t>)</a:t>
            </a:r>
            <a:r>
              <a:rPr lang="tr-TR" sz="2400" dirty="0"/>
              <a:t> ve </a:t>
            </a:r>
            <a:r>
              <a:rPr lang="tr-TR" sz="2400" b="1" dirty="0"/>
              <a:t>ikincil</a:t>
            </a:r>
            <a:r>
              <a:rPr lang="tr-TR" sz="2400" dirty="0"/>
              <a:t> </a:t>
            </a:r>
            <a:r>
              <a:rPr lang="tr-TR" sz="2400" b="1" dirty="0"/>
              <a:t>(</a:t>
            </a:r>
            <a:r>
              <a:rPr lang="tr-TR" sz="2400" dirty="0"/>
              <a:t>Materyali tanımlayan ama önemi daha az olan konu başlığı</a:t>
            </a:r>
            <a:r>
              <a:rPr lang="tr-TR" sz="2400" b="1" dirty="0"/>
              <a:t>) konu içeriği </a:t>
            </a:r>
            <a:r>
              <a:rPr lang="tr-TR" sz="2400" dirty="0"/>
              <a:t>için analiz edilir.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</a:rPr>
              <a:t>ÖRNEK</a:t>
            </a:r>
          </a:p>
          <a:p>
            <a:pPr lvl="1" algn="just"/>
            <a:r>
              <a:rPr lang="tr-TR" sz="2200" dirty="0"/>
              <a:t>Beşeri Coğrafya – Türkiye (</a:t>
            </a:r>
            <a:r>
              <a:rPr lang="tr-TR" sz="2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Birincil Konu Başlığı</a:t>
            </a:r>
            <a:r>
              <a:rPr lang="tr-TR" sz="2200" dirty="0"/>
              <a:t>)</a:t>
            </a:r>
          </a:p>
          <a:p>
            <a:pPr lvl="1" algn="just"/>
            <a:r>
              <a:rPr lang="tr-TR" sz="2200" dirty="0"/>
              <a:t>Madencilik – Türkiye (</a:t>
            </a:r>
            <a:r>
              <a:rPr lang="tr-TR" sz="2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İkincil Konu Başlığı</a:t>
            </a:r>
            <a:r>
              <a:rPr lang="tr-TR" sz="2200" dirty="0"/>
              <a:t>)</a:t>
            </a:r>
          </a:p>
          <a:p>
            <a:pPr algn="just"/>
            <a:r>
              <a:rPr lang="tr-TR" sz="2400" u="sng" dirty="0">
                <a:solidFill>
                  <a:srgbClr val="FF0000"/>
                </a:solidFill>
              </a:rPr>
              <a:t>NOT</a:t>
            </a:r>
            <a:r>
              <a:rPr lang="tr-TR" sz="2400" dirty="0"/>
              <a:t> : Türkiye kelimesi alt başlıktır.</a:t>
            </a:r>
          </a:p>
        </p:txBody>
      </p:sp>
    </p:spTree>
    <p:extLst>
      <p:ext uri="{BB962C8B-B14F-4D97-AF65-F5344CB8AC3E}">
        <p14:creationId xmlns:p14="http://schemas.microsoft.com/office/powerpoint/2010/main" val="2516516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Kataloglaması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927" y="2504209"/>
            <a:ext cx="10318173" cy="4145973"/>
          </a:xfrm>
        </p:spPr>
        <p:txBody>
          <a:bodyPr>
            <a:noAutofit/>
          </a:bodyPr>
          <a:lstStyle/>
          <a:p>
            <a:pPr algn="just"/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eserin</a:t>
            </a:r>
            <a:r>
              <a:rPr lang="de-DE" dirty="0"/>
              <a:t> </a:t>
            </a:r>
            <a:r>
              <a:rPr lang="de-DE" dirty="0" err="1"/>
              <a:t>konusu</a:t>
            </a:r>
            <a:r>
              <a:rPr lang="de-DE" dirty="0"/>
              <a:t> </a:t>
            </a:r>
            <a:r>
              <a:rPr lang="de-DE" dirty="0" err="1"/>
              <a:t>belirlenmeden</a:t>
            </a:r>
            <a:r>
              <a:rPr lang="de-DE" dirty="0"/>
              <a:t> </a:t>
            </a:r>
            <a:r>
              <a:rPr lang="de-DE" dirty="0" err="1"/>
              <a:t>önce</a:t>
            </a:r>
            <a:r>
              <a:rPr lang="de-DE" dirty="0"/>
              <a:t> </a:t>
            </a:r>
            <a:r>
              <a:rPr lang="de-DE" dirty="0" err="1"/>
              <a:t>eser</a:t>
            </a:r>
            <a:r>
              <a:rPr lang="de-DE" dirty="0"/>
              <a:t> </a:t>
            </a:r>
            <a:r>
              <a:rPr lang="de-DE" dirty="0" err="1"/>
              <a:t>analiz</a:t>
            </a:r>
            <a:r>
              <a:rPr lang="de-DE" dirty="0"/>
              <a:t> </a:t>
            </a:r>
            <a:r>
              <a:rPr lang="de-DE" dirty="0" err="1"/>
              <a:t>edilmelidir</a:t>
            </a:r>
            <a:r>
              <a:rPr lang="de-DE" dirty="0"/>
              <a:t>. Eser </a:t>
            </a:r>
            <a:r>
              <a:rPr lang="de-DE" dirty="0" err="1"/>
              <a:t>analiz</a:t>
            </a:r>
            <a:r>
              <a:rPr lang="de-DE" dirty="0"/>
              <a:t> </a:t>
            </a:r>
            <a:r>
              <a:rPr lang="de-DE" dirty="0" err="1"/>
              <a:t>edilirken</a:t>
            </a:r>
            <a:r>
              <a:rPr lang="de-DE" dirty="0"/>
              <a:t> </a:t>
            </a:r>
            <a:r>
              <a:rPr lang="de-DE" dirty="0" err="1"/>
              <a:t>hangi</a:t>
            </a:r>
            <a:r>
              <a:rPr lang="de-DE" dirty="0"/>
              <a:t> </a:t>
            </a:r>
            <a:r>
              <a:rPr lang="de-DE" dirty="0" err="1"/>
              <a:t>görüş</a:t>
            </a:r>
            <a:r>
              <a:rPr lang="tr-TR" dirty="0"/>
              <a:t> açısına göre hazırlandığı ve konunun hangi boyutlarla incelendiği saptanmalıdır.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b="1" dirty="0"/>
              <a:t>Bir eserin konusu saptanırken aşağıdaki bölümlerinden yararlanılabilir:</a:t>
            </a:r>
          </a:p>
          <a:p>
            <a:pPr algn="just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Eserin Başlığı</a:t>
            </a:r>
            <a:r>
              <a:rPr lang="tr-TR" dirty="0"/>
              <a:t>: Konuyu belirlemede yardımcı bir unsurdur. Ancak çoğu zaman bu yanıltıcı olabilir. Konunun tam olarak saptanabilmesi için mutlaka derinlemesine incelenmelidir.</a:t>
            </a:r>
          </a:p>
          <a:p>
            <a:pPr algn="just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İçindekiler Sayfası</a:t>
            </a:r>
            <a:r>
              <a:rPr lang="tr-TR" dirty="0"/>
              <a:t>: Genellikle konuyu belirlemede iyi bir yol göstericidir.</a:t>
            </a:r>
          </a:p>
          <a:p>
            <a:pPr algn="just">
              <a:buFont typeface="+mj-lt"/>
              <a:buAutoNum type="arabicPeriod"/>
            </a:pPr>
            <a:r>
              <a:rPr lang="tr-TR" dirty="0"/>
              <a:t>Eserde içindekiler sayfası yoksa bölüm başlıkları veya sayfa kenarlarında yer alan notlar eserin konusunun belirlenmesinde yardımcı olur. Ayrıca yazarın verdiği bibliyografya ve dipnotlarda geçen kaynaklar da konuyu saptamada ipucu verebilir.</a:t>
            </a:r>
          </a:p>
        </p:txBody>
      </p:sp>
    </p:spTree>
    <p:extLst>
      <p:ext uri="{BB962C8B-B14F-4D97-AF65-F5344CB8AC3E}">
        <p14:creationId xmlns:p14="http://schemas.microsoft.com/office/powerpoint/2010/main" val="28600465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760</Words>
  <Application>Microsoft Office PowerPoint</Application>
  <PresentationFormat>Geniş ekran</PresentationFormat>
  <Paragraphs>71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1_İyon Toplantı Odası</vt:lpstr>
      <vt:lpstr>BİLGİNİN ORGANİZASYONUNA GİRİŞ</vt:lpstr>
      <vt:lpstr>Kataloglama Süreci</vt:lpstr>
      <vt:lpstr>Tanımlayıcı Kataloglama</vt:lpstr>
      <vt:lpstr>Tanımlayıcı Kataloglama</vt:lpstr>
      <vt:lpstr>Erişim Noktası (Access Point)</vt:lpstr>
      <vt:lpstr>Erişim Noktası</vt:lpstr>
      <vt:lpstr>Tanımlayıcı Kataloglamanın Amaçları</vt:lpstr>
      <vt:lpstr>Konu Kataloglaması</vt:lpstr>
      <vt:lpstr>Konu Kataloglaması</vt:lpstr>
      <vt:lpstr>Konu Kataloglaması</vt:lpstr>
      <vt:lpstr>Konu Kataloglaması</vt:lpstr>
      <vt:lpstr>Yer Numarası</vt:lpstr>
      <vt:lpstr>Bibliyografik Kayıtların Yapısı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BİLGİNİN ORGANİZASYONUNA GİRİŞ</dc:title>
  <dc:creator>dogan_atilgan</dc:creator>
  <cp:lastModifiedBy>Toshiba</cp:lastModifiedBy>
  <cp:revision>45</cp:revision>
  <dcterms:created xsi:type="dcterms:W3CDTF">2016-11-28T06:56:24Z</dcterms:created>
  <dcterms:modified xsi:type="dcterms:W3CDTF">2019-11-13T23:35:11Z</dcterms:modified>
</cp:coreProperties>
</file>