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5"/>
  </p:notesMasterIdLst>
  <p:sldIdLst>
    <p:sldId id="377" r:id="rId2"/>
    <p:sldId id="404" r:id="rId3"/>
    <p:sldId id="602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ZU COLERI CIHAN" initials="AC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D0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38" autoAdjust="0"/>
    <p:restoredTop sz="94660"/>
  </p:normalViewPr>
  <p:slideViewPr>
    <p:cSldViewPr>
      <p:cViewPr>
        <p:scale>
          <a:sx n="80" d="100"/>
          <a:sy n="80" d="100"/>
        </p:scale>
        <p:origin x="-85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CE1CB-8182-4EFC-B8F0-659B0E633FF8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2DDF-24DF-42B2-80F9-E0C7EEF74E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38124-2BAD-4431-A1AA-CE735BE9B32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5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Virüsler ve Solunum Yolu Enfeksiyonları</a:t>
            </a:r>
            <a:r>
              <a:rPr lang="tr-TR" dirty="0" smtClean="0"/>
              <a:t> 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51025"/>
            <a:ext cx="8229600" cy="4530725"/>
          </a:xfrm>
        </p:spPr>
        <p:txBody>
          <a:bodyPr>
            <a:normAutofit/>
          </a:bodyPr>
          <a:lstStyle/>
          <a:p>
            <a:pPr eaLnBrk="1" hangingPunct="1">
              <a:lnSpc>
                <a:spcPct val="130000"/>
              </a:lnSpc>
              <a:defRPr/>
            </a:pPr>
            <a:r>
              <a:rPr lang="tr-TR" sz="2000" dirty="0" smtClean="0"/>
              <a:t>Virüslerin çoğalması tamamen konukçu hücreye bağımlıdır.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tr-TR" sz="2000" dirty="0" smtClean="0"/>
              <a:t>Seçici etkili ilaç geliştirme güçtür. </a:t>
            </a:r>
            <a:endParaRPr lang="tr-TR" sz="1200" dirty="0" smtClean="0"/>
          </a:p>
          <a:p>
            <a:pPr eaLnBrk="1" hangingPunct="1">
              <a:lnSpc>
                <a:spcPct val="130000"/>
              </a:lnSpc>
              <a:defRPr/>
            </a:pPr>
            <a:r>
              <a:rPr lang="tr-TR" sz="2000" dirty="0" smtClean="0"/>
              <a:t>Gelişmiş ülkelerdeki bulaşıcı hastalıklar genelde viraldir.</a:t>
            </a:r>
            <a:endParaRPr lang="tr-TR" sz="1200" dirty="0" smtClean="0"/>
          </a:p>
          <a:p>
            <a:pPr eaLnBrk="1" hangingPunct="1">
              <a:lnSpc>
                <a:spcPct val="130000"/>
              </a:lnSpc>
              <a:defRPr/>
            </a:pPr>
            <a:r>
              <a:rPr lang="tr-TR" sz="2000" dirty="0" smtClean="0"/>
              <a:t>Çiçek ve kuduz için etkili aşılar mevcuttur. </a:t>
            </a:r>
            <a:endParaRPr lang="tr-TR" sz="1200" dirty="0" smtClean="0"/>
          </a:p>
          <a:p>
            <a:pPr eaLnBrk="1" hangingPunct="1">
              <a:lnSpc>
                <a:spcPct val="130000"/>
              </a:lnSpc>
              <a:defRPr/>
            </a:pPr>
            <a:r>
              <a:rPr lang="tr-TR" sz="2000" dirty="0" err="1" smtClean="0"/>
              <a:t>Viral</a:t>
            </a:r>
            <a:r>
              <a:rPr lang="tr-TR" sz="2000" dirty="0" smtClean="0"/>
              <a:t> hastalıklar virüsle bulaşık damlacıklarla hava yoluyla bulaşır.</a:t>
            </a:r>
          </a:p>
          <a:p>
            <a:pPr>
              <a:lnSpc>
                <a:spcPct val="13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</a:rPr>
              <a:t>Kızamık (measeles), kabakulak (mumps), kızamıkçık (rubella), su çiçeği</a:t>
            </a:r>
            <a:r>
              <a:rPr lang="tr-TR" sz="2000" dirty="0" smtClean="0"/>
              <a:t> (varicella=chickenbox)</a:t>
            </a:r>
            <a:r>
              <a:rPr lang="tr-TR" sz="2000" dirty="0" smtClean="0">
                <a:solidFill>
                  <a:srgbClr val="FFFF66"/>
                </a:solidFill>
              </a:rPr>
              <a:t>, soğuk algınlığı (cold), influenza (grip) ve SARS</a:t>
            </a:r>
            <a:r>
              <a:rPr lang="tr-TR" sz="2000" dirty="0" smtClean="0"/>
              <a:t>’dan bahsedilecektir.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solidFill>
                  <a:srgbClr val="FF0000"/>
                </a:solidFill>
              </a:rPr>
              <a:t>Soğuk algınlığı ve Gribin karşılaştırılması</a:t>
            </a:r>
            <a:br>
              <a:rPr lang="tr-TR" sz="2800" dirty="0" smtClean="0">
                <a:solidFill>
                  <a:srgbClr val="FF0000"/>
                </a:solidFill>
              </a:rPr>
            </a:br>
            <a:endParaRPr lang="tr-TR" sz="2800" dirty="0" smtClean="0">
              <a:solidFill>
                <a:srgbClr val="FFFF66"/>
              </a:solidFill>
            </a:endParaRPr>
          </a:p>
        </p:txBody>
      </p:sp>
      <p:graphicFrame>
        <p:nvGraphicFramePr>
          <p:cNvPr id="343109" name="Group 69"/>
          <p:cNvGraphicFramePr>
            <a:graphicFrameLocks noGrp="1"/>
          </p:cNvGraphicFramePr>
          <p:nvPr>
            <p:ph sz="half" idx="2"/>
          </p:nvPr>
        </p:nvGraphicFramePr>
        <p:xfrm>
          <a:off x="250825" y="1789113"/>
          <a:ext cx="8748713" cy="3511869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355850"/>
                <a:gridCol w="1595438"/>
                <a:gridCol w="4797425"/>
              </a:tblGrid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</a:rPr>
                        <a:t>Belirti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</a:rPr>
                        <a:t>Nezle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</a:rPr>
                        <a:t>Grip (Influenza)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Ateş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Nadir 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Yaygın (39-40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º</a:t>
                      </a: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C), aniden başlar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Baş ağrısı 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Nadir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Yaygın 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Genel kırıklık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Zayıf 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Yaygın, genelde şiddetli, birkaç hafta sürebilir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Burun  akıntısı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Yaygın ve sık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Yaygın değil, sık görülmez 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Boğaz ağrısı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Yaygın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Yaygın değil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Kusma ve/ veya ishal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Nadir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</a:rPr>
                        <a:t>Çocuklarda yaygın</a:t>
                      </a:r>
                      <a:endParaRPr kumimoji="0" 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643192" cy="580926"/>
          </a:xfrm>
        </p:spPr>
        <p:txBody>
          <a:bodyPr>
            <a:normAutofit fontScale="90000"/>
          </a:bodyPr>
          <a:lstStyle/>
          <a:p>
            <a:r>
              <a:rPr lang="tr-TR" sz="4400" dirty="0" smtClean="0">
                <a:solidFill>
                  <a:srgbClr val="FF0000"/>
                </a:solidFill>
              </a:rPr>
              <a:t>Grip (İnfluenza)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53344"/>
            <a:ext cx="8424936" cy="590465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tr-TR" b="1" dirty="0" smtClean="0"/>
              <a:t>RNA fragmentlerinin yeniden düzenlenmesi </a:t>
            </a:r>
            <a:r>
              <a:rPr lang="tr-TR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antijenik değişim</a:t>
            </a:r>
            <a:r>
              <a:rPr lang="tr-TR" b="1" dirty="0" smtClean="0"/>
              <a:t> (antigenic shift) olarak adlandırılır ve bu değişim, viriyon protein kılıfının, özellikle virüslerin konak hücreye tutunmasını ve son aşamada hücreden salınmasında iş gören önemli iki protein olan </a:t>
            </a:r>
            <a:r>
              <a:rPr lang="tr-TR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hemaglutinin</a:t>
            </a:r>
            <a:r>
              <a:rPr lang="tr-TR" b="1" dirty="0" smtClean="0"/>
              <a:t> (HA ya da H) ve </a:t>
            </a:r>
            <a:r>
              <a:rPr lang="tr-TR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nöraminidaz</a:t>
            </a:r>
            <a:r>
              <a:rPr lang="tr-TR" b="1" dirty="0" smtClean="0"/>
              <a:t> (NA ya da N)  proteinlerinde  </a:t>
            </a:r>
            <a:r>
              <a:rPr lang="tr-TR" b="1" i="1" dirty="0" smtClean="0"/>
              <a:t>büyük</a:t>
            </a:r>
            <a:r>
              <a:rPr lang="tr-TR" b="1" dirty="0" smtClean="0"/>
              <a:t> değişimlere neden olur. </a:t>
            </a:r>
          </a:p>
          <a:p>
            <a:pPr>
              <a:lnSpc>
                <a:spcPct val="110000"/>
              </a:lnSpc>
              <a:defRPr/>
            </a:pPr>
            <a:endParaRPr lang="tr-TR" b="1" dirty="0" smtClean="0"/>
          </a:p>
          <a:p>
            <a:pPr>
              <a:lnSpc>
                <a:spcPct val="110000"/>
              </a:lnSpc>
              <a:defRPr/>
            </a:pPr>
            <a:r>
              <a:rPr lang="tr-TR" b="1" dirty="0" smtClean="0"/>
              <a:t>Ayrıca, bir veya daha fazla amino asidin değişimiyle sonuçlanan nokta mutasyonlarıyla küçük antijenik değişiklikler de meydana gelir. Bu olay </a:t>
            </a:r>
            <a:r>
              <a:rPr lang="tr-TR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antijenik sürüklenme</a:t>
            </a:r>
            <a:r>
              <a:rPr lang="tr-TR" b="1" dirty="0" smtClean="0"/>
              <a:t> (antigenic drift) olarak adlandırılır.</a:t>
            </a:r>
          </a:p>
          <a:p>
            <a:pPr>
              <a:lnSpc>
                <a:spcPct val="120000"/>
              </a:lnSpc>
              <a:defRPr/>
            </a:pPr>
            <a:endParaRPr lang="tr-TR" dirty="0" smtClean="0"/>
          </a:p>
          <a:p>
            <a:pPr>
              <a:lnSpc>
                <a:spcPct val="120000"/>
              </a:lnSpc>
              <a:defRPr/>
            </a:pPr>
            <a:r>
              <a:rPr lang="tr-TR" b="1" dirty="0" smtClean="0"/>
              <a:t>Grip virüsü </a:t>
            </a:r>
            <a:r>
              <a:rPr lang="tr-TR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hava yoluyla</a:t>
            </a:r>
            <a:r>
              <a:rPr lang="tr-TR" b="1" dirty="0" smtClean="0"/>
              <a:t>, özellikle </a:t>
            </a:r>
            <a:r>
              <a:rPr lang="tr-TR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öksürme</a:t>
            </a:r>
            <a:r>
              <a:rPr lang="tr-TR" b="1" dirty="0" smtClean="0"/>
              <a:t> ve </a:t>
            </a:r>
            <a:r>
              <a:rPr lang="tr-TR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aksırma</a:t>
            </a:r>
            <a:r>
              <a:rPr lang="tr-TR" b="1" dirty="0" smtClean="0"/>
              <a:t> (hapşırma) esnasında saçılan damlacıklar aracılığıyla bulaşmaktadır. </a:t>
            </a:r>
          </a:p>
          <a:p>
            <a:pPr>
              <a:lnSpc>
                <a:spcPct val="120000"/>
              </a:lnSpc>
              <a:defRPr/>
            </a:pPr>
            <a:endParaRPr lang="tr-TR" dirty="0" smtClean="0"/>
          </a:p>
          <a:p>
            <a:pPr>
              <a:lnSpc>
                <a:spcPct val="120000"/>
              </a:lnSpc>
              <a:defRPr/>
            </a:pPr>
            <a:r>
              <a:rPr lang="tr-TR" b="1" dirty="0" smtClean="0"/>
              <a:t>Virüs, üst solunum yolu </a:t>
            </a:r>
            <a:r>
              <a:rPr lang="tr-TR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mukoz</a:t>
            </a:r>
            <a:r>
              <a:rPr lang="tr-TR" b="1" dirty="0" smtClean="0"/>
              <a:t> zarlarını enfekte eder, nadiren akciğerleri istila eder. </a:t>
            </a:r>
          </a:p>
          <a:p>
            <a:pPr>
              <a:lnSpc>
                <a:spcPct val="110000"/>
              </a:lnSpc>
              <a:buNone/>
              <a:defRPr/>
            </a:pPr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4347</TotalTime>
  <Words>255</Words>
  <Application>Microsoft Office PowerPoint</Application>
  <PresentationFormat>On-screen Show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Virüsler ve Solunum Yolu Enfeksiyonları </vt:lpstr>
      <vt:lpstr>Soğuk algınlığı ve Gribin karşılaştırılması </vt:lpstr>
      <vt:lpstr>Grip (İnfluenza)</vt:lpstr>
    </vt:vector>
  </TitlesOfParts>
  <Company>BIYOLOJI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 431</dc:title>
  <dc:creator>ARZU COLERI CIHAN</dc:creator>
  <cp:lastModifiedBy>ARZU</cp:lastModifiedBy>
  <cp:revision>498</cp:revision>
  <dcterms:created xsi:type="dcterms:W3CDTF">2014-09-17T10:19:17Z</dcterms:created>
  <dcterms:modified xsi:type="dcterms:W3CDTF">2017-01-31T21:40:16Z</dcterms:modified>
</cp:coreProperties>
</file>