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64" r:id="rId5"/>
    <p:sldId id="259" r:id="rId6"/>
    <p:sldId id="265" r:id="rId7"/>
    <p:sldId id="266" r:id="rId8"/>
    <p:sldId id="260" r:id="rId9"/>
    <p:sldId id="267" r:id="rId10"/>
    <p:sldId id="261" r:id="rId11"/>
    <p:sldId id="268" r:id="rId12"/>
    <p:sldId id="262" r:id="rId13"/>
    <p:sldId id="26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6DD70-EAD2-4485-9ED2-7C39F213EE8F}" type="datetimeFigureOut">
              <a:rPr lang="tr-TR" smtClean="0"/>
              <a:t>19.03.2019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CDD8FD-B572-43E9-B56D-313BFCA4D4FB}" type="slidenum">
              <a:rPr lang="tr-TR" smtClean="0"/>
              <a:t>‹#›</a:t>
            </a:fld>
            <a:endParaRPr lang="tr-TR"/>
          </a:p>
        </p:txBody>
      </p:sp>
    </p:spTree>
    <p:extLst>
      <p:ext uri="{BB962C8B-B14F-4D97-AF65-F5344CB8AC3E}">
        <p14:creationId xmlns:p14="http://schemas.microsoft.com/office/powerpoint/2010/main" val="53777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9FE715D-3099-4AEA-9915-4C827FA63D55}" type="slidenum">
              <a:rPr lang="tr-TR" altLang="tr-TR" smtClean="0"/>
              <a:pPr>
                <a:spcBef>
                  <a:spcPct val="0"/>
                </a:spcBef>
              </a:pPr>
              <a:t>4</a:t>
            </a:fld>
            <a:endParaRPr lang="tr-TR" altLang="tr-TR" smtClean="0"/>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8395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BD323F-FA5F-496D-9424-0C1C0BAC9309}" type="slidenum">
              <a:rPr lang="tr-TR" altLang="tr-TR" smtClean="0"/>
              <a:pPr>
                <a:spcBef>
                  <a:spcPct val="0"/>
                </a:spcBef>
              </a:pPr>
              <a:t>6</a:t>
            </a:fld>
            <a:endParaRPr lang="tr-TR" altLang="tr-TR" smtClean="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851412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78F044-B58F-4AAF-B28B-2C4E6724404C}" type="slidenum">
              <a:rPr lang="tr-TR" altLang="tr-TR" smtClean="0"/>
              <a:pPr>
                <a:spcBef>
                  <a:spcPct val="0"/>
                </a:spcBef>
              </a:pPr>
              <a:t>7</a:t>
            </a:fld>
            <a:endParaRPr lang="tr-TR" altLang="tr-TR" smtClean="0"/>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708211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976F01-EA5A-47CB-BE30-BDFA40278D81}" type="slidenum">
              <a:rPr lang="tr-TR" altLang="tr-TR" smtClean="0"/>
              <a:pPr>
                <a:spcBef>
                  <a:spcPct val="0"/>
                </a:spcBef>
              </a:pPr>
              <a:t>9</a:t>
            </a:fld>
            <a:endParaRPr lang="tr-TR" altLang="tr-TR"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48563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181963-3B34-4C55-9160-BFBF6E159D89}" type="slidenum">
              <a:rPr lang="tr-TR" altLang="tr-TR" smtClean="0"/>
              <a:pPr>
                <a:spcBef>
                  <a:spcPct val="0"/>
                </a:spcBef>
              </a:pPr>
              <a:t>11</a:t>
            </a:fld>
            <a:endParaRPr lang="tr-TR" altLang="tr-TR"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61352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57A627D-376F-451F-BEBC-1A3E3B7922EA}"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258900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7A627D-376F-451F-BEBC-1A3E3B7922EA}"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176458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7A627D-376F-451F-BEBC-1A3E3B7922EA}"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3517930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7A627D-376F-451F-BEBC-1A3E3B7922EA}"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1075131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57A627D-376F-451F-BEBC-1A3E3B7922EA}" type="datetimeFigureOut">
              <a:rPr lang="tr-TR" smtClean="0"/>
              <a:t>19.03.2019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1025633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57A627D-376F-451F-BEBC-1A3E3B7922EA}"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3922736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57A627D-376F-451F-BEBC-1A3E3B7922EA}" type="datetimeFigureOut">
              <a:rPr lang="tr-TR" smtClean="0"/>
              <a:t>19.03.2019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2309324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57A627D-376F-451F-BEBC-1A3E3B7922EA}" type="datetimeFigureOut">
              <a:rPr lang="tr-TR" smtClean="0"/>
              <a:t>19.03.2019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928799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57A627D-376F-451F-BEBC-1A3E3B7922EA}" type="datetimeFigureOut">
              <a:rPr lang="tr-TR" smtClean="0"/>
              <a:t>19.03.2019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1645986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7A627D-376F-451F-BEBC-1A3E3B7922EA}"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348680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7A627D-376F-451F-BEBC-1A3E3B7922EA}" type="datetimeFigureOut">
              <a:rPr lang="tr-TR" smtClean="0"/>
              <a:t>19.03.2019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4F3A49-7D9D-4A69-9E2B-A34473F46B66}" type="slidenum">
              <a:rPr lang="tr-TR" smtClean="0"/>
              <a:t>‹#›</a:t>
            </a:fld>
            <a:endParaRPr lang="tr-TR"/>
          </a:p>
        </p:txBody>
      </p:sp>
    </p:spTree>
    <p:extLst>
      <p:ext uri="{BB962C8B-B14F-4D97-AF65-F5344CB8AC3E}">
        <p14:creationId xmlns:p14="http://schemas.microsoft.com/office/powerpoint/2010/main" val="1584497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A627D-376F-451F-BEBC-1A3E3B7922EA}" type="datetimeFigureOut">
              <a:rPr lang="tr-TR" smtClean="0"/>
              <a:t>19.03.2019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F3A49-7D9D-4A69-9E2B-A34473F46B66}" type="slidenum">
              <a:rPr lang="tr-TR" smtClean="0"/>
              <a:t>‹#›</a:t>
            </a:fld>
            <a:endParaRPr lang="tr-TR"/>
          </a:p>
        </p:txBody>
      </p:sp>
    </p:spTree>
    <p:extLst>
      <p:ext uri="{BB962C8B-B14F-4D97-AF65-F5344CB8AC3E}">
        <p14:creationId xmlns:p14="http://schemas.microsoft.com/office/powerpoint/2010/main" val="4229199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81894" y="307553"/>
            <a:ext cx="11083635" cy="6186309"/>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spcAft>
                <a:spcPts val="0"/>
              </a:spcAft>
            </a:pPr>
            <a:r>
              <a:rPr lang="tr-TR" sz="2800" b="1" u="sng" dirty="0" smtClean="0">
                <a:ln/>
                <a:solidFill>
                  <a:srgbClr val="0000FF"/>
                </a:solidFill>
                <a:latin typeface="Arial" panose="020B0604020202020204" pitchFamily="34" charset="0"/>
                <a:cs typeface="Arial" panose="020B0604020202020204" pitchFamily="34" charset="0"/>
              </a:rPr>
              <a:t>III - TRUNCUS - GÖVDE</a:t>
            </a:r>
          </a:p>
          <a:p>
            <a:pPr algn="just">
              <a:lnSpc>
                <a:spcPct val="150000"/>
              </a:lnSpc>
              <a:spcAft>
                <a:spcPts val="0"/>
              </a:spcAft>
            </a:pPr>
            <a:r>
              <a:rPr lang="tr-TR" sz="20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endParaRPr lang="tr-TR" sz="1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20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Gövde vücudun en büyük bölümünü oluşturur. İskeletini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axial</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olarak yer alan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columna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vertebralis’in</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pars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thoracica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pars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lumbalis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pars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sacralis’i</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ile ilk iki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vertebra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caudalis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costa’lar</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sternum</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ve her iki taraflı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os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coxae</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oluşturur. Gövdenin şekli de baş ve boyunda olduğu gibi türler arasında değişiklik gösterir. Bu farklılıklar iskeleti oluşturan kemiklerin sayı, boyut ve lokalizasyonuna bağlıdır. Büyük vücut boşlukları, içlerinde yer alan organlarla birlikte gövdede bulunurlar. Bunlar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pectoris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abdominis</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ve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pelvis’tir</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İlk iki boşluk </a:t>
            </a:r>
            <a:r>
              <a:rPr lang="tr-TR" sz="2400" b="1" dirty="0" err="1"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diaphragma</a:t>
            </a:r>
            <a:r>
              <a:rPr lang="tr-TR" sz="2400" b="1" dirty="0" smtClean="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ile kesin sınırlarla ayrılmıştır.</a:t>
            </a:r>
            <a:endParaRPr lang="tr-TR" sz="1600" b="1" dirty="0">
              <a:ln/>
              <a:solidFill>
                <a:sysClr val="windowText" lastClr="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69514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3044" y="1263636"/>
            <a:ext cx="9615054" cy="452431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just">
              <a:lnSpc>
                <a:spcPct val="150000"/>
              </a:lnSpc>
              <a:spcAft>
                <a:spcPts val="0"/>
              </a:spcAft>
            </a:pP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Geride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diaphragma</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üzerinde bazı oluşumların geçmesi için açıklıklar bulunur. Bu geçitler ile onları kullanan oluşumlar aşağıda belirtilmiştir.</a:t>
            </a:r>
            <a:endParaRPr lang="tr-TR" sz="16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Hiatus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aorticus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 aorta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descendens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vena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azygos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ductus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thoracicus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truncus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sympathicus</a:t>
            </a:r>
            <a:endParaRPr lang="tr-TR" sz="16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b)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Hiatus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esophageus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esophagus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truncus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vagalis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dorsalis</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ve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ventralis</a:t>
            </a:r>
            <a:endParaRPr lang="tr-TR" sz="16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c)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Foramen</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vena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cavae</a:t>
            </a:r>
            <a:r>
              <a:rPr lang="tr-TR" sz="2400" b="1" dirty="0">
                <a:ln/>
                <a:solidFill>
                  <a:srgbClr val="333300"/>
                </a:solidFill>
                <a:latin typeface="Arial" panose="020B0604020202020204" pitchFamily="34" charset="0"/>
                <a:ea typeface="Times New Roman" panose="02020603050405020304" pitchFamily="18" charset="0"/>
                <a:cs typeface="Arial" panose="020B0604020202020204" pitchFamily="34" charset="0"/>
              </a:rPr>
              <a:t> : vena cava </a:t>
            </a:r>
            <a:r>
              <a:rPr lang="tr-TR" sz="2400" b="1" dirty="0" err="1">
                <a:ln/>
                <a:solidFill>
                  <a:srgbClr val="333300"/>
                </a:solidFill>
                <a:latin typeface="Arial" panose="020B0604020202020204" pitchFamily="34" charset="0"/>
                <a:ea typeface="Times New Roman" panose="02020603050405020304" pitchFamily="18" charset="0"/>
                <a:cs typeface="Arial" panose="020B0604020202020204" pitchFamily="34" charset="0"/>
              </a:rPr>
              <a:t>caudalis</a:t>
            </a:r>
            <a:endParaRPr lang="tr-TR" sz="1600" b="1" dirty="0">
              <a:ln/>
              <a:solidFill>
                <a:srgbClr val="3333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6085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Text Box 6"/>
          <p:cNvSpPr txBox="1">
            <a:spLocks noChangeArrowheads="1"/>
          </p:cNvSpPr>
          <p:nvPr/>
        </p:nvSpPr>
        <p:spPr bwMode="auto">
          <a:xfrm>
            <a:off x="1847406" y="115888"/>
            <a:ext cx="2880443" cy="369332"/>
          </a:xfrm>
          <a:prstGeom prst="rect">
            <a:avLst/>
          </a:prstGeom>
          <a:noFill/>
          <a:ln w="9525">
            <a:noFill/>
            <a:miter lim="800000"/>
            <a:headEnd/>
            <a:tailEnd/>
          </a:ln>
          <a:effectLst/>
        </p:spPr>
        <p:txBody>
          <a:bodyPr>
            <a:spAutoFit/>
          </a:bodyPr>
          <a:lstStyle/>
          <a:p>
            <a:pPr eaLnBrk="1" hangingPunct="1">
              <a:spcBef>
                <a:spcPct val="50000"/>
              </a:spcBef>
              <a:defRPr/>
            </a:pPr>
            <a:r>
              <a:rPr lang="tr-TR" b="1" spc="50" dirty="0" err="1">
                <a:ln w="0"/>
                <a:solidFill>
                  <a:srgbClr val="333300"/>
                </a:solidFill>
                <a:effectLst>
                  <a:innerShdw blurRad="63500" dist="50800" dir="13500000">
                    <a:srgbClr val="000000">
                      <a:alpha val="50000"/>
                    </a:srgbClr>
                  </a:innerShdw>
                </a:effectLst>
                <a:cs typeface="Arial" pitchFamily="34" charset="0"/>
              </a:rPr>
              <a:t>Truncus</a:t>
            </a:r>
            <a:r>
              <a:rPr lang="tr-TR" b="1" spc="50" dirty="0">
                <a:ln w="0"/>
                <a:solidFill>
                  <a:srgbClr val="333300"/>
                </a:solidFill>
                <a:effectLst>
                  <a:innerShdw blurRad="63500" dist="50800" dir="13500000">
                    <a:srgbClr val="000000">
                      <a:alpha val="50000"/>
                    </a:srgbClr>
                  </a:innerShdw>
                </a:effectLst>
                <a:cs typeface="Arial" pitchFamily="34" charset="0"/>
              </a:rPr>
              <a:t> </a:t>
            </a:r>
            <a:r>
              <a:rPr lang="tr-TR" b="1" spc="50" dirty="0" err="1">
                <a:ln w="0"/>
                <a:solidFill>
                  <a:srgbClr val="333300"/>
                </a:solidFill>
                <a:effectLst>
                  <a:innerShdw blurRad="63500" dist="50800" dir="13500000">
                    <a:srgbClr val="000000">
                      <a:alpha val="50000"/>
                    </a:srgbClr>
                  </a:innerShdw>
                </a:effectLst>
                <a:cs typeface="Arial" pitchFamily="34" charset="0"/>
              </a:rPr>
              <a:t>sympathicus</a:t>
            </a:r>
            <a:endParaRPr lang="tr-TR" b="1" spc="50" dirty="0">
              <a:ln w="0"/>
              <a:solidFill>
                <a:srgbClr val="333300"/>
              </a:solidFill>
              <a:effectLst>
                <a:innerShdw blurRad="63500" dist="50800" dir="13500000">
                  <a:srgbClr val="000000">
                    <a:alpha val="50000"/>
                  </a:srgbClr>
                </a:innerShdw>
              </a:effectLst>
              <a:cs typeface="Arial" pitchFamily="34" charset="0"/>
            </a:endParaRPr>
          </a:p>
        </p:txBody>
      </p:sp>
      <p:pic>
        <p:nvPicPr>
          <p:cNvPr id="4198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888" y="765176"/>
            <a:ext cx="67183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Line 5"/>
          <p:cNvSpPr>
            <a:spLocks noChangeShapeType="1"/>
          </p:cNvSpPr>
          <p:nvPr/>
        </p:nvSpPr>
        <p:spPr bwMode="auto">
          <a:xfrm>
            <a:off x="3432176" y="549275"/>
            <a:ext cx="792163" cy="1366838"/>
          </a:xfrm>
          <a:prstGeom prst="line">
            <a:avLst/>
          </a:prstGeom>
          <a:noFill/>
          <a:ln w="38100">
            <a:solidFill>
              <a:srgbClr val="0000FF"/>
            </a:solidFill>
            <a:round/>
            <a:headEnd/>
            <a:tailEnd type="triangle" w="med" len="med"/>
          </a:ln>
          <a:effectLst>
            <a:outerShdw dist="35921" dir="2700000" algn="ctr" rotWithShape="0">
              <a:srgbClr val="0000FF"/>
            </a:outerShdw>
          </a:effectLst>
          <a:scene3d>
            <a:camera prst="orthographicFront"/>
            <a:lightRig rig="threePt" dir="t"/>
          </a:scene3d>
          <a:sp3d>
            <a:bevelT/>
          </a:sp3d>
        </p:spPr>
        <p:txBody>
          <a:bodyPr/>
          <a:lstStyle/>
          <a:p>
            <a:pPr eaLnBrk="1" hangingPunct="1">
              <a:defRPr/>
            </a:pPr>
            <a:endParaRPr lang="tr-TR">
              <a:latin typeface="Arial" charset="0"/>
            </a:endParaRPr>
          </a:p>
        </p:txBody>
      </p:sp>
      <p:cxnSp>
        <p:nvCxnSpPr>
          <p:cNvPr id="3" name="Düz Ok Bağlayıcısı 2"/>
          <p:cNvCxnSpPr/>
          <p:nvPr/>
        </p:nvCxnSpPr>
        <p:spPr>
          <a:xfrm flipH="1">
            <a:off x="6744072" y="765176"/>
            <a:ext cx="1728192" cy="2303785"/>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6" name="Metin kutusu 5"/>
          <p:cNvSpPr txBox="1"/>
          <p:nvPr/>
        </p:nvSpPr>
        <p:spPr bwMode="auto">
          <a:xfrm>
            <a:off x="8400256" y="332656"/>
            <a:ext cx="1224136" cy="400110"/>
          </a:xfrm>
          <a:prstGeom prst="rect">
            <a:avLst/>
          </a:prstGeom>
          <a:noFill/>
          <a:ln>
            <a:noFill/>
            <a:headEnd/>
            <a:tailEnd/>
          </a:ln>
          <a:effectLst/>
        </p:spPr>
        <p:style>
          <a:lnRef idx="0">
            <a:schemeClr val="accent5"/>
          </a:lnRef>
          <a:fillRef idx="3">
            <a:schemeClr val="accent5"/>
          </a:fillRef>
          <a:effectRef idx="3">
            <a:schemeClr val="accent5"/>
          </a:effectRef>
          <a:fontRef idx="minor">
            <a:schemeClr val="lt1"/>
          </a:fontRef>
        </p:style>
        <p:txBody>
          <a:bodyPr>
            <a:spAutoFit/>
          </a:bodyPr>
          <a:lstStyle/>
          <a:p>
            <a:pPr eaLnBrk="1" hangingPunct="1">
              <a:spcBef>
                <a:spcPct val="50000"/>
              </a:spcBef>
              <a:defRPr/>
            </a:pPr>
            <a:r>
              <a:rPr lang="tr-TR" sz="2000" b="1" spc="50" dirty="0">
                <a:ln w="0"/>
                <a:solidFill>
                  <a:srgbClr val="333300"/>
                </a:solidFill>
                <a:effectLst>
                  <a:innerShdw blurRad="63500" dist="50800" dir="13500000">
                    <a:srgbClr val="000000">
                      <a:alpha val="50000"/>
                    </a:srgbClr>
                  </a:innerShdw>
                </a:effectLst>
              </a:rPr>
              <a:t>V. </a:t>
            </a:r>
            <a:r>
              <a:rPr lang="tr-TR" sz="2000" b="1" spc="50" dirty="0" err="1">
                <a:ln w="0"/>
                <a:solidFill>
                  <a:srgbClr val="333300"/>
                </a:solidFill>
                <a:effectLst>
                  <a:innerShdw blurRad="63500" dist="50800" dir="13500000">
                    <a:srgbClr val="000000">
                      <a:alpha val="50000"/>
                    </a:srgbClr>
                  </a:innerShdw>
                </a:effectLst>
              </a:rPr>
              <a:t>azygos</a:t>
            </a:r>
            <a:endParaRPr lang="tr-TR" sz="2000" b="1" spc="50" dirty="0">
              <a:ln w="0"/>
              <a:solidFill>
                <a:srgbClr val="333300"/>
              </a:solidFill>
              <a:effectLst>
                <a:innerShdw blurRad="63500" dist="50800" dir="13500000">
                  <a:srgbClr val="000000">
                    <a:alpha val="50000"/>
                  </a:srgbClr>
                </a:innerShdw>
              </a:effectLst>
            </a:endParaRPr>
          </a:p>
        </p:txBody>
      </p:sp>
      <p:cxnSp>
        <p:nvCxnSpPr>
          <p:cNvPr id="8" name="Düz Ok Bağlayıcısı 7"/>
          <p:cNvCxnSpPr/>
          <p:nvPr/>
        </p:nvCxnSpPr>
        <p:spPr>
          <a:xfrm flipH="1">
            <a:off x="5015880" y="836712"/>
            <a:ext cx="792088" cy="1584176"/>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9" name="Metin kutusu 8"/>
          <p:cNvSpPr txBox="1"/>
          <p:nvPr/>
        </p:nvSpPr>
        <p:spPr bwMode="auto">
          <a:xfrm>
            <a:off x="5447928" y="404664"/>
            <a:ext cx="1151582" cy="400110"/>
          </a:xfrm>
          <a:prstGeom prst="rect">
            <a:avLst/>
          </a:prstGeom>
          <a:noFill/>
          <a:ln>
            <a:noFill/>
            <a:headEnd/>
            <a:tailEnd/>
          </a:ln>
          <a:effectLst/>
        </p:spPr>
        <p:style>
          <a:lnRef idx="0">
            <a:schemeClr val="accent5"/>
          </a:lnRef>
          <a:fillRef idx="3">
            <a:schemeClr val="accent5"/>
          </a:fillRef>
          <a:effectRef idx="3">
            <a:schemeClr val="accent5"/>
          </a:effectRef>
          <a:fontRef idx="minor">
            <a:schemeClr val="lt1"/>
          </a:fontRef>
        </p:style>
        <p:txBody>
          <a:bodyPr>
            <a:spAutoFit/>
          </a:bodyPr>
          <a:lstStyle/>
          <a:p>
            <a:pPr eaLnBrk="1" hangingPunct="1">
              <a:spcBef>
                <a:spcPct val="50000"/>
              </a:spcBef>
              <a:defRPr/>
            </a:pPr>
            <a:r>
              <a:rPr lang="tr-TR" sz="2000" b="1" spc="50" dirty="0">
                <a:ln w="0"/>
                <a:solidFill>
                  <a:srgbClr val="333300"/>
                </a:solidFill>
                <a:effectLst>
                  <a:innerShdw blurRad="63500" dist="50800" dir="13500000">
                    <a:srgbClr val="000000">
                      <a:alpha val="50000"/>
                    </a:srgbClr>
                  </a:innerShdw>
                </a:effectLst>
              </a:rPr>
              <a:t>Aorta </a:t>
            </a:r>
          </a:p>
        </p:txBody>
      </p:sp>
      <p:cxnSp>
        <p:nvCxnSpPr>
          <p:cNvPr id="11" name="Düz Ok Bağlayıcısı 10"/>
          <p:cNvCxnSpPr/>
          <p:nvPr/>
        </p:nvCxnSpPr>
        <p:spPr>
          <a:xfrm flipV="1">
            <a:off x="4079776" y="4149080"/>
            <a:ext cx="1368152" cy="2160240"/>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2" name="Metin kutusu 11"/>
          <p:cNvSpPr txBox="1"/>
          <p:nvPr/>
        </p:nvSpPr>
        <p:spPr bwMode="auto">
          <a:xfrm>
            <a:off x="2639616" y="6309320"/>
            <a:ext cx="2016224" cy="400110"/>
          </a:xfrm>
          <a:prstGeom prst="rect">
            <a:avLst/>
          </a:prstGeom>
          <a:noFill/>
          <a:ln>
            <a:noFill/>
            <a:headEnd/>
            <a:tailEnd/>
          </a:ln>
          <a:effectLst/>
        </p:spPr>
        <p:style>
          <a:lnRef idx="0">
            <a:schemeClr val="accent5"/>
          </a:lnRef>
          <a:fillRef idx="3">
            <a:schemeClr val="accent5"/>
          </a:fillRef>
          <a:effectRef idx="3">
            <a:schemeClr val="accent5"/>
          </a:effectRef>
          <a:fontRef idx="minor">
            <a:schemeClr val="lt1"/>
          </a:fontRef>
        </p:style>
        <p:txBody>
          <a:bodyPr>
            <a:spAutoFit/>
          </a:bodyPr>
          <a:lstStyle/>
          <a:p>
            <a:pPr eaLnBrk="1" hangingPunct="1">
              <a:spcBef>
                <a:spcPct val="50000"/>
              </a:spcBef>
              <a:defRPr/>
            </a:pPr>
            <a:r>
              <a:rPr lang="tr-TR" sz="2000" b="1" spc="50" dirty="0">
                <a:ln w="0"/>
                <a:solidFill>
                  <a:srgbClr val="333300"/>
                </a:solidFill>
                <a:effectLst>
                  <a:innerShdw blurRad="63500" dist="50800" dir="13500000">
                    <a:srgbClr val="000000">
                      <a:alpha val="50000"/>
                    </a:srgbClr>
                  </a:innerShdw>
                </a:effectLst>
              </a:rPr>
              <a:t>V. cava </a:t>
            </a:r>
            <a:r>
              <a:rPr lang="tr-TR" sz="2000" b="1" spc="50" dirty="0" err="1">
                <a:ln w="0"/>
                <a:solidFill>
                  <a:srgbClr val="333300"/>
                </a:solidFill>
                <a:effectLst>
                  <a:innerShdw blurRad="63500" dist="50800" dir="13500000">
                    <a:srgbClr val="000000">
                      <a:alpha val="50000"/>
                    </a:srgbClr>
                  </a:innerShdw>
                </a:effectLst>
              </a:rPr>
              <a:t>caudalis</a:t>
            </a:r>
            <a:endParaRPr lang="tr-TR" sz="2000" b="1" spc="50" dirty="0">
              <a:ln w="0"/>
              <a:solidFill>
                <a:srgbClr val="333300"/>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5553861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57055" y="307906"/>
            <a:ext cx="7287491" cy="63709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tr-TR" sz="2400" b="1" dirty="0" err="1" smtClean="0">
                <a:ln/>
                <a:solidFill>
                  <a:srgbClr val="333300"/>
                </a:solidFill>
                <a:latin typeface="Arial" panose="020B0604020202020204" pitchFamily="34" charset="0"/>
                <a:cs typeface="Arial" panose="020B0604020202020204" pitchFamily="34" charset="0"/>
              </a:rPr>
              <a:t>Regiones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pectoris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1-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presternalis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2-   </a:t>
            </a:r>
            <a:r>
              <a:rPr lang="tr-TR" sz="2400" b="1" dirty="0" err="1" smtClean="0">
                <a:ln/>
                <a:solidFill>
                  <a:srgbClr val="333300"/>
                </a:solidFill>
                <a:latin typeface="Arial" panose="020B0604020202020204" pitchFamily="34" charset="0"/>
                <a:cs typeface="Arial" panose="020B0604020202020204" pitchFamily="34" charset="0"/>
              </a:rPr>
              <a:t>Sulcus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pectoralis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medianus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3-   </a:t>
            </a:r>
            <a:r>
              <a:rPr lang="tr-TR" sz="2400" b="1" dirty="0" err="1" smtClean="0">
                <a:ln/>
                <a:solidFill>
                  <a:srgbClr val="333300"/>
                </a:solidFill>
                <a:latin typeface="Arial" panose="020B0604020202020204" pitchFamily="34" charset="0"/>
                <a:cs typeface="Arial" panose="020B0604020202020204" pitchFamily="34" charset="0"/>
              </a:rPr>
              <a:t>Sulcus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pectoralis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lateralis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4-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sternalis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5-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mammaria</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thoracica</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6-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scapularis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cartilaginis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scapulae</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supraspinata</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infraspinata</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acromialis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7-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costalis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a.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costalis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lateralis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b.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costalis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subscapularis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	c. Fossa </a:t>
            </a:r>
            <a:r>
              <a:rPr lang="tr-TR" sz="2400" b="1" dirty="0" err="1" smtClean="0">
                <a:ln/>
                <a:solidFill>
                  <a:srgbClr val="333300"/>
                </a:solidFill>
                <a:latin typeface="Arial" panose="020B0604020202020204" pitchFamily="34" charset="0"/>
                <a:cs typeface="Arial" panose="020B0604020202020204" pitchFamily="34" charset="0"/>
              </a:rPr>
              <a:t>axillaris</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8- </a:t>
            </a:r>
            <a:r>
              <a:rPr lang="tr-TR" sz="2400" b="1" dirty="0" err="1" smtClean="0">
                <a:ln/>
                <a:solidFill>
                  <a:srgbClr val="333300"/>
                </a:solidFill>
                <a:latin typeface="Arial" panose="020B0604020202020204" pitchFamily="34" charset="0"/>
                <a:cs typeface="Arial" panose="020B0604020202020204" pitchFamily="34" charset="0"/>
              </a:rPr>
              <a:t>Regio</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cardiaca</a:t>
            </a:r>
            <a:endParaRPr lang="tr-TR" sz="2400" b="1" dirty="0" smtClean="0">
              <a:ln/>
              <a:solidFill>
                <a:srgbClr val="333300"/>
              </a:solidFill>
              <a:latin typeface="Arial" panose="020B0604020202020204" pitchFamily="34" charset="0"/>
              <a:cs typeface="Arial" panose="020B0604020202020204" pitchFamily="34" charset="0"/>
            </a:endParaRPr>
          </a:p>
          <a:p>
            <a:r>
              <a:rPr lang="tr-TR" sz="2400" b="1" dirty="0" smtClean="0">
                <a:ln/>
                <a:solidFill>
                  <a:srgbClr val="333300"/>
                </a:solidFill>
                <a:latin typeface="Arial" panose="020B0604020202020204" pitchFamily="34" charset="0"/>
                <a:cs typeface="Arial" panose="020B0604020202020204" pitchFamily="34" charset="0"/>
              </a:rPr>
              <a:t>9- </a:t>
            </a:r>
            <a:r>
              <a:rPr lang="tr-TR" sz="2400" b="1" dirty="0" err="1" smtClean="0">
                <a:ln/>
                <a:solidFill>
                  <a:srgbClr val="333300"/>
                </a:solidFill>
                <a:latin typeface="Arial" panose="020B0604020202020204" pitchFamily="34" charset="0"/>
                <a:cs typeface="Arial" panose="020B0604020202020204" pitchFamily="34" charset="0"/>
              </a:rPr>
              <a:t>Arcus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costalis</a:t>
            </a:r>
            <a:endParaRPr lang="tr-TR" sz="2400" b="1" dirty="0">
              <a:ln/>
              <a:solidFill>
                <a:srgbClr val="33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6133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0870" y="2177626"/>
            <a:ext cx="9337963" cy="3046988"/>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spcAft>
                <a:spcPts val="0"/>
              </a:spcAft>
            </a:pPr>
            <a:r>
              <a:rPr lang="tr-TR" sz="3200" b="1" u="sng" dirty="0" err="1" smtClean="0">
                <a:ln/>
                <a:solidFill>
                  <a:srgbClr val="0000FF"/>
                </a:solidFill>
                <a:latin typeface="Arial" panose="020B0604020202020204" pitchFamily="34" charset="0"/>
                <a:cs typeface="Arial" panose="020B0604020202020204" pitchFamily="34" charset="0"/>
              </a:rPr>
              <a:t>Regio</a:t>
            </a:r>
            <a:r>
              <a:rPr lang="tr-TR" sz="3200" b="1" u="sng" dirty="0" smtClean="0">
                <a:ln/>
                <a:solidFill>
                  <a:srgbClr val="0000FF"/>
                </a:solidFill>
                <a:latin typeface="Arial" panose="020B0604020202020204" pitchFamily="34" charset="0"/>
                <a:cs typeface="Arial" panose="020B0604020202020204" pitchFamily="34" charset="0"/>
              </a:rPr>
              <a:t> </a:t>
            </a:r>
            <a:r>
              <a:rPr lang="tr-TR" sz="3200" b="1" u="sng" dirty="0" err="1" smtClean="0">
                <a:ln/>
                <a:solidFill>
                  <a:srgbClr val="0000FF"/>
                </a:solidFill>
                <a:latin typeface="Arial" panose="020B0604020202020204" pitchFamily="34" charset="0"/>
                <a:cs typeface="Arial" panose="020B0604020202020204" pitchFamily="34" charset="0"/>
              </a:rPr>
              <a:t>presternalis</a:t>
            </a:r>
            <a:endParaRPr lang="tr-TR" sz="3200" b="1" u="sng" dirty="0" smtClean="0">
              <a:ln/>
              <a:solidFill>
                <a:srgbClr val="0000FF"/>
              </a:solidFill>
              <a:latin typeface="Arial" panose="020B0604020202020204" pitchFamily="34" charset="0"/>
              <a:cs typeface="Arial" panose="020B0604020202020204" pitchFamily="34" charset="0"/>
            </a:endParaRPr>
          </a:p>
          <a:p>
            <a:pPr indent="449580" algn="just">
              <a:lnSpc>
                <a:spcPct val="150000"/>
              </a:lnSpc>
              <a:spcAft>
                <a:spcPts val="0"/>
              </a:spcAft>
            </a:pP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Regio</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sternalis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ile birlikte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regio</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pectoralis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ventralis’i</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oluştururlar.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Manubrium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sterni’nin</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bulunduğu bölgedir. Domuzda bu bölgede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arteria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brachiocephalica’ya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punksiyon</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yapılır.</a:t>
            </a:r>
            <a:endParaRPr lang="tr-TR" sz="1600" b="1" dirty="0">
              <a:ln/>
              <a:solidFill>
                <a:srgbClr val="3333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06628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27021" y="2136110"/>
            <a:ext cx="9781308" cy="2677656"/>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just">
              <a:lnSpc>
                <a:spcPct val="150000"/>
              </a:lnSpc>
              <a:spcAft>
                <a:spcPts val="0"/>
              </a:spcAft>
            </a:pP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Gövdeyi önden arkaya doğru üç bölümde inceleyebiliriz.</a:t>
            </a:r>
            <a:endParaRPr lang="tr-TR"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mj-lt"/>
              <a:buAutoNum type="alphaUcPeriod"/>
              <a:tabLst>
                <a:tab pos="676275" algn="l"/>
              </a:tabLst>
            </a:pP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8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Thorax</a:t>
            </a: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 Göğüs bölgesi</a:t>
            </a:r>
            <a:endParaRPr lang="tr-TR"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mj-lt"/>
              <a:buAutoNum type="alphaUcPeriod"/>
              <a:tabLst>
                <a:tab pos="676275" algn="l"/>
              </a:tabLst>
            </a:pP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Abdomen - Karın bölgesi</a:t>
            </a:r>
            <a:endParaRPr lang="tr-TR"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mj-lt"/>
              <a:buAutoNum type="alphaUcPeriod"/>
              <a:tabLst>
                <a:tab pos="676275" algn="l"/>
              </a:tabLst>
            </a:pP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8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Pelvis</a:t>
            </a:r>
            <a:r>
              <a:rPr lang="tr-TR" sz="28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 Leğen bölgesi</a:t>
            </a:r>
            <a:endParaRPr lang="tr-TR" b="1" dirty="0">
              <a:ln/>
              <a:solidFill>
                <a:srgbClr val="3333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33398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4838" y="1646596"/>
            <a:ext cx="8769926" cy="3231654"/>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spcAft>
                <a:spcPts val="0"/>
              </a:spcAft>
            </a:pPr>
            <a:r>
              <a:rPr lang="tr-TR" sz="2400" b="1" u="sng" dirty="0" smtClean="0">
                <a:ln/>
                <a:solidFill>
                  <a:srgbClr val="0000FF"/>
                </a:solidFill>
                <a:latin typeface="Arial" panose="020B0604020202020204" pitchFamily="34" charset="0"/>
                <a:cs typeface="Arial" panose="020B0604020202020204" pitchFamily="34" charset="0"/>
              </a:rPr>
              <a:t>A. THORAX – PECTUS - GÖĞÜS</a:t>
            </a:r>
          </a:p>
          <a:p>
            <a:pPr algn="just"/>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Vertebrae</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thoracales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ile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costae</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ve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sternum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tarafından oluşturulan göğüs iskeletinin boşluğuna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thoracis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adı verilir. Bu boşluğun ön tarafında bulunan giriş açıklığına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apertura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thoracis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cranialis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arkadaki çıkış kısmına da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apertura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thoracis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caudalis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denir.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Thorax</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cranioventral</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ve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caudodorsal</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olarak meyilli bir şekilde duran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diaphragma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tarafından iki boşluğa ayrılır. </a:t>
            </a:r>
            <a:endParaRPr lang="tr-TR" sz="3600" b="1" dirty="0">
              <a:ln/>
              <a:solidFill>
                <a:srgbClr val="33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09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412875"/>
            <a:ext cx="8497888"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Metin kutusu"/>
          <p:cNvSpPr txBox="1"/>
          <p:nvPr/>
        </p:nvSpPr>
        <p:spPr>
          <a:xfrm>
            <a:off x="5808664" y="4941888"/>
            <a:ext cx="2951633" cy="338554"/>
          </a:xfrm>
          <a:prstGeom prst="rect">
            <a:avLst/>
          </a:prstGeom>
          <a:solidFill>
            <a:schemeClr val="bg1">
              <a:lumMod val="95000"/>
            </a:schemeClr>
          </a:solidFill>
        </p:spPr>
        <p:txBody>
          <a:bodyPr>
            <a:spAutoFit/>
          </a:bodyPr>
          <a:lstStyle/>
          <a:p>
            <a:pPr eaLnBrk="1" hangingPunct="1">
              <a:defRPr/>
            </a:pPr>
            <a:r>
              <a:rPr lang="tr-TR" sz="1600" b="1" spc="50" dirty="0" err="1">
                <a:ln w="0"/>
                <a:solidFill>
                  <a:srgbClr val="333300"/>
                </a:solidFill>
                <a:effectLst>
                  <a:innerShdw blurRad="63500" dist="50800" dir="13500000">
                    <a:srgbClr val="000000">
                      <a:alpha val="50000"/>
                    </a:srgbClr>
                  </a:innerShdw>
                </a:effectLst>
                <a:latin typeface="Arial" charset="0"/>
              </a:rPr>
              <a:t>Apertura</a:t>
            </a:r>
            <a:r>
              <a:rPr lang="tr-TR" sz="1600" b="1" spc="50" dirty="0">
                <a:ln w="0"/>
                <a:solidFill>
                  <a:srgbClr val="333300"/>
                </a:solidFill>
                <a:effectLst>
                  <a:innerShdw blurRad="63500" dist="50800" dir="13500000">
                    <a:srgbClr val="000000">
                      <a:alpha val="50000"/>
                    </a:srgbClr>
                  </a:innerShdw>
                </a:effectLst>
                <a:latin typeface="Arial" charset="0"/>
              </a:rPr>
              <a:t> </a:t>
            </a:r>
            <a:r>
              <a:rPr lang="tr-TR" sz="1600" b="1" spc="50" dirty="0" err="1">
                <a:ln w="0"/>
                <a:solidFill>
                  <a:srgbClr val="333300"/>
                </a:solidFill>
                <a:effectLst>
                  <a:innerShdw blurRad="63500" dist="50800" dir="13500000">
                    <a:srgbClr val="000000">
                      <a:alpha val="50000"/>
                    </a:srgbClr>
                  </a:innerShdw>
                </a:effectLst>
                <a:latin typeface="Arial" charset="0"/>
              </a:rPr>
              <a:t>thoracis</a:t>
            </a:r>
            <a:r>
              <a:rPr lang="tr-TR" sz="1600" b="1" spc="50" dirty="0">
                <a:ln w="0"/>
                <a:solidFill>
                  <a:srgbClr val="333300"/>
                </a:solidFill>
                <a:effectLst>
                  <a:innerShdw blurRad="63500" dist="50800" dir="13500000">
                    <a:srgbClr val="000000">
                      <a:alpha val="50000"/>
                    </a:srgbClr>
                  </a:innerShdw>
                </a:effectLst>
                <a:latin typeface="Arial" charset="0"/>
              </a:rPr>
              <a:t> </a:t>
            </a:r>
            <a:r>
              <a:rPr lang="tr-TR" sz="1600" b="1" spc="50" dirty="0" err="1">
                <a:ln w="0"/>
                <a:solidFill>
                  <a:srgbClr val="333300"/>
                </a:solidFill>
                <a:effectLst>
                  <a:innerShdw blurRad="63500" dist="50800" dir="13500000">
                    <a:srgbClr val="000000">
                      <a:alpha val="50000"/>
                    </a:srgbClr>
                  </a:innerShdw>
                </a:effectLst>
                <a:latin typeface="Arial" charset="0"/>
              </a:rPr>
              <a:t>caudalis</a:t>
            </a:r>
            <a:endParaRPr lang="tr-TR" sz="1600" b="1" spc="50" dirty="0">
              <a:ln w="0"/>
              <a:solidFill>
                <a:srgbClr val="333300"/>
              </a:solidFill>
              <a:effectLst>
                <a:innerShdw blurRad="63500" dist="50800" dir="13500000">
                  <a:srgbClr val="000000">
                    <a:alpha val="50000"/>
                  </a:srgbClr>
                </a:innerShdw>
              </a:effectLst>
              <a:latin typeface="Arial" charset="0"/>
            </a:endParaRPr>
          </a:p>
        </p:txBody>
      </p:sp>
      <p:sp>
        <p:nvSpPr>
          <p:cNvPr id="6" name="5 Metin kutusu"/>
          <p:cNvSpPr txBox="1"/>
          <p:nvPr/>
        </p:nvSpPr>
        <p:spPr>
          <a:xfrm>
            <a:off x="1703388" y="4437063"/>
            <a:ext cx="2952452" cy="338554"/>
          </a:xfrm>
          <a:prstGeom prst="rect">
            <a:avLst/>
          </a:prstGeom>
          <a:solidFill>
            <a:schemeClr val="bg1">
              <a:lumMod val="95000"/>
            </a:schemeClr>
          </a:solidFill>
        </p:spPr>
        <p:txBody>
          <a:bodyPr>
            <a:spAutoFit/>
          </a:bodyPr>
          <a:lstStyle/>
          <a:p>
            <a:pPr eaLnBrk="1" hangingPunct="1">
              <a:defRPr/>
            </a:pPr>
            <a:r>
              <a:rPr lang="tr-TR" sz="1600" b="1" spc="50" dirty="0" err="1">
                <a:ln w="0"/>
                <a:solidFill>
                  <a:srgbClr val="333300"/>
                </a:solidFill>
                <a:effectLst>
                  <a:innerShdw blurRad="63500" dist="50800" dir="13500000">
                    <a:srgbClr val="000000">
                      <a:alpha val="50000"/>
                    </a:srgbClr>
                  </a:innerShdw>
                </a:effectLst>
                <a:latin typeface="Arial" charset="0"/>
              </a:rPr>
              <a:t>Apertura</a:t>
            </a:r>
            <a:r>
              <a:rPr lang="tr-TR" sz="1600" b="1" spc="50" dirty="0">
                <a:ln w="0"/>
                <a:solidFill>
                  <a:srgbClr val="333300"/>
                </a:solidFill>
                <a:effectLst>
                  <a:innerShdw blurRad="63500" dist="50800" dir="13500000">
                    <a:srgbClr val="000000">
                      <a:alpha val="50000"/>
                    </a:srgbClr>
                  </a:innerShdw>
                </a:effectLst>
                <a:latin typeface="Arial" charset="0"/>
              </a:rPr>
              <a:t> </a:t>
            </a:r>
            <a:r>
              <a:rPr lang="tr-TR" sz="1600" b="1" spc="50" dirty="0" err="1">
                <a:ln w="0"/>
                <a:solidFill>
                  <a:srgbClr val="333300"/>
                </a:solidFill>
                <a:effectLst>
                  <a:innerShdw blurRad="63500" dist="50800" dir="13500000">
                    <a:srgbClr val="000000">
                      <a:alpha val="50000"/>
                    </a:srgbClr>
                  </a:innerShdw>
                </a:effectLst>
                <a:latin typeface="Arial" charset="0"/>
              </a:rPr>
              <a:t>thoracis</a:t>
            </a:r>
            <a:r>
              <a:rPr lang="tr-TR" sz="1600" b="1" spc="50" dirty="0">
                <a:ln w="0"/>
                <a:solidFill>
                  <a:srgbClr val="333300"/>
                </a:solidFill>
                <a:effectLst>
                  <a:innerShdw blurRad="63500" dist="50800" dir="13500000">
                    <a:srgbClr val="000000">
                      <a:alpha val="50000"/>
                    </a:srgbClr>
                  </a:innerShdw>
                </a:effectLst>
                <a:latin typeface="Arial" charset="0"/>
              </a:rPr>
              <a:t> </a:t>
            </a:r>
            <a:r>
              <a:rPr lang="tr-TR" sz="1600" b="1" spc="50" dirty="0" err="1">
                <a:ln w="0"/>
                <a:solidFill>
                  <a:srgbClr val="333300"/>
                </a:solidFill>
                <a:effectLst>
                  <a:innerShdw blurRad="63500" dist="50800" dir="13500000">
                    <a:srgbClr val="000000">
                      <a:alpha val="50000"/>
                    </a:srgbClr>
                  </a:innerShdw>
                </a:effectLst>
                <a:latin typeface="Arial" charset="0"/>
              </a:rPr>
              <a:t>cranialis</a:t>
            </a:r>
            <a:endParaRPr lang="tr-TR" sz="1600" b="1" spc="50" dirty="0">
              <a:ln w="0"/>
              <a:solidFill>
                <a:srgbClr val="333300"/>
              </a:solidFill>
              <a:effectLst>
                <a:innerShdw blurRad="63500" dist="50800" dir="13500000">
                  <a:srgbClr val="000000">
                    <a:alpha val="50000"/>
                  </a:srgbClr>
                </a:innerShdw>
              </a:effectLst>
              <a:latin typeface="Arial" charset="0"/>
            </a:endParaRPr>
          </a:p>
        </p:txBody>
      </p:sp>
      <p:sp>
        <p:nvSpPr>
          <p:cNvPr id="17" name="Rectangle 4"/>
          <p:cNvSpPr txBox="1">
            <a:spLocks noRot="1" noChangeArrowheads="1"/>
          </p:cNvSpPr>
          <p:nvPr/>
        </p:nvSpPr>
        <p:spPr>
          <a:xfrm>
            <a:off x="2927350" y="188914"/>
            <a:ext cx="6408738" cy="968375"/>
          </a:xfrm>
          <a:prstGeom prst="rect">
            <a:avLst/>
          </a:prstGeom>
          <a:solidFill>
            <a:schemeClr val="bg1">
              <a:lumMod val="95000"/>
            </a:schemeClr>
          </a:solidFill>
          <a:effectLst>
            <a:outerShdw dist="45791" dir="14178596" algn="ctr" rotWithShape="0">
              <a:srgbClr val="0000FF"/>
            </a:outerShdw>
          </a:effectLst>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5400" b="1">
                <a:ln w="50800"/>
                <a:solidFill>
                  <a:srgbClr val="3333FF"/>
                </a:solidFill>
                <a:latin typeface="Arial Black" pitchFamily="34" charset="0"/>
                <a:ea typeface="+mj-ea"/>
                <a:cs typeface="+mj-cs"/>
              </a:rPr>
              <a:t>Pectus - thorax</a:t>
            </a:r>
            <a:endParaRPr lang="tr-TR" sz="5400" b="1" dirty="0">
              <a:ln w="50800"/>
              <a:solidFill>
                <a:srgbClr val="3333FF"/>
              </a:solidFill>
              <a:latin typeface="Arial Black" pitchFamily="34" charset="0"/>
              <a:ea typeface="+mj-ea"/>
              <a:cs typeface="+mj-cs"/>
            </a:endParaRPr>
          </a:p>
        </p:txBody>
      </p:sp>
    </p:spTree>
    <p:extLst>
      <p:ext uri="{BB962C8B-B14F-4D97-AF65-F5344CB8AC3E}">
        <p14:creationId xmlns:p14="http://schemas.microsoft.com/office/powerpoint/2010/main" val="518221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6075" y="1429571"/>
            <a:ext cx="9933709" cy="3970318"/>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just">
              <a:lnSpc>
                <a:spcPct val="150000"/>
              </a:lnSpc>
              <a:spcAft>
                <a:spcPts val="0"/>
              </a:spcAft>
            </a:pP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Öndeki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thoracis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diaphragma’nın</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gerisinde kalan arkadaki ise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abdominis’in</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intrathoracal</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kısmı olarak adlandırılır.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Cavum</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pectoris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dolaşım sisteminin merkezi olan kalp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cor</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cardia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solunum sisteminin merkezi akciğerler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pulmones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büyük damarlar,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trachea</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esophagus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sinirler, lenf yumruları ve genç hayvanlarda </a:t>
            </a:r>
            <a:r>
              <a:rPr lang="tr-TR" sz="2400" b="1" dirty="0" err="1"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thymus</a:t>
            </a:r>
            <a:r>
              <a:rPr lang="tr-TR" sz="2400" b="1" dirty="0" smtClean="0">
                <a:ln/>
                <a:solidFill>
                  <a:srgbClr val="333300"/>
                </a:solidFill>
                <a:latin typeface="Arial" panose="020B0604020202020204" pitchFamily="34" charset="0"/>
                <a:ea typeface="Times New Roman" panose="02020603050405020304" pitchFamily="18" charset="0"/>
                <a:cs typeface="Arial" panose="020B0604020202020204" pitchFamily="34" charset="0"/>
              </a:rPr>
              <a:t> gibi anatomik yapıları içinde barındıran önemli bir boşluktur.</a:t>
            </a:r>
            <a:endParaRPr lang="tr-TR" sz="1600" b="1" dirty="0">
              <a:ln/>
              <a:solidFill>
                <a:srgbClr val="3333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5901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260351"/>
            <a:ext cx="8677275"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Rectangle 5"/>
          <p:cNvSpPr>
            <a:spLocks noChangeArrowheads="1"/>
          </p:cNvSpPr>
          <p:nvPr/>
        </p:nvSpPr>
        <p:spPr bwMode="auto">
          <a:xfrm>
            <a:off x="4367808" y="6208714"/>
            <a:ext cx="3888432" cy="460375"/>
          </a:xfrm>
          <a:prstGeom prst="rect">
            <a:avLst/>
          </a:prstGeom>
          <a:solidFill>
            <a:schemeClr val="bg1">
              <a:lumMod val="95000"/>
            </a:schemeClr>
          </a:solidFill>
          <a:ln w="9525">
            <a:solidFill>
              <a:schemeClr val="tx1"/>
            </a:solidFill>
            <a:miter lim="800000"/>
            <a:headEnd/>
            <a:tailEnd/>
          </a:ln>
          <a:effectLst/>
        </p:spPr>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eaLnBrk="1" hangingPunct="1">
              <a:defRPr/>
            </a:pPr>
            <a:r>
              <a:rPr lang="tr-TR" sz="2800" b="1" dirty="0" err="1">
                <a:ln w="50800">
                  <a:solidFill>
                    <a:srgbClr val="0000FF"/>
                  </a:solidFill>
                </a:ln>
                <a:solidFill>
                  <a:schemeClr val="bg1">
                    <a:shade val="50000"/>
                  </a:schemeClr>
                </a:solidFill>
                <a:latin typeface="Arial Black" pitchFamily="34" charset="0"/>
              </a:rPr>
              <a:t>Regiones</a:t>
            </a:r>
            <a:r>
              <a:rPr lang="tr-TR" sz="2800" b="1" dirty="0">
                <a:ln w="50800">
                  <a:solidFill>
                    <a:srgbClr val="0000FF"/>
                  </a:solidFill>
                </a:ln>
                <a:solidFill>
                  <a:schemeClr val="bg1">
                    <a:shade val="50000"/>
                  </a:schemeClr>
                </a:solidFill>
                <a:latin typeface="Arial Black" pitchFamily="34" charset="0"/>
              </a:rPr>
              <a:t> </a:t>
            </a:r>
            <a:r>
              <a:rPr lang="tr-TR" sz="2800" b="1" dirty="0" err="1">
                <a:ln w="50800">
                  <a:solidFill>
                    <a:srgbClr val="0000FF"/>
                  </a:solidFill>
                </a:ln>
                <a:solidFill>
                  <a:schemeClr val="bg1">
                    <a:shade val="50000"/>
                  </a:schemeClr>
                </a:solidFill>
                <a:latin typeface="Arial Black" pitchFamily="34" charset="0"/>
              </a:rPr>
              <a:t>pectoris</a:t>
            </a:r>
            <a:endParaRPr lang="tr-TR" sz="2800" b="1" dirty="0">
              <a:ln w="50800">
                <a:solidFill>
                  <a:srgbClr val="0000FF"/>
                </a:solidFill>
              </a:ln>
              <a:solidFill>
                <a:schemeClr val="bg1">
                  <a:shade val="50000"/>
                </a:schemeClr>
              </a:solidFill>
              <a:latin typeface="Arial Black" pitchFamily="34" charset="0"/>
            </a:endParaRPr>
          </a:p>
        </p:txBody>
      </p:sp>
      <p:cxnSp>
        <p:nvCxnSpPr>
          <p:cNvPr id="5" name="4 Düz Ok Bağlayıcısı"/>
          <p:cNvCxnSpPr/>
          <p:nvPr/>
        </p:nvCxnSpPr>
        <p:spPr>
          <a:xfrm>
            <a:off x="4655840" y="620688"/>
            <a:ext cx="504056" cy="576064"/>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6" name="5 Metin kutusu"/>
          <p:cNvSpPr txBox="1"/>
          <p:nvPr/>
        </p:nvSpPr>
        <p:spPr>
          <a:xfrm>
            <a:off x="3143672" y="188640"/>
            <a:ext cx="2664296" cy="369332"/>
          </a:xfrm>
          <a:prstGeom prst="rect">
            <a:avLst/>
          </a:prstGeom>
          <a:noFill/>
        </p:spPr>
        <p:txBody>
          <a:bodyPr>
            <a:spAutoFit/>
          </a:bodyPr>
          <a:lstStyle/>
          <a:p>
            <a:pPr eaLnBrk="1" hangingPunct="1">
              <a:defRPr/>
            </a:pPr>
            <a:r>
              <a:rPr lang="tr-TR" b="1" spc="50" dirty="0" err="1">
                <a:ln w="0"/>
                <a:solidFill>
                  <a:srgbClr val="333300"/>
                </a:solidFill>
                <a:effectLst>
                  <a:innerShdw blurRad="63500" dist="50800" dir="13500000">
                    <a:srgbClr val="000000">
                      <a:alpha val="50000"/>
                    </a:srgbClr>
                  </a:innerShdw>
                </a:effectLst>
                <a:latin typeface="Arial" charset="0"/>
              </a:rPr>
              <a:t>Regio</a:t>
            </a:r>
            <a:r>
              <a:rPr lang="tr-TR" b="1" spc="50" dirty="0">
                <a:ln w="0"/>
                <a:solidFill>
                  <a:srgbClr val="333300"/>
                </a:solidFill>
                <a:effectLst>
                  <a:innerShdw blurRad="63500" dist="50800" dir="13500000">
                    <a:srgbClr val="000000">
                      <a:alpha val="50000"/>
                    </a:srgbClr>
                  </a:innerShdw>
                </a:effectLst>
                <a:latin typeface="Arial" charset="0"/>
              </a:rPr>
              <a:t> </a:t>
            </a:r>
            <a:r>
              <a:rPr lang="tr-TR" b="1" spc="50" dirty="0" err="1">
                <a:ln w="0"/>
                <a:solidFill>
                  <a:srgbClr val="333300"/>
                </a:solidFill>
                <a:effectLst>
                  <a:innerShdw blurRad="63500" dist="50800" dir="13500000">
                    <a:srgbClr val="000000">
                      <a:alpha val="50000"/>
                    </a:srgbClr>
                  </a:innerShdw>
                </a:effectLst>
                <a:latin typeface="Arial" charset="0"/>
              </a:rPr>
              <a:t>interscapularis</a:t>
            </a:r>
            <a:endParaRPr lang="tr-TR" b="1" spc="50" dirty="0">
              <a:ln w="0"/>
              <a:solidFill>
                <a:srgbClr val="333300"/>
              </a:solidFill>
              <a:effectLst>
                <a:innerShdw blurRad="63500" dist="50800" dir="13500000">
                  <a:srgbClr val="000000">
                    <a:alpha val="50000"/>
                  </a:srgbClr>
                </a:innerShdw>
              </a:effectLst>
              <a:latin typeface="Arial" charset="0"/>
            </a:endParaRPr>
          </a:p>
        </p:txBody>
      </p:sp>
      <p:sp>
        <p:nvSpPr>
          <p:cNvPr id="7" name="6 Metin kutusu"/>
          <p:cNvSpPr txBox="1"/>
          <p:nvPr/>
        </p:nvSpPr>
        <p:spPr>
          <a:xfrm>
            <a:off x="6168008" y="4725144"/>
            <a:ext cx="1872208" cy="369332"/>
          </a:xfrm>
          <a:prstGeom prst="rect">
            <a:avLst/>
          </a:prstGeom>
          <a:noFill/>
        </p:spPr>
        <p:txBody>
          <a:bodyPr>
            <a:spAutoFit/>
          </a:bodyPr>
          <a:lstStyle/>
          <a:p>
            <a:pPr eaLnBrk="1" hangingPunct="1">
              <a:defRPr/>
            </a:pPr>
            <a:r>
              <a:rPr lang="tr-TR" b="1" spc="50" dirty="0" err="1">
                <a:ln w="0"/>
                <a:solidFill>
                  <a:srgbClr val="333300"/>
                </a:solidFill>
                <a:effectLst>
                  <a:innerShdw blurRad="63500" dist="50800" dir="13500000">
                    <a:srgbClr val="000000">
                      <a:alpha val="50000"/>
                    </a:srgbClr>
                  </a:innerShdw>
                </a:effectLst>
                <a:latin typeface="Arial" charset="0"/>
              </a:rPr>
              <a:t>Regio</a:t>
            </a:r>
            <a:r>
              <a:rPr lang="tr-TR" b="1" spc="50" dirty="0">
                <a:ln w="0"/>
                <a:solidFill>
                  <a:srgbClr val="333300"/>
                </a:solidFill>
                <a:effectLst>
                  <a:innerShdw blurRad="63500" dist="50800" dir="13500000">
                    <a:srgbClr val="000000">
                      <a:alpha val="50000"/>
                    </a:srgbClr>
                  </a:innerShdw>
                </a:effectLst>
                <a:latin typeface="Arial" charset="0"/>
              </a:rPr>
              <a:t> </a:t>
            </a:r>
            <a:r>
              <a:rPr lang="tr-TR" b="1" spc="50" dirty="0" err="1">
                <a:ln w="0"/>
                <a:solidFill>
                  <a:srgbClr val="333300"/>
                </a:solidFill>
                <a:effectLst>
                  <a:innerShdw blurRad="63500" dist="50800" dir="13500000">
                    <a:srgbClr val="000000">
                      <a:alpha val="50000"/>
                    </a:srgbClr>
                  </a:innerShdw>
                </a:effectLst>
                <a:latin typeface="Arial" charset="0"/>
              </a:rPr>
              <a:t>costalis</a:t>
            </a:r>
            <a:endParaRPr lang="tr-TR" b="1" spc="50" dirty="0">
              <a:ln w="0"/>
              <a:solidFill>
                <a:srgbClr val="333300"/>
              </a:solidFill>
              <a:effectLst>
                <a:innerShdw blurRad="63500" dist="50800" dir="13500000">
                  <a:srgbClr val="000000">
                    <a:alpha val="50000"/>
                  </a:srgbClr>
                </a:innerShdw>
              </a:effectLst>
              <a:latin typeface="Arial" charset="0"/>
            </a:endParaRPr>
          </a:p>
        </p:txBody>
      </p:sp>
      <p:cxnSp>
        <p:nvCxnSpPr>
          <p:cNvPr id="8" name="7 Düz Ok Bağlayıcısı"/>
          <p:cNvCxnSpPr/>
          <p:nvPr/>
        </p:nvCxnSpPr>
        <p:spPr>
          <a:xfrm flipH="1" flipV="1">
            <a:off x="5951984" y="3068960"/>
            <a:ext cx="432048" cy="1368152"/>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9" name="8 Metin kutusu"/>
          <p:cNvSpPr txBox="1"/>
          <p:nvPr/>
        </p:nvSpPr>
        <p:spPr>
          <a:xfrm>
            <a:off x="1703512" y="4797152"/>
            <a:ext cx="2664296" cy="369332"/>
          </a:xfrm>
          <a:prstGeom prst="rect">
            <a:avLst/>
          </a:prstGeom>
          <a:noFill/>
        </p:spPr>
        <p:txBody>
          <a:bodyPr>
            <a:spAutoFit/>
          </a:bodyPr>
          <a:lstStyle/>
          <a:p>
            <a:pPr eaLnBrk="1" hangingPunct="1">
              <a:defRPr/>
            </a:pPr>
            <a:r>
              <a:rPr lang="tr-TR" b="1" spc="50" dirty="0" err="1">
                <a:ln w="0"/>
                <a:solidFill>
                  <a:srgbClr val="333300"/>
                </a:solidFill>
                <a:effectLst>
                  <a:innerShdw blurRad="63500" dist="50800" dir="13500000">
                    <a:srgbClr val="000000">
                      <a:alpha val="50000"/>
                    </a:srgbClr>
                  </a:innerShdw>
                </a:effectLst>
                <a:latin typeface="Arial" charset="0"/>
              </a:rPr>
              <a:t>Regio</a:t>
            </a:r>
            <a:r>
              <a:rPr lang="tr-TR" b="1" spc="50" dirty="0">
                <a:ln w="0"/>
                <a:solidFill>
                  <a:srgbClr val="333300"/>
                </a:solidFill>
                <a:effectLst>
                  <a:innerShdw blurRad="63500" dist="50800" dir="13500000">
                    <a:srgbClr val="000000">
                      <a:alpha val="50000"/>
                    </a:srgbClr>
                  </a:innerShdw>
                </a:effectLst>
                <a:latin typeface="Arial" charset="0"/>
              </a:rPr>
              <a:t> </a:t>
            </a:r>
            <a:r>
              <a:rPr lang="tr-TR" b="1" spc="50" dirty="0" err="1">
                <a:ln w="0"/>
                <a:solidFill>
                  <a:srgbClr val="333300"/>
                </a:solidFill>
                <a:effectLst>
                  <a:innerShdw blurRad="63500" dist="50800" dir="13500000">
                    <a:srgbClr val="000000">
                      <a:alpha val="50000"/>
                    </a:srgbClr>
                  </a:innerShdw>
                </a:effectLst>
                <a:latin typeface="Arial" charset="0"/>
              </a:rPr>
              <a:t>presternalis</a:t>
            </a:r>
            <a:endParaRPr lang="tr-TR" b="1" spc="50" dirty="0">
              <a:ln w="0"/>
              <a:solidFill>
                <a:srgbClr val="333300"/>
              </a:solidFill>
              <a:effectLst>
                <a:innerShdw blurRad="63500" dist="50800" dir="13500000">
                  <a:srgbClr val="000000">
                    <a:alpha val="50000"/>
                  </a:srgbClr>
                </a:innerShdw>
              </a:effectLst>
              <a:latin typeface="Arial" charset="0"/>
            </a:endParaRPr>
          </a:p>
        </p:txBody>
      </p:sp>
      <p:cxnSp>
        <p:nvCxnSpPr>
          <p:cNvPr id="10" name="9 Düz Ok Bağlayıcısı"/>
          <p:cNvCxnSpPr/>
          <p:nvPr/>
        </p:nvCxnSpPr>
        <p:spPr>
          <a:xfrm flipV="1">
            <a:off x="3359696" y="3789040"/>
            <a:ext cx="864096" cy="720080"/>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p:nvPr/>
        </p:nvCxnSpPr>
        <p:spPr>
          <a:xfrm flipH="1">
            <a:off x="6672064" y="764704"/>
            <a:ext cx="144016" cy="504056"/>
          </a:xfrm>
          <a:prstGeom prst="straightConnector1">
            <a:avLst/>
          </a:prstGeom>
          <a:ln w="38100">
            <a:solidFill>
              <a:srgbClr val="0000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8" name="17 Metin kutusu"/>
          <p:cNvSpPr txBox="1"/>
          <p:nvPr/>
        </p:nvSpPr>
        <p:spPr>
          <a:xfrm>
            <a:off x="5951984" y="260648"/>
            <a:ext cx="4716016" cy="369332"/>
          </a:xfrm>
          <a:prstGeom prst="rect">
            <a:avLst/>
          </a:prstGeom>
          <a:noFill/>
        </p:spPr>
        <p:txBody>
          <a:bodyPr>
            <a:spAutoFit/>
          </a:bodyPr>
          <a:lstStyle/>
          <a:p>
            <a:pPr eaLnBrk="1" hangingPunct="1">
              <a:defRPr/>
            </a:pPr>
            <a:r>
              <a:rPr lang="tr-TR" b="1" spc="50" dirty="0" err="1">
                <a:ln w="0"/>
                <a:solidFill>
                  <a:srgbClr val="333300"/>
                </a:solidFill>
                <a:effectLst>
                  <a:innerShdw blurRad="63500" dist="50800" dir="13500000">
                    <a:srgbClr val="000000">
                      <a:alpha val="50000"/>
                    </a:srgbClr>
                  </a:innerShdw>
                </a:effectLst>
                <a:latin typeface="Arial" charset="0"/>
              </a:rPr>
              <a:t>Regio</a:t>
            </a:r>
            <a:r>
              <a:rPr lang="tr-TR" b="1" spc="50" dirty="0">
                <a:ln w="0"/>
                <a:solidFill>
                  <a:srgbClr val="333300"/>
                </a:solidFill>
                <a:effectLst>
                  <a:innerShdw blurRad="63500" dist="50800" dir="13500000">
                    <a:srgbClr val="000000">
                      <a:alpha val="50000"/>
                    </a:srgbClr>
                  </a:innerShdw>
                </a:effectLst>
                <a:latin typeface="Arial" charset="0"/>
              </a:rPr>
              <a:t> </a:t>
            </a:r>
            <a:r>
              <a:rPr lang="tr-TR" b="1" spc="50" dirty="0" err="1">
                <a:ln w="0"/>
                <a:solidFill>
                  <a:srgbClr val="333300"/>
                </a:solidFill>
                <a:effectLst>
                  <a:innerShdw blurRad="63500" dist="50800" dir="13500000">
                    <a:srgbClr val="000000">
                      <a:alpha val="50000"/>
                    </a:srgbClr>
                  </a:innerShdw>
                </a:effectLst>
                <a:latin typeface="Arial" charset="0"/>
              </a:rPr>
              <a:t>dorsocostalis</a:t>
            </a:r>
            <a:r>
              <a:rPr lang="tr-TR" b="1" spc="50" dirty="0">
                <a:ln w="0"/>
                <a:solidFill>
                  <a:srgbClr val="333300"/>
                </a:solidFill>
                <a:effectLst>
                  <a:innerShdw blurRad="63500" dist="50800" dir="13500000">
                    <a:srgbClr val="000000">
                      <a:alpha val="50000"/>
                    </a:srgbClr>
                  </a:innerShdw>
                </a:effectLst>
                <a:latin typeface="Arial" charset="0"/>
              </a:rPr>
              <a:t> </a:t>
            </a:r>
            <a:r>
              <a:rPr lang="tr-TR" sz="1200" b="1" spc="50" dirty="0">
                <a:ln w="0"/>
                <a:solidFill>
                  <a:srgbClr val="333300"/>
                </a:solidFill>
                <a:effectLst>
                  <a:innerShdw blurRad="63500" dist="50800" dir="13500000">
                    <a:srgbClr val="000000">
                      <a:alpha val="50000"/>
                    </a:srgbClr>
                  </a:innerShdw>
                </a:effectLst>
                <a:latin typeface="Arial" charset="0"/>
              </a:rPr>
              <a:t>(</a:t>
            </a:r>
            <a:r>
              <a:rPr lang="tr-TR" sz="1200" b="1" spc="50" dirty="0" err="1">
                <a:ln w="0"/>
                <a:solidFill>
                  <a:srgbClr val="333300"/>
                </a:solidFill>
                <a:effectLst>
                  <a:innerShdw blurRad="63500" dist="50800" dir="13500000">
                    <a:srgbClr val="000000">
                      <a:alpha val="50000"/>
                    </a:srgbClr>
                  </a:innerShdw>
                </a:effectLst>
                <a:latin typeface="Arial" charset="0"/>
              </a:rPr>
              <a:t>regio</a:t>
            </a:r>
            <a:r>
              <a:rPr lang="tr-TR" sz="1200" b="1" spc="50" dirty="0">
                <a:ln w="0"/>
                <a:solidFill>
                  <a:srgbClr val="333300"/>
                </a:solidFill>
                <a:effectLst>
                  <a:innerShdw blurRad="63500" dist="50800" dir="13500000">
                    <a:srgbClr val="000000">
                      <a:alpha val="50000"/>
                    </a:srgbClr>
                  </a:innerShdw>
                </a:effectLst>
                <a:latin typeface="Arial" charset="0"/>
              </a:rPr>
              <a:t> </a:t>
            </a:r>
            <a:r>
              <a:rPr lang="tr-TR" sz="1200" b="1" spc="50" dirty="0" err="1">
                <a:ln w="0"/>
                <a:solidFill>
                  <a:srgbClr val="333300"/>
                </a:solidFill>
                <a:effectLst>
                  <a:innerShdw blurRad="63500" dist="50800" dir="13500000">
                    <a:srgbClr val="000000">
                      <a:alpha val="50000"/>
                    </a:srgbClr>
                  </a:innerShdw>
                </a:effectLst>
                <a:latin typeface="Arial" charset="0"/>
              </a:rPr>
              <a:t>vertebralis</a:t>
            </a:r>
            <a:r>
              <a:rPr lang="tr-TR" sz="1200" b="1" spc="50" dirty="0">
                <a:ln w="0"/>
                <a:solidFill>
                  <a:srgbClr val="333300"/>
                </a:solidFill>
                <a:effectLst>
                  <a:innerShdw blurRad="63500" dist="50800" dir="13500000">
                    <a:srgbClr val="000000">
                      <a:alpha val="50000"/>
                    </a:srgbClr>
                  </a:innerShdw>
                </a:effectLst>
                <a:latin typeface="Arial" charset="0"/>
              </a:rPr>
              <a:t> </a:t>
            </a:r>
            <a:r>
              <a:rPr lang="tr-TR" sz="1200" b="1" spc="50" dirty="0" err="1">
                <a:ln w="0"/>
                <a:solidFill>
                  <a:srgbClr val="333300"/>
                </a:solidFill>
                <a:effectLst>
                  <a:innerShdw blurRad="63500" dist="50800" dir="13500000">
                    <a:srgbClr val="000000">
                      <a:alpha val="50000"/>
                    </a:srgbClr>
                  </a:innerShdw>
                </a:effectLst>
                <a:latin typeface="Arial" charset="0"/>
              </a:rPr>
              <a:t>thoracis</a:t>
            </a:r>
            <a:r>
              <a:rPr lang="tr-TR" sz="1200" b="1" spc="50" dirty="0">
                <a:ln w="0"/>
                <a:solidFill>
                  <a:srgbClr val="333300"/>
                </a:solidFill>
                <a:effectLst>
                  <a:innerShdw blurRad="63500" dist="50800" dir="13500000">
                    <a:srgbClr val="000000">
                      <a:alpha val="50000"/>
                    </a:srgbClr>
                  </a:innerShdw>
                </a:effectLst>
                <a:latin typeface="Arial" charset="0"/>
              </a:rPr>
              <a:t>)</a:t>
            </a:r>
            <a:endParaRPr lang="tr-TR" b="1" spc="50" dirty="0">
              <a:ln w="0"/>
              <a:solidFill>
                <a:srgbClr val="333300"/>
              </a:solidFill>
              <a:effectLst>
                <a:innerShdw blurRad="63500" dist="50800" dir="13500000">
                  <a:srgbClr val="000000">
                    <a:alpha val="50000"/>
                  </a:srgbClr>
                </a:innerShdw>
              </a:effectLst>
              <a:latin typeface="Arial" charset="0"/>
            </a:endParaRPr>
          </a:p>
        </p:txBody>
      </p:sp>
    </p:spTree>
    <p:extLst>
      <p:ext uri="{BB962C8B-B14F-4D97-AF65-F5344CB8AC3E}">
        <p14:creationId xmlns:p14="http://schemas.microsoft.com/office/powerpoint/2010/main" val="971534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908051"/>
            <a:ext cx="8713787"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Line 5"/>
          <p:cNvSpPr>
            <a:spLocks noChangeShapeType="1"/>
          </p:cNvSpPr>
          <p:nvPr/>
        </p:nvSpPr>
        <p:spPr bwMode="auto">
          <a:xfrm flipH="1">
            <a:off x="8112125" y="908720"/>
            <a:ext cx="648171" cy="1872580"/>
          </a:xfrm>
          <a:prstGeom prst="line">
            <a:avLst/>
          </a:prstGeom>
          <a:noFill/>
          <a:ln w="57150" cap="rnd">
            <a:solidFill>
              <a:srgbClr val="FFFF00"/>
            </a:solidFill>
            <a:prstDash val="solid"/>
            <a:round/>
            <a:headEnd/>
            <a:tailEnd type="triangle" w="med" len="med"/>
          </a:ln>
          <a:effectLst/>
          <a:scene3d>
            <a:camera prst="orthographicFront"/>
            <a:lightRig rig="threePt" dir="t"/>
          </a:scene3d>
          <a:sp3d>
            <a:bevelT prst="convex"/>
          </a:sp3d>
        </p:spPr>
        <p:txBody>
          <a:bodyPr/>
          <a:lstStyle/>
          <a:p>
            <a:pPr eaLnBrk="1" hangingPunct="1">
              <a:defRPr/>
            </a:pPr>
            <a:endParaRPr lang="tr-TR">
              <a:latin typeface="Arial" charset="0"/>
            </a:endParaRPr>
          </a:p>
        </p:txBody>
      </p:sp>
      <p:sp>
        <p:nvSpPr>
          <p:cNvPr id="78854" name="Text Box 6"/>
          <p:cNvSpPr txBox="1">
            <a:spLocks noChangeArrowheads="1"/>
          </p:cNvSpPr>
          <p:nvPr/>
        </p:nvSpPr>
        <p:spPr bwMode="auto">
          <a:xfrm>
            <a:off x="8256240" y="188641"/>
            <a:ext cx="1583804" cy="646331"/>
          </a:xfrm>
          <a:prstGeom prst="rect">
            <a:avLst/>
          </a:prstGeom>
          <a:noFill/>
          <a:ln w="9525">
            <a:noFill/>
            <a:miter lim="800000"/>
            <a:headEnd/>
            <a:tailEnd/>
          </a:ln>
          <a:effectLst>
            <a:outerShdw dist="25400" dir="16200000" algn="ctr" rotWithShape="0">
              <a:srgbClr val="FFFFFF"/>
            </a:outerShdw>
          </a:effectLst>
        </p:spPr>
        <p:txBody>
          <a:bodyPr>
            <a:spAutoFit/>
          </a:bodyPr>
          <a:lstStyle/>
          <a:p>
            <a:pPr eaLnBrk="1" hangingPunct="1">
              <a:spcBef>
                <a:spcPct val="50000"/>
              </a:spcBef>
              <a:defRPr/>
            </a:pPr>
            <a:r>
              <a:rPr lang="tr-TR" sz="3600" b="1" spc="50" dirty="0">
                <a:ln w="0"/>
                <a:solidFill>
                  <a:srgbClr val="333300"/>
                </a:solidFill>
                <a:effectLst>
                  <a:innerShdw blurRad="63500" dist="50800" dir="13500000">
                    <a:srgbClr val="000000">
                      <a:alpha val="50000"/>
                    </a:srgbClr>
                  </a:innerShdw>
                </a:effectLst>
                <a:latin typeface="Tahoma" pitchFamily="34" charset="0"/>
              </a:rPr>
              <a:t>Aorta</a:t>
            </a:r>
          </a:p>
        </p:txBody>
      </p:sp>
      <p:sp>
        <p:nvSpPr>
          <p:cNvPr id="78856" name="Text Box 8"/>
          <p:cNvSpPr txBox="1">
            <a:spLocks noChangeArrowheads="1"/>
          </p:cNvSpPr>
          <p:nvPr/>
        </p:nvSpPr>
        <p:spPr bwMode="auto">
          <a:xfrm>
            <a:off x="3755776" y="5822762"/>
            <a:ext cx="3204318" cy="523220"/>
          </a:xfrm>
          <a:prstGeom prst="rect">
            <a:avLst/>
          </a:prstGeom>
          <a:noFill/>
          <a:ln w="9525">
            <a:noFill/>
            <a:miter lim="800000"/>
            <a:headEnd/>
            <a:tailEnd/>
          </a:ln>
          <a:effectLst/>
          <a:scene3d>
            <a:camera prst="orthographicFront"/>
            <a:lightRig rig="balanced" dir="t">
              <a:rot lat="0" lon="0" rev="2100000"/>
            </a:lightRig>
          </a:scene3d>
          <a:sp3d>
            <a:bevelT prst="convex"/>
          </a:sp3d>
        </p:spPr>
        <p:txBody>
          <a:bodyPr>
            <a:spAutoFit/>
          </a:bodyPr>
          <a:lstStyle/>
          <a:p>
            <a:pPr eaLnBrk="1" hangingPunct="1">
              <a:spcBef>
                <a:spcPct val="50000"/>
              </a:spcBef>
              <a:defRPr/>
            </a:pPr>
            <a:r>
              <a:rPr lang="tr-TR" sz="2800" b="1" spc="50" dirty="0" err="1">
                <a:ln w="0"/>
                <a:solidFill>
                  <a:srgbClr val="333300"/>
                </a:solidFill>
                <a:effectLst>
                  <a:innerShdw blurRad="63500" dist="50800" dir="13500000">
                    <a:srgbClr val="000000">
                      <a:alpha val="50000"/>
                    </a:srgbClr>
                  </a:innerShdw>
                </a:effectLst>
                <a:latin typeface="Verdana" pitchFamily="34" charset="0"/>
              </a:rPr>
              <a:t>Nervus</a:t>
            </a:r>
            <a:r>
              <a:rPr lang="tr-TR" sz="2800" b="1" spc="50" dirty="0">
                <a:ln w="0"/>
                <a:solidFill>
                  <a:srgbClr val="333300"/>
                </a:solidFill>
                <a:effectLst>
                  <a:innerShdw blurRad="63500" dist="50800" dir="13500000">
                    <a:srgbClr val="000000">
                      <a:alpha val="50000"/>
                    </a:srgbClr>
                  </a:innerShdw>
                </a:effectLst>
                <a:latin typeface="Verdana" pitchFamily="34" charset="0"/>
              </a:rPr>
              <a:t> </a:t>
            </a:r>
            <a:r>
              <a:rPr lang="tr-TR" sz="2800" b="1" spc="50" dirty="0" err="1">
                <a:ln w="0"/>
                <a:solidFill>
                  <a:srgbClr val="333300"/>
                </a:solidFill>
                <a:effectLst>
                  <a:innerShdw blurRad="63500" dist="50800" dir="13500000">
                    <a:srgbClr val="000000">
                      <a:alpha val="50000"/>
                    </a:srgbClr>
                  </a:innerShdw>
                </a:effectLst>
                <a:latin typeface="Verdana" pitchFamily="34" charset="0"/>
              </a:rPr>
              <a:t>vagus</a:t>
            </a:r>
            <a:endParaRPr lang="tr-TR" sz="2800" b="1" spc="50" dirty="0">
              <a:ln w="0"/>
              <a:solidFill>
                <a:srgbClr val="333300"/>
              </a:solidFill>
              <a:effectLst>
                <a:innerShdw blurRad="63500" dist="50800" dir="13500000">
                  <a:srgbClr val="000000">
                    <a:alpha val="50000"/>
                  </a:srgbClr>
                </a:innerShdw>
              </a:effectLst>
              <a:latin typeface="Verdana" pitchFamily="34" charset="0"/>
            </a:endParaRPr>
          </a:p>
        </p:txBody>
      </p:sp>
      <p:cxnSp>
        <p:nvCxnSpPr>
          <p:cNvPr id="8" name="7 Düz Ok Bağlayıcısı"/>
          <p:cNvCxnSpPr/>
          <p:nvPr/>
        </p:nvCxnSpPr>
        <p:spPr>
          <a:xfrm flipV="1">
            <a:off x="5951984" y="3789040"/>
            <a:ext cx="1080120" cy="2016224"/>
          </a:xfrm>
          <a:prstGeom prst="straightConnector1">
            <a:avLst/>
          </a:prstGeom>
          <a:ln w="38100">
            <a:solidFill>
              <a:srgbClr val="3333FF"/>
            </a:solidFill>
            <a:tailEnd type="arrow"/>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11" name="Line 5"/>
          <p:cNvSpPr>
            <a:spLocks noChangeShapeType="1"/>
          </p:cNvSpPr>
          <p:nvPr/>
        </p:nvSpPr>
        <p:spPr bwMode="auto">
          <a:xfrm>
            <a:off x="5663952" y="980728"/>
            <a:ext cx="1296143" cy="2448272"/>
          </a:xfrm>
          <a:prstGeom prst="line">
            <a:avLst/>
          </a:prstGeom>
          <a:noFill/>
          <a:ln w="57150" cap="rnd">
            <a:solidFill>
              <a:srgbClr val="FFFF00"/>
            </a:solidFill>
            <a:prstDash val="solid"/>
            <a:round/>
            <a:headEnd/>
            <a:tailEnd type="triangle" w="med" len="med"/>
          </a:ln>
          <a:effectLst/>
          <a:scene3d>
            <a:camera prst="orthographicFront"/>
            <a:lightRig rig="threePt" dir="t"/>
          </a:scene3d>
          <a:sp3d>
            <a:bevelT prst="convex"/>
          </a:sp3d>
        </p:spPr>
        <p:txBody>
          <a:bodyPr/>
          <a:lstStyle/>
          <a:p>
            <a:pPr eaLnBrk="1" hangingPunct="1">
              <a:defRPr/>
            </a:pPr>
            <a:endParaRPr lang="tr-TR">
              <a:latin typeface="Arial" charset="0"/>
            </a:endParaRPr>
          </a:p>
        </p:txBody>
      </p:sp>
      <p:sp>
        <p:nvSpPr>
          <p:cNvPr id="12" name="11 Metin kutusu"/>
          <p:cNvSpPr txBox="1"/>
          <p:nvPr/>
        </p:nvSpPr>
        <p:spPr bwMode="auto">
          <a:xfrm>
            <a:off x="4223792" y="292587"/>
            <a:ext cx="2088232" cy="461665"/>
          </a:xfrm>
          <a:prstGeom prst="rect">
            <a:avLst/>
          </a:prstGeom>
          <a:noFill/>
          <a:ln w="9525">
            <a:noFill/>
            <a:miter lim="800000"/>
            <a:headEnd/>
            <a:tailEnd/>
          </a:ln>
          <a:effectLst/>
        </p:spPr>
        <p:txBody>
          <a:bodyPr>
            <a:spAutoFit/>
          </a:bodyPr>
          <a:lstStyle/>
          <a:p>
            <a:pPr eaLnBrk="1" hangingPunct="1">
              <a:spcBef>
                <a:spcPct val="50000"/>
              </a:spcBef>
              <a:defRPr/>
            </a:pPr>
            <a:r>
              <a:rPr lang="tr-TR" sz="2400" b="1" spc="50" dirty="0" err="1">
                <a:ln w="0"/>
                <a:solidFill>
                  <a:srgbClr val="333300"/>
                </a:solidFill>
                <a:effectLst>
                  <a:innerShdw blurRad="63500" dist="50800" dir="13500000">
                    <a:srgbClr val="000000">
                      <a:alpha val="50000"/>
                    </a:srgbClr>
                  </a:innerShdw>
                </a:effectLst>
                <a:latin typeface="Verdana" pitchFamily="34" charset="0"/>
              </a:rPr>
              <a:t>Esophagus</a:t>
            </a:r>
            <a:endParaRPr lang="tr-TR" sz="2400" b="1" spc="50" dirty="0">
              <a:ln w="0"/>
              <a:solidFill>
                <a:srgbClr val="333300"/>
              </a:solidFill>
              <a:effectLst>
                <a:innerShdw blurRad="63500" dist="50800" dir="13500000">
                  <a:srgbClr val="000000">
                    <a:alpha val="50000"/>
                  </a:srgbClr>
                </a:innerShdw>
              </a:effectLst>
              <a:latin typeface="Verdana" pitchFamily="34" charset="0"/>
            </a:endParaRPr>
          </a:p>
        </p:txBody>
      </p:sp>
      <p:cxnSp>
        <p:nvCxnSpPr>
          <p:cNvPr id="4" name="Düz Ok Bağlayıcısı 3"/>
          <p:cNvCxnSpPr/>
          <p:nvPr/>
        </p:nvCxnSpPr>
        <p:spPr>
          <a:xfrm flipH="1" flipV="1">
            <a:off x="8256241" y="3789041"/>
            <a:ext cx="504055" cy="1879923"/>
          </a:xfrm>
          <a:prstGeom prst="straightConnector1">
            <a:avLst/>
          </a:prstGeom>
          <a:ln w="38100">
            <a:solidFill>
              <a:srgbClr val="0000FF"/>
            </a:solidFill>
            <a:tailEnd type="triangle"/>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5" name="Metin kutusu 4"/>
          <p:cNvSpPr txBox="1"/>
          <p:nvPr/>
        </p:nvSpPr>
        <p:spPr bwMode="auto">
          <a:xfrm>
            <a:off x="7968208" y="5822762"/>
            <a:ext cx="2304256" cy="400110"/>
          </a:xfrm>
          <a:prstGeom prst="rect">
            <a:avLst/>
          </a:prstGeom>
          <a:noFill/>
          <a:ln>
            <a:noFill/>
            <a:headEnd/>
            <a:tailEnd/>
          </a:ln>
          <a:effectLst/>
        </p:spPr>
        <p:style>
          <a:lnRef idx="0">
            <a:schemeClr val="accent5"/>
          </a:lnRef>
          <a:fillRef idx="3">
            <a:schemeClr val="accent5"/>
          </a:fillRef>
          <a:effectRef idx="3">
            <a:schemeClr val="accent5"/>
          </a:effectRef>
          <a:fontRef idx="minor">
            <a:schemeClr val="lt1"/>
          </a:fontRef>
        </p:style>
        <p:txBody>
          <a:bodyPr>
            <a:spAutoFit/>
          </a:bodyPr>
          <a:lstStyle/>
          <a:p>
            <a:pPr eaLnBrk="1" hangingPunct="1">
              <a:spcBef>
                <a:spcPct val="50000"/>
              </a:spcBef>
              <a:defRPr/>
            </a:pPr>
            <a:r>
              <a:rPr lang="tr-TR" sz="2000" b="1" spc="50" dirty="0">
                <a:ln w="0"/>
                <a:solidFill>
                  <a:srgbClr val="333300"/>
                </a:solidFill>
                <a:effectLst>
                  <a:innerShdw blurRad="63500" dist="50800" dir="13500000">
                    <a:srgbClr val="000000">
                      <a:alpha val="50000"/>
                    </a:srgbClr>
                  </a:innerShdw>
                </a:effectLst>
              </a:rPr>
              <a:t>N. </a:t>
            </a:r>
            <a:r>
              <a:rPr lang="tr-TR" sz="2000" b="1" spc="50" dirty="0" err="1">
                <a:ln w="0"/>
                <a:solidFill>
                  <a:srgbClr val="333300"/>
                </a:solidFill>
                <a:effectLst>
                  <a:innerShdw blurRad="63500" dist="50800" dir="13500000">
                    <a:srgbClr val="000000">
                      <a:alpha val="50000"/>
                    </a:srgbClr>
                  </a:innerShdw>
                </a:effectLst>
              </a:rPr>
              <a:t>phrenicus</a:t>
            </a:r>
            <a:endParaRPr lang="tr-TR" sz="2000" b="1" spc="50" dirty="0">
              <a:ln w="0"/>
              <a:solidFill>
                <a:srgbClr val="333300"/>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12382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5852" y="1443751"/>
            <a:ext cx="10654145" cy="4031873"/>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3200" b="1" dirty="0" err="1" smtClean="0">
                <a:ln/>
                <a:solidFill>
                  <a:srgbClr val="0000FF"/>
                </a:solidFill>
                <a:latin typeface="Arial" panose="020B0604020202020204" pitchFamily="34" charset="0"/>
                <a:cs typeface="Arial" panose="020B0604020202020204" pitchFamily="34" charset="0"/>
              </a:rPr>
              <a:t>Apertura</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thoracis</a:t>
            </a:r>
            <a:r>
              <a:rPr lang="tr-TR" sz="3200" b="1" dirty="0" smtClean="0">
                <a:ln/>
                <a:solidFill>
                  <a:srgbClr val="0000FF"/>
                </a:solidFill>
                <a:latin typeface="Arial" panose="020B0604020202020204" pitchFamily="34" charset="0"/>
                <a:cs typeface="Arial" panose="020B0604020202020204" pitchFamily="34" charset="0"/>
              </a:rPr>
              <a:t> </a:t>
            </a:r>
            <a:r>
              <a:rPr lang="tr-TR" sz="3200" b="1" dirty="0" err="1" smtClean="0">
                <a:ln/>
                <a:solidFill>
                  <a:srgbClr val="0000FF"/>
                </a:solidFill>
                <a:latin typeface="Arial" panose="020B0604020202020204" pitchFamily="34" charset="0"/>
                <a:cs typeface="Arial" panose="020B0604020202020204" pitchFamily="34" charset="0"/>
              </a:rPr>
              <a:t>cranialis’ten</a:t>
            </a:r>
            <a:r>
              <a:rPr lang="tr-TR" sz="3200" b="1" dirty="0" smtClean="0">
                <a:ln/>
                <a:solidFill>
                  <a:srgbClr val="0000FF"/>
                </a:solidFill>
                <a:latin typeface="Arial" panose="020B0604020202020204" pitchFamily="34" charset="0"/>
                <a:cs typeface="Arial" panose="020B0604020202020204" pitchFamily="34" charset="0"/>
              </a:rPr>
              <a:t> geçen ve yakınında yer alan anatomik oluşumlar</a:t>
            </a:r>
          </a:p>
          <a:p>
            <a:pPr algn="just"/>
            <a:r>
              <a:rPr lang="tr-TR" sz="2400" b="1" dirty="0" smtClean="0">
                <a:ln/>
                <a:solidFill>
                  <a:srgbClr val="333300"/>
                </a:solidFill>
                <a:latin typeface="Arial" panose="020B0604020202020204" pitchFamily="34" charset="0"/>
                <a:cs typeface="Arial" panose="020B0604020202020204" pitchFamily="34" charset="0"/>
              </a:rPr>
              <a:t>	Omur gövdelerinin </a:t>
            </a:r>
            <a:r>
              <a:rPr lang="tr-TR" sz="2400" b="1" dirty="0" err="1" smtClean="0">
                <a:ln/>
                <a:solidFill>
                  <a:srgbClr val="333300"/>
                </a:solidFill>
                <a:latin typeface="Arial" panose="020B0604020202020204" pitchFamily="34" charset="0"/>
                <a:cs typeface="Arial" panose="020B0604020202020204" pitchFamily="34" charset="0"/>
              </a:rPr>
              <a:t>ventral’inde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musculus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longus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colli</a:t>
            </a:r>
            <a:r>
              <a:rPr lang="tr-TR" sz="2400" b="1" dirty="0" smtClean="0">
                <a:ln/>
                <a:solidFill>
                  <a:srgbClr val="333300"/>
                </a:solidFill>
                <a:latin typeface="Arial" panose="020B0604020202020204" pitchFamily="34" charset="0"/>
                <a:cs typeface="Arial" panose="020B0604020202020204" pitchFamily="34" charset="0"/>
              </a:rPr>
              <a:t> ve </a:t>
            </a:r>
            <a:r>
              <a:rPr lang="tr-TR" sz="2400" b="1" dirty="0" err="1" smtClean="0">
                <a:ln/>
                <a:solidFill>
                  <a:srgbClr val="333300"/>
                </a:solidFill>
                <a:latin typeface="Arial" panose="020B0604020202020204" pitchFamily="34" charset="0"/>
                <a:cs typeface="Arial" panose="020B0604020202020204" pitchFamily="34" charset="0"/>
              </a:rPr>
              <a:t>truncus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sympathicus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nervus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vagus</a:t>
            </a:r>
            <a:r>
              <a:rPr lang="tr-TR" sz="2400" b="1" dirty="0" smtClean="0">
                <a:ln/>
                <a:solidFill>
                  <a:srgbClr val="333300"/>
                </a:solidFill>
                <a:latin typeface="Arial" panose="020B0604020202020204" pitchFamily="34" charset="0"/>
                <a:cs typeface="Arial" panose="020B0604020202020204" pitchFamily="34" charset="0"/>
              </a:rPr>
              <a:t>, altta sağda </a:t>
            </a:r>
            <a:r>
              <a:rPr lang="tr-TR" sz="2400" b="1" dirty="0" err="1" smtClean="0">
                <a:ln/>
                <a:solidFill>
                  <a:srgbClr val="333300"/>
                </a:solidFill>
                <a:latin typeface="Arial" panose="020B0604020202020204" pitchFamily="34" charset="0"/>
                <a:cs typeface="Arial" panose="020B0604020202020204" pitchFamily="34" charset="0"/>
              </a:rPr>
              <a:t>trachea</a:t>
            </a:r>
            <a:r>
              <a:rPr lang="tr-TR" sz="2400" b="1" dirty="0" smtClean="0">
                <a:ln/>
                <a:solidFill>
                  <a:srgbClr val="333300"/>
                </a:solidFill>
                <a:latin typeface="Arial" panose="020B0604020202020204" pitchFamily="34" charset="0"/>
                <a:cs typeface="Arial" panose="020B0604020202020204" pitchFamily="34" charset="0"/>
              </a:rPr>
              <a:t> solda </a:t>
            </a:r>
            <a:r>
              <a:rPr lang="tr-TR" sz="2400" b="1" dirty="0" err="1" smtClean="0">
                <a:ln/>
                <a:solidFill>
                  <a:srgbClr val="333300"/>
                </a:solidFill>
                <a:latin typeface="Arial" panose="020B0604020202020204" pitchFamily="34" charset="0"/>
                <a:cs typeface="Arial" panose="020B0604020202020204" pitchFamily="34" charset="0"/>
              </a:rPr>
              <a:t>esophagus</a:t>
            </a:r>
            <a:r>
              <a:rPr lang="tr-TR" sz="2400" b="1" dirty="0" smtClean="0">
                <a:ln/>
                <a:solidFill>
                  <a:srgbClr val="333300"/>
                </a:solidFill>
                <a:latin typeface="Arial" panose="020B0604020202020204" pitchFamily="34" charset="0"/>
                <a:cs typeface="Arial" panose="020B0604020202020204" pitchFamily="34" charset="0"/>
              </a:rPr>
              <a:t>, bunların </a:t>
            </a:r>
            <a:r>
              <a:rPr lang="tr-TR" sz="2400" b="1" dirty="0" err="1" smtClean="0">
                <a:ln/>
                <a:solidFill>
                  <a:srgbClr val="333300"/>
                </a:solidFill>
                <a:latin typeface="Arial" panose="020B0604020202020204" pitchFamily="34" charset="0"/>
                <a:cs typeface="Arial" panose="020B0604020202020204" pitchFamily="34" charset="0"/>
              </a:rPr>
              <a:t>ventrolateral’inde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nervi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laryngei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caudales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nervus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laryngeus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recurrens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nervi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phrenici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arteriae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vertebrales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trunci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omocervicales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truncus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bicaroticus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arteria</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subclavia’ların</a:t>
            </a:r>
            <a:r>
              <a:rPr lang="tr-TR" sz="2400" b="1" dirty="0" smtClean="0">
                <a:ln/>
                <a:solidFill>
                  <a:srgbClr val="333300"/>
                </a:solidFill>
                <a:latin typeface="Arial" panose="020B0604020202020204" pitchFamily="34" charset="0"/>
                <a:cs typeface="Arial" panose="020B0604020202020204" pitchFamily="34" charset="0"/>
              </a:rPr>
              <a:t> uçları, vena cava </a:t>
            </a:r>
            <a:r>
              <a:rPr lang="tr-TR" sz="2400" b="1" dirty="0" err="1" smtClean="0">
                <a:ln/>
                <a:solidFill>
                  <a:srgbClr val="333300"/>
                </a:solidFill>
                <a:latin typeface="Arial" panose="020B0604020202020204" pitchFamily="34" charset="0"/>
                <a:cs typeface="Arial" panose="020B0604020202020204" pitchFamily="34" charset="0"/>
              </a:rPr>
              <a:t>cranialis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ductus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thoracicus’un</a:t>
            </a:r>
            <a:r>
              <a:rPr lang="tr-TR" sz="2400" b="1" dirty="0" smtClean="0">
                <a:ln/>
                <a:solidFill>
                  <a:srgbClr val="333300"/>
                </a:solidFill>
                <a:latin typeface="Arial" panose="020B0604020202020204" pitchFamily="34" charset="0"/>
                <a:cs typeface="Arial" panose="020B0604020202020204" pitchFamily="34" charset="0"/>
              </a:rPr>
              <a:t> sonu, </a:t>
            </a:r>
            <a:r>
              <a:rPr lang="tr-TR" sz="2400" b="1" dirty="0" err="1" smtClean="0">
                <a:ln/>
                <a:solidFill>
                  <a:srgbClr val="333300"/>
                </a:solidFill>
                <a:latin typeface="Arial" panose="020B0604020202020204" pitchFamily="34" charset="0"/>
                <a:cs typeface="Arial" panose="020B0604020202020204" pitchFamily="34" charset="0"/>
              </a:rPr>
              <a:t>lenfonodi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cervicales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profundi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caudales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lenfonodi</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mediastinales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craniales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arteriae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axillares</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ganglion</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cervicale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caudale</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ganglion</a:t>
            </a:r>
            <a:r>
              <a:rPr lang="tr-TR" sz="2400" b="1" dirty="0" smtClean="0">
                <a:ln/>
                <a:solidFill>
                  <a:srgbClr val="333300"/>
                </a:solidFill>
                <a:latin typeface="Arial" panose="020B0604020202020204" pitchFamily="34" charset="0"/>
                <a:cs typeface="Arial" panose="020B0604020202020204" pitchFamily="34" charset="0"/>
              </a:rPr>
              <a:t> </a:t>
            </a:r>
            <a:r>
              <a:rPr lang="tr-TR" sz="2400" b="1" dirty="0" err="1" smtClean="0">
                <a:ln/>
                <a:solidFill>
                  <a:srgbClr val="333300"/>
                </a:solidFill>
                <a:latin typeface="Arial" panose="020B0604020202020204" pitchFamily="34" charset="0"/>
                <a:cs typeface="Arial" panose="020B0604020202020204" pitchFamily="34" charset="0"/>
              </a:rPr>
              <a:t>stellatum</a:t>
            </a:r>
            <a:r>
              <a:rPr lang="tr-TR" sz="2400" b="1" dirty="0" smtClean="0">
                <a:ln/>
                <a:solidFill>
                  <a:srgbClr val="333300"/>
                </a:solidFill>
                <a:latin typeface="Arial" panose="020B0604020202020204" pitchFamily="34" charset="0"/>
                <a:cs typeface="Arial" panose="020B0604020202020204" pitchFamily="34" charset="0"/>
              </a:rPr>
              <a:t>) ve genç hayvanlarda </a:t>
            </a:r>
            <a:r>
              <a:rPr lang="tr-TR" sz="2400" b="1" dirty="0" err="1" smtClean="0">
                <a:ln/>
                <a:solidFill>
                  <a:srgbClr val="333300"/>
                </a:solidFill>
                <a:latin typeface="Arial" panose="020B0604020202020204" pitchFamily="34" charset="0"/>
                <a:cs typeface="Arial" panose="020B0604020202020204" pitchFamily="34" charset="0"/>
              </a:rPr>
              <a:t>thymus</a:t>
            </a:r>
            <a:r>
              <a:rPr lang="tr-TR" sz="2400" b="1" dirty="0" smtClean="0">
                <a:ln/>
                <a:solidFill>
                  <a:srgbClr val="333300"/>
                </a:solidFill>
                <a:latin typeface="Arial" panose="020B0604020202020204" pitchFamily="34" charset="0"/>
                <a:cs typeface="Arial" panose="020B0604020202020204" pitchFamily="34" charset="0"/>
              </a:rPr>
              <a:t> bulunur.</a:t>
            </a:r>
            <a:endParaRPr lang="tr-TR" sz="2400" b="1" dirty="0">
              <a:ln/>
              <a:solidFill>
                <a:srgbClr val="33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9528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877888"/>
            <a:ext cx="7993063"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 Box 6"/>
          <p:cNvSpPr txBox="1">
            <a:spLocks noChangeArrowheads="1"/>
          </p:cNvSpPr>
          <p:nvPr/>
        </p:nvSpPr>
        <p:spPr bwMode="auto">
          <a:xfrm>
            <a:off x="1991544" y="260350"/>
            <a:ext cx="8208912" cy="400110"/>
          </a:xfrm>
          <a:prstGeom prst="rect">
            <a:avLst/>
          </a:prstGeom>
          <a:solidFill>
            <a:schemeClr val="bg1">
              <a:lumMod val="95000"/>
            </a:schemeClr>
          </a:solidFill>
          <a:ln w="9525">
            <a:noFill/>
            <a:miter lim="800000"/>
            <a:headEnd/>
            <a:tailEnd/>
          </a:ln>
          <a:effectLst/>
        </p:spPr>
        <p:txBody>
          <a:bodyPr>
            <a:spAutoFit/>
          </a:bodyPr>
          <a:lstStyle/>
          <a:p>
            <a:pPr algn="ctr" eaLnBrk="1" hangingPunct="1">
              <a:spcBef>
                <a:spcPct val="50000"/>
              </a:spcBef>
              <a:defRPr/>
            </a:pPr>
            <a:r>
              <a:rPr lang="tr-TR" sz="2000" b="1" spc="50" dirty="0" err="1">
                <a:ln w="0"/>
                <a:solidFill>
                  <a:srgbClr val="0000CC"/>
                </a:solidFill>
                <a:effectLst>
                  <a:innerShdw blurRad="63500" dist="50800" dir="13500000">
                    <a:srgbClr val="000000">
                      <a:alpha val="50000"/>
                    </a:srgbClr>
                  </a:innerShdw>
                </a:effectLst>
                <a:latin typeface="Arial Black" pitchFamily="34" charset="0"/>
              </a:rPr>
              <a:t>Apertura</a:t>
            </a:r>
            <a:r>
              <a:rPr lang="tr-TR" sz="2000" b="1" spc="50" dirty="0">
                <a:ln w="0"/>
                <a:solidFill>
                  <a:srgbClr val="0000CC"/>
                </a:solidFill>
                <a:effectLst>
                  <a:innerShdw blurRad="63500" dist="50800" dir="13500000">
                    <a:srgbClr val="000000">
                      <a:alpha val="50000"/>
                    </a:srgbClr>
                  </a:innerShdw>
                </a:effectLst>
                <a:latin typeface="Arial Black" pitchFamily="34" charset="0"/>
              </a:rPr>
              <a:t> </a:t>
            </a:r>
            <a:r>
              <a:rPr lang="tr-TR" sz="2000" b="1" spc="50" dirty="0" err="1">
                <a:ln w="0"/>
                <a:solidFill>
                  <a:srgbClr val="0000CC"/>
                </a:solidFill>
                <a:effectLst>
                  <a:innerShdw blurRad="63500" dist="50800" dir="13500000">
                    <a:srgbClr val="000000">
                      <a:alpha val="50000"/>
                    </a:srgbClr>
                  </a:innerShdw>
                </a:effectLst>
                <a:latin typeface="Arial Black" pitchFamily="34" charset="0"/>
              </a:rPr>
              <a:t>thoracis</a:t>
            </a:r>
            <a:r>
              <a:rPr lang="tr-TR" sz="2000" b="1" spc="50" dirty="0">
                <a:ln w="0"/>
                <a:solidFill>
                  <a:srgbClr val="0000CC"/>
                </a:solidFill>
                <a:effectLst>
                  <a:innerShdw blurRad="63500" dist="50800" dir="13500000">
                    <a:srgbClr val="000000">
                      <a:alpha val="50000"/>
                    </a:srgbClr>
                  </a:innerShdw>
                </a:effectLst>
                <a:latin typeface="Arial Black" pitchFamily="34" charset="0"/>
              </a:rPr>
              <a:t> </a:t>
            </a:r>
            <a:r>
              <a:rPr lang="tr-TR" sz="2000" b="1" spc="50" dirty="0" err="1">
                <a:ln w="0"/>
                <a:solidFill>
                  <a:srgbClr val="0000CC"/>
                </a:solidFill>
                <a:effectLst>
                  <a:innerShdw blurRad="63500" dist="50800" dir="13500000">
                    <a:srgbClr val="000000">
                      <a:alpha val="50000"/>
                    </a:srgbClr>
                  </a:innerShdw>
                </a:effectLst>
                <a:latin typeface="Arial Black" pitchFamily="34" charset="0"/>
              </a:rPr>
              <a:t>cranialis</a:t>
            </a:r>
            <a:r>
              <a:rPr lang="tr-TR" b="1" spc="50" dirty="0" err="1">
                <a:ln w="0"/>
                <a:solidFill>
                  <a:srgbClr val="0000CC"/>
                </a:solidFill>
                <a:effectLst>
                  <a:innerShdw blurRad="63500" dist="50800" dir="13500000">
                    <a:srgbClr val="000000">
                      <a:alpha val="50000"/>
                    </a:srgbClr>
                  </a:innerShdw>
                </a:effectLst>
                <a:latin typeface="Arial Black" pitchFamily="34" charset="0"/>
              </a:rPr>
              <a:t>’te</a:t>
            </a:r>
            <a:r>
              <a:rPr lang="tr-TR" sz="2000" b="1" spc="50" dirty="0">
                <a:ln w="0"/>
                <a:solidFill>
                  <a:srgbClr val="0000CC"/>
                </a:solidFill>
                <a:effectLst>
                  <a:innerShdw blurRad="63500" dist="50800" dir="13500000">
                    <a:srgbClr val="000000">
                      <a:alpha val="50000"/>
                    </a:srgbClr>
                  </a:innerShdw>
                </a:effectLst>
                <a:latin typeface="Arial Black" pitchFamily="34" charset="0"/>
              </a:rPr>
              <a:t> </a:t>
            </a:r>
            <a:r>
              <a:rPr lang="tr-TR" b="1" spc="50" dirty="0">
                <a:ln w="0"/>
                <a:solidFill>
                  <a:srgbClr val="0000CC"/>
                </a:solidFill>
                <a:effectLst>
                  <a:innerShdw blurRad="63500" dist="50800" dir="13500000">
                    <a:srgbClr val="000000">
                      <a:alpha val="50000"/>
                    </a:srgbClr>
                  </a:innerShdw>
                </a:effectLst>
                <a:latin typeface="Arial Black" pitchFamily="34" charset="0"/>
              </a:rPr>
              <a:t>yer alan anatomik yapılar</a:t>
            </a:r>
          </a:p>
        </p:txBody>
      </p:sp>
      <p:sp>
        <p:nvSpPr>
          <p:cNvPr id="4" name="3 Metin kutusu"/>
          <p:cNvSpPr txBox="1"/>
          <p:nvPr/>
        </p:nvSpPr>
        <p:spPr bwMode="auto">
          <a:xfrm>
            <a:off x="1991544" y="6093296"/>
            <a:ext cx="720080" cy="400110"/>
          </a:xfrm>
          <a:prstGeom prst="rect">
            <a:avLst/>
          </a:prstGeom>
          <a:noFill/>
          <a:ln w="9525">
            <a:noFill/>
            <a:miter lim="800000"/>
            <a:headEnd/>
            <a:tailEnd/>
          </a:ln>
          <a:effectLst/>
        </p:spPr>
        <p:txBody>
          <a:bodyPr>
            <a:spAutoFit/>
            <a:scene3d>
              <a:camera prst="orthographicFront"/>
              <a:lightRig rig="soft" dir="t">
                <a:rot lat="0" lon="0" rev="15600000"/>
              </a:lightRig>
            </a:scene3d>
            <a:sp3d extrusionH="57150" prstMaterial="softEdge">
              <a:bevelT w="25400" h="38100"/>
            </a:sp3d>
          </a:bodyPr>
          <a:lstStyle/>
          <a:p>
            <a:pPr eaLnBrk="1" hangingPunct="1">
              <a:spcBef>
                <a:spcPct val="50000"/>
              </a:spcBef>
              <a:defRPr/>
            </a:pPr>
            <a:r>
              <a:rPr lang="tr-TR" sz="2000" b="1" dirty="0">
                <a:ln/>
                <a:solidFill>
                  <a:schemeClr val="accent4"/>
                </a:solidFill>
                <a:latin typeface="Verdana" pitchFamily="34" charset="0"/>
              </a:rPr>
              <a:t>At</a:t>
            </a:r>
          </a:p>
        </p:txBody>
      </p:sp>
    </p:spTree>
    <p:extLst>
      <p:ext uri="{BB962C8B-B14F-4D97-AF65-F5344CB8AC3E}">
        <p14:creationId xmlns:p14="http://schemas.microsoft.com/office/powerpoint/2010/main" val="2279796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225</Words>
  <Application>Microsoft Office PowerPoint</Application>
  <PresentationFormat>Geniş ekran</PresentationFormat>
  <Paragraphs>58</Paragraphs>
  <Slides>13</Slides>
  <Notes>5</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13</vt:i4>
      </vt:variant>
    </vt:vector>
  </HeadingPairs>
  <TitlesOfParts>
    <vt:vector size="21" baseType="lpstr">
      <vt:lpstr>Arial</vt:lpstr>
      <vt:lpstr>Arial Black</vt:lpstr>
      <vt:lpstr>Calibri</vt:lpstr>
      <vt:lpstr>Calibri Light</vt:lpstr>
      <vt:lpstr>Tahoma</vt:lpstr>
      <vt:lpstr>Times New Roman</vt:lpstr>
      <vt:lpstr>Verdana</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Ahmet Çakır</dc:creator>
  <cp:lastModifiedBy>Ahmet Çakır</cp:lastModifiedBy>
  <cp:revision>8</cp:revision>
  <dcterms:created xsi:type="dcterms:W3CDTF">2019-03-19T11:48:01Z</dcterms:created>
  <dcterms:modified xsi:type="dcterms:W3CDTF">2019-03-19T12:05:07Z</dcterms:modified>
</cp:coreProperties>
</file>