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3" r:id="rId1"/>
  </p:sldMasterIdLst>
  <p:notesMasterIdLst>
    <p:notesMasterId r:id="rId15"/>
  </p:notesMasterIdLst>
  <p:sldIdLst>
    <p:sldId id="256" r:id="rId2"/>
    <p:sldId id="257" r:id="rId3"/>
    <p:sldId id="259" r:id="rId4"/>
    <p:sldId id="260" r:id="rId5"/>
    <p:sldId id="261" r:id="rId6"/>
    <p:sldId id="258" r:id="rId7"/>
    <p:sldId id="264" r:id="rId8"/>
    <p:sldId id="265" r:id="rId9"/>
    <p:sldId id="284" r:id="rId10"/>
    <p:sldId id="266" r:id="rId11"/>
    <p:sldId id="267" r:id="rId12"/>
    <p:sldId id="285" r:id="rId13"/>
    <p:sldId id="28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snapToObjects="1">
      <p:cViewPr>
        <p:scale>
          <a:sx n="77" d="100"/>
          <a:sy n="77" d="100"/>
        </p:scale>
        <p:origin x="-408"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A5F26D-62A4-F243-AC12-7C8BC010C689}" type="datetimeFigureOut">
              <a:rPr lang="tr-TR" smtClean="0"/>
              <a:t>21.11.2019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D94A10-42CA-B547-AC1D-F00BD6B77B77}" type="slidenum">
              <a:rPr lang="tr-TR" smtClean="0"/>
              <a:t>‹#›</a:t>
            </a:fld>
            <a:endParaRPr lang="tr-TR"/>
          </a:p>
        </p:txBody>
      </p:sp>
    </p:spTree>
    <p:extLst>
      <p:ext uri="{BB962C8B-B14F-4D97-AF65-F5344CB8AC3E}">
        <p14:creationId xmlns:p14="http://schemas.microsoft.com/office/powerpoint/2010/main" val="1829040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12192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grpSp>
        <p:nvGrpSpPr>
          <p:cNvPr id="8" name="Group 7"/>
          <p:cNvGrpSpPr/>
          <p:nvPr/>
        </p:nvGrpSpPr>
        <p:grpSpPr>
          <a:xfrm>
            <a:off x="1592135" y="2887530"/>
            <a:ext cx="9038813"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788" y="1387737"/>
            <a:ext cx="9036424"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828800" y="3767862"/>
            <a:ext cx="85344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a:off x="1563446" y="1392217"/>
            <a:ext cx="9038813" cy="923330"/>
            <a:chOff x="1172584" y="1381459"/>
            <a:chExt cx="6779110" cy="923330"/>
          </a:xfrm>
        </p:grpSpPr>
        <p:sp>
          <p:nvSpPr>
            <p:cNvPr id="15" name="TextBox 14"/>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22081" y="559399"/>
            <a:ext cx="2237591"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7985" y="849855"/>
            <a:ext cx="7343889"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rot="5400000">
            <a:off x="6125426" y="2880824"/>
            <a:ext cx="5480154" cy="923330"/>
            <a:chOff x="1815339" y="1496875"/>
            <a:chExt cx="5480154" cy="692497"/>
          </a:xfrm>
        </p:grpSpPr>
        <p:sp>
          <p:nvSpPr>
            <p:cNvPr id="12" name="TextBox 11"/>
            <p:cNvSpPr txBox="1"/>
            <p:nvPr/>
          </p:nvSpPr>
          <p:spPr>
            <a:xfrm>
              <a:off x="4147073" y="1496875"/>
              <a:ext cx="877163"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563446" y="1392217"/>
            <a:ext cx="9038813" cy="923330"/>
            <a:chOff x="1172584" y="1381459"/>
            <a:chExt cx="6779110" cy="923330"/>
          </a:xfrm>
        </p:grpSpPr>
        <p:sp>
          <p:nvSpPr>
            <p:cNvPr id="13" name="TextBox 12"/>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12192000" cy="6858000"/>
          </a:xfrm>
          <a:prstGeom prst="rect">
            <a:avLst/>
          </a:prstGeom>
        </p:spPr>
      </p:pic>
      <p:grpSp>
        <p:nvGrpSpPr>
          <p:cNvPr id="7" name="Group 7"/>
          <p:cNvGrpSpPr/>
          <p:nvPr/>
        </p:nvGrpSpPr>
        <p:grpSpPr>
          <a:xfrm>
            <a:off x="1563446" y="2887579"/>
            <a:ext cx="9038813" cy="923330"/>
            <a:chOff x="1172584" y="1381459"/>
            <a:chExt cx="6779110" cy="923330"/>
          </a:xfrm>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20054" y="1204857"/>
            <a:ext cx="10339617"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32331" y="3767317"/>
            <a:ext cx="10312996"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914400"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6193535"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02080" y="2240280"/>
            <a:ext cx="458992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7984" y="2947595"/>
            <a:ext cx="5071872"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69741" y="2240280"/>
            <a:ext cx="4596384"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944368"/>
            <a:ext cx="50663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4" name="Group 13"/>
          <p:cNvGrpSpPr/>
          <p:nvPr/>
        </p:nvGrpSpPr>
        <p:grpSpPr>
          <a:xfrm>
            <a:off x="1563446" y="1392217"/>
            <a:ext cx="9038813" cy="923330"/>
            <a:chOff x="1172584" y="1381459"/>
            <a:chExt cx="6779110" cy="923330"/>
          </a:xfrm>
        </p:grpSpPr>
        <p:sp>
          <p:nvSpPr>
            <p:cNvPr id="16" name="TextBox 15"/>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0" name="Group 9"/>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12773" y="1678196"/>
            <a:ext cx="4563311"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922669" y="559399"/>
            <a:ext cx="5488889"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12773" y="3603813"/>
            <a:ext cx="4548967"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03642" y="4668819"/>
            <a:ext cx="10356028"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911723" y="666965"/>
            <a:ext cx="6362875"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7986" y="5324306"/>
            <a:ext cx="10341685"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7987" y="570156"/>
            <a:ext cx="10341684"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32330" y="2248348"/>
            <a:ext cx="10327340"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80504" y="6161443"/>
            <a:ext cx="2844800" cy="365125"/>
          </a:xfrm>
          <a:prstGeom prst="rect">
            <a:avLst/>
          </a:prstGeom>
        </p:spPr>
        <p:txBody>
          <a:bodyPr vert="horz" lIns="91440" tIns="45720" rIns="91440" bIns="45720" rtlCol="0" anchor="ctr"/>
          <a:lstStyle>
            <a:lvl1pPr algn="l">
              <a:defRPr sz="1200">
                <a:solidFill>
                  <a:schemeClr val="tx2"/>
                </a:solidFill>
              </a:defRPr>
            </a:lvl1p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3"/>
          </p:nvPr>
        </p:nvSpPr>
        <p:spPr>
          <a:xfrm>
            <a:off x="4165600" y="6161443"/>
            <a:ext cx="38608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8852352" y="6161443"/>
            <a:ext cx="2844800" cy="365125"/>
          </a:xfrm>
          <a:prstGeom prst="rect">
            <a:avLst/>
          </a:prstGeom>
        </p:spPr>
        <p:txBody>
          <a:bodyPr vert="horz" lIns="91440" tIns="45720" rIns="91440" bIns="45720" rtlCol="0" anchor="ctr"/>
          <a:lstStyle>
            <a:lvl1pPr algn="r">
              <a:defRPr sz="1200">
                <a:solidFill>
                  <a:schemeClr val="tx2"/>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Tapu Sicili-2</a:t>
            </a:r>
            <a:endParaRPr lang="tr-TR" dirty="0"/>
          </a:p>
        </p:txBody>
      </p:sp>
    </p:spTree>
    <p:extLst>
      <p:ext uri="{BB962C8B-B14F-4D97-AF65-F5344CB8AC3E}">
        <p14:creationId xmlns:p14="http://schemas.microsoft.com/office/powerpoint/2010/main" val="2535075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44843" y="1977082"/>
            <a:ext cx="10814827" cy="4522572"/>
          </a:xfrm>
        </p:spPr>
        <p:txBody>
          <a:bodyPr>
            <a:normAutofit lnSpcReduction="10000"/>
          </a:bodyPr>
          <a:lstStyle/>
          <a:p>
            <a:pPr marL="0" indent="0" algn="just">
              <a:buNone/>
            </a:pPr>
            <a:r>
              <a:rPr lang="tr-TR" b="1" dirty="0" smtClean="0"/>
              <a:t>e. İştirakçilerin (Mirasçıların ) Pay Devri ve Temliki</a:t>
            </a:r>
          </a:p>
          <a:p>
            <a:pPr marL="0" indent="0" algn="just">
              <a:buNone/>
            </a:pPr>
            <a:r>
              <a:rPr lang="tr-TR" dirty="0"/>
              <a:t>İştirak halinde mülkiyet hükümlerinin söz konusu olduğu hallerde, iştirakçilerinden biri veya birkaçının belirli </a:t>
            </a:r>
            <a:r>
              <a:rPr lang="tr-TR" dirty="0" smtClean="0"/>
              <a:t>bir taşınmaz </a:t>
            </a:r>
            <a:r>
              <a:rPr lang="tr-TR" dirty="0"/>
              <a:t>maldaki hissesinin diğer iştirakçilere devir ve temliki; tapulu taşınmaz mallarda yazılı, tapusuzlarda ise her </a:t>
            </a:r>
            <a:r>
              <a:rPr lang="tr-TR" dirty="0" smtClean="0"/>
              <a:t>türlü delille </a:t>
            </a:r>
            <a:r>
              <a:rPr lang="tr-TR" dirty="0"/>
              <a:t>ispat edilebilir. </a:t>
            </a:r>
            <a:r>
              <a:rPr lang="tr-TR" dirty="0" smtClean="0"/>
              <a:t>(KK m. 15/3)</a:t>
            </a:r>
          </a:p>
          <a:p>
            <a:pPr marL="0" indent="0" algn="just">
              <a:buNone/>
            </a:pPr>
            <a:r>
              <a:rPr lang="tr-TR" b="1" dirty="0" smtClean="0"/>
              <a:t>f. İmar ve İhya Eden Zilyet Adına Tespit</a:t>
            </a:r>
          </a:p>
          <a:p>
            <a:pPr marL="0" indent="0" algn="just">
              <a:buNone/>
            </a:pPr>
            <a:r>
              <a:rPr lang="tr-TR" dirty="0"/>
              <a:t>Orman sayılmayan Devletin hüküm ve tasarrufu altında bulunan ve kamu hizmetine tahsis </a:t>
            </a:r>
            <a:r>
              <a:rPr lang="tr-TR" dirty="0" smtClean="0"/>
              <a:t>edilmeyen araziden</a:t>
            </a:r>
            <a:r>
              <a:rPr lang="tr-TR" dirty="0"/>
              <a:t>, masraf ve emek sarfı ile imar ve ihya edilerek tarıma elverişli hale getirilen taşınmaz mallar 14 üncü maddedeki</a:t>
            </a:r>
          </a:p>
          <a:p>
            <a:pPr marL="0" indent="0" algn="just">
              <a:buNone/>
            </a:pPr>
            <a:r>
              <a:rPr lang="tr-TR" dirty="0"/>
              <a:t>şartlar mevcut ise imar ve ihya edenler veya halefleri adına, aksi takdirde hazine adına tespit edilir</a:t>
            </a:r>
            <a:r>
              <a:rPr lang="tr-TR" dirty="0" smtClean="0"/>
              <a:t>. </a:t>
            </a:r>
            <a:r>
              <a:rPr lang="tr-TR" dirty="0"/>
              <a:t>İl, ilçe ve kasabaların imar planının kapsadığı alanlarda kalan taşınmaz mallarda bu hüküm </a:t>
            </a:r>
            <a:r>
              <a:rPr lang="tr-TR" dirty="0" smtClean="0"/>
              <a:t>uygulanmaz. (KK m. 17)</a:t>
            </a:r>
            <a:endParaRPr lang="tr-TR" dirty="0"/>
          </a:p>
        </p:txBody>
      </p:sp>
    </p:spTree>
    <p:extLst>
      <p:ext uri="{BB962C8B-B14F-4D97-AF65-F5344CB8AC3E}">
        <p14:creationId xmlns:p14="http://schemas.microsoft.com/office/powerpoint/2010/main" val="1633432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84205" y="2014151"/>
            <a:ext cx="11677136" cy="4436075"/>
          </a:xfrm>
        </p:spPr>
        <p:txBody>
          <a:bodyPr>
            <a:normAutofit fontScale="92500" lnSpcReduction="10000"/>
          </a:bodyPr>
          <a:lstStyle/>
          <a:p>
            <a:pPr marL="0" indent="0" algn="just">
              <a:buNone/>
            </a:pPr>
            <a:r>
              <a:rPr lang="tr-TR" b="1" dirty="0" smtClean="0"/>
              <a:t>g. Hazine Adına Tespit </a:t>
            </a:r>
          </a:p>
          <a:p>
            <a:pPr marL="0" indent="0" algn="just">
              <a:buNone/>
            </a:pPr>
            <a:r>
              <a:rPr lang="tr-TR" dirty="0" smtClean="0"/>
              <a:t>Mülkiyet hakkının tespitine ilişkin olarak yukarıdaki </a:t>
            </a:r>
            <a:r>
              <a:rPr lang="tr-TR" dirty="0"/>
              <a:t>maddelerin hükümleri dışında kalan ve tescile tabi bulunan taşınmaz mallar ile tarım </a:t>
            </a:r>
            <a:r>
              <a:rPr lang="tr-TR" dirty="0" smtClean="0"/>
              <a:t>alanına dönüştürülmesi </a:t>
            </a:r>
            <a:r>
              <a:rPr lang="tr-TR" dirty="0"/>
              <a:t>veya ekonomik yarar sağlanması mümkün olan yerler Hazine adına tespit olunur</a:t>
            </a:r>
            <a:r>
              <a:rPr lang="tr-TR" dirty="0" smtClean="0"/>
              <a:t>.(KK m. 18/1)</a:t>
            </a:r>
          </a:p>
          <a:p>
            <a:pPr marL="0" indent="0" algn="just">
              <a:buNone/>
            </a:pPr>
            <a:r>
              <a:rPr lang="tr-TR" b="1" dirty="0" smtClean="0"/>
              <a:t>h. Takyitler, Sınırlı Ayni Haklar, </a:t>
            </a:r>
            <a:r>
              <a:rPr lang="tr-TR" b="1" dirty="0" err="1" smtClean="0"/>
              <a:t>Muhdesat</a:t>
            </a:r>
            <a:endParaRPr lang="tr-TR" b="1" dirty="0" smtClean="0"/>
          </a:p>
          <a:p>
            <a:pPr marL="0" indent="0" algn="just">
              <a:buNone/>
            </a:pPr>
            <a:r>
              <a:rPr lang="tr-TR" dirty="0" smtClean="0"/>
              <a:t>KK m. 19’a göre, </a:t>
            </a:r>
            <a:r>
              <a:rPr lang="tr-TR" i="1" dirty="0" smtClean="0"/>
              <a:t>‘Tapuda </a:t>
            </a:r>
            <a:r>
              <a:rPr lang="tr-TR" i="1" dirty="0"/>
              <a:t>kayıtlı taşınmaz malın zilyet lehine tespitinde, mevcut ve her türlü </a:t>
            </a:r>
            <a:r>
              <a:rPr lang="tr-TR" i="1" dirty="0" err="1"/>
              <a:t>takyid</a:t>
            </a:r>
            <a:r>
              <a:rPr lang="tr-TR" i="1" dirty="0"/>
              <a:t> ile sınırlı ayni </a:t>
            </a:r>
            <a:r>
              <a:rPr lang="tr-TR" i="1" dirty="0" smtClean="0"/>
              <a:t>haklar saklı </a:t>
            </a:r>
            <a:r>
              <a:rPr lang="tr-TR" i="1" dirty="0"/>
              <a:t>tutulur. Eski tapu kayıtlarındaki bu tür hak ve mükellefiyetler, kadastro tutanağında belirtilerek yeni kütüklere </a:t>
            </a:r>
            <a:r>
              <a:rPr lang="tr-TR" i="1" dirty="0" smtClean="0"/>
              <a:t>aynen geçirilir</a:t>
            </a:r>
            <a:r>
              <a:rPr lang="tr-TR" i="1" dirty="0"/>
              <a:t>.</a:t>
            </a:r>
          </a:p>
          <a:p>
            <a:pPr marL="0" indent="0" algn="just">
              <a:buNone/>
            </a:pPr>
            <a:r>
              <a:rPr lang="tr-TR" i="1" dirty="0"/>
              <a:t> Taşınmaz mal üzerinde malikinden başka bir kimseye veya paydaşlarından birine ait </a:t>
            </a:r>
            <a:r>
              <a:rPr lang="tr-TR" i="1" dirty="0" err="1"/>
              <a:t>muhdesat</a:t>
            </a:r>
            <a:r>
              <a:rPr lang="tr-TR" i="1" dirty="0"/>
              <a:t> mevcut ise </a:t>
            </a:r>
            <a:r>
              <a:rPr lang="tr-TR" i="1" dirty="0" smtClean="0"/>
              <a:t>bunun sahibi</a:t>
            </a:r>
            <a:r>
              <a:rPr lang="tr-TR" i="1" dirty="0"/>
              <a:t>, cinsi, ihdas tarihi ve iktisap sebebi belirtilerek tutanağın ve kütüğün beyanlar hanesinde gösterilir.</a:t>
            </a:r>
          </a:p>
          <a:p>
            <a:pPr marL="0" indent="0" algn="just">
              <a:buNone/>
            </a:pPr>
            <a:r>
              <a:rPr lang="tr-TR" i="1" dirty="0"/>
              <a:t> Tarafların </a:t>
            </a:r>
            <a:r>
              <a:rPr lang="tr-TR" i="1" dirty="0" err="1"/>
              <a:t>muvafakatı</a:t>
            </a:r>
            <a:r>
              <a:rPr lang="tr-TR" i="1" dirty="0"/>
              <a:t> halinde kadastro teknisyenleri veya kadastro komisyonu ikili kullanmayı </a:t>
            </a:r>
            <a:r>
              <a:rPr lang="tr-TR" i="1" dirty="0" smtClean="0"/>
              <a:t>anlaşmaları çerçevesinde </a:t>
            </a:r>
            <a:r>
              <a:rPr lang="tr-TR" i="1" dirty="0"/>
              <a:t>tek mülkiyete dönüştürebilir. </a:t>
            </a:r>
            <a:r>
              <a:rPr lang="tr-TR" i="1" dirty="0" smtClean="0"/>
              <a:t>‘</a:t>
            </a:r>
            <a:endParaRPr lang="tr-TR" i="1" dirty="0"/>
          </a:p>
        </p:txBody>
      </p:sp>
    </p:spTree>
    <p:extLst>
      <p:ext uri="{BB962C8B-B14F-4D97-AF65-F5344CB8AC3E}">
        <p14:creationId xmlns:p14="http://schemas.microsoft.com/office/powerpoint/2010/main" val="1384047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07773" y="2248348"/>
            <a:ext cx="11306432" cy="4325447"/>
          </a:xfrm>
        </p:spPr>
        <p:txBody>
          <a:bodyPr>
            <a:normAutofit fontScale="70000" lnSpcReduction="20000"/>
          </a:bodyPr>
          <a:lstStyle/>
          <a:p>
            <a:pPr marL="0" indent="0" algn="just">
              <a:buNone/>
            </a:pPr>
            <a:r>
              <a:rPr lang="tr-TR" sz="3800" b="1" dirty="0" smtClean="0"/>
              <a:t>I. Taşınmazın Sınırlandırılmasında Uygulanacak Esaslar</a:t>
            </a:r>
          </a:p>
          <a:p>
            <a:pPr marL="0" indent="0" algn="just">
              <a:buNone/>
            </a:pPr>
            <a:r>
              <a:rPr lang="tr-TR" dirty="0" smtClean="0"/>
              <a:t>Henüz kadastro görmemiş taşınmazlarda yatay sınırların nasıl belirleneceğine ilişkin kurallar KK m. 20’de düzenlenmiştir. Bu </a:t>
            </a:r>
            <a:r>
              <a:rPr lang="tr-TR" dirty="0"/>
              <a:t>hükme göre,’</a:t>
            </a:r>
            <a:r>
              <a:rPr lang="tr-TR" i="1" dirty="0"/>
              <a:t> Tapu kayıtları ile diğer belgelerin kapsadığı yeri tayinde;</a:t>
            </a:r>
          </a:p>
          <a:p>
            <a:pPr marL="0" indent="0" algn="just">
              <a:buNone/>
            </a:pPr>
            <a:r>
              <a:rPr lang="tr-TR" i="1" dirty="0"/>
              <a:t> A) Kayıt ve belgeler, harita, plan ve krokiye dayanmakta ve bunların yerlerine uygulanması mümkün bulunmakta ise,</a:t>
            </a:r>
          </a:p>
          <a:p>
            <a:pPr marL="0" indent="0" algn="just">
              <a:buNone/>
            </a:pPr>
            <a:r>
              <a:rPr lang="tr-TR" i="1" dirty="0"/>
              <a:t>harita, plan ve krokideki sınırlara itibar olunur.</a:t>
            </a:r>
          </a:p>
          <a:p>
            <a:pPr marL="0" indent="0" algn="just">
              <a:buNone/>
            </a:pPr>
            <a:r>
              <a:rPr lang="tr-TR" i="1" dirty="0"/>
              <a:t> B) Harita, plan ve krokiye dayanmayan kayıt ve belgelerde belirtilen sınırlar mahalline uygulanabiliyor ve bu sınırlar</a:t>
            </a:r>
          </a:p>
          <a:p>
            <a:pPr marL="0" indent="0" algn="just">
              <a:buNone/>
            </a:pPr>
            <a:r>
              <a:rPr lang="tr-TR" i="1" dirty="0"/>
              <a:t>içinde kalan yer hak sahibi tarafından kullanılıyor ise, kayıt ve belgelerde gösterilen sınırlar esas alınarak tespit yapılır.</a:t>
            </a:r>
          </a:p>
          <a:p>
            <a:pPr marL="0" indent="0" algn="just">
              <a:buNone/>
            </a:pPr>
            <a:r>
              <a:rPr lang="tr-TR" i="1" dirty="0"/>
              <a:t> C) Harita, plan ve krokiye dayanmayan kayıt ve belgelerde belirtilen sınırlar, değişebilir ve genişletilmeye elverişli</a:t>
            </a:r>
          </a:p>
          <a:p>
            <a:pPr marL="0" indent="0" algn="just">
              <a:buNone/>
            </a:pPr>
            <a:r>
              <a:rPr lang="tr-TR" i="1" dirty="0"/>
              <a:t>nitelikte ise, bunlarda gösterilen miktara itibar olunur. Ancak değişebilir ve genişletilmeye elverişli sınırlardaki taşınmaz</a:t>
            </a:r>
          </a:p>
          <a:p>
            <a:pPr marL="0" indent="0" algn="just">
              <a:buNone/>
            </a:pPr>
            <a:r>
              <a:rPr lang="tr-TR" i="1" dirty="0"/>
              <a:t>malların kayıtları, fizik yapıları ve konumları itibariyle belli bir yeri kapsıyorsa, tespit o sınır esas alınarak yapılır.</a:t>
            </a:r>
          </a:p>
          <a:p>
            <a:pPr marL="0" indent="0" algn="just">
              <a:buNone/>
            </a:pPr>
            <a:r>
              <a:rPr lang="tr-TR" i="1" dirty="0"/>
              <a:t>D) Hazinece, özel kanunlar hükümlerine göre değişmez ve genişlemeye müsait olmayan sınırlarla miktar üzerinden</a:t>
            </a:r>
          </a:p>
          <a:p>
            <a:pPr marL="0" indent="0" algn="just">
              <a:buNone/>
            </a:pPr>
            <a:r>
              <a:rPr lang="tr-TR" i="1" dirty="0"/>
              <a:t>satılan, tefviz veya tahsis veya parasız dağıtılan taşınmaz mallarda çıkan fazlalık, taşınmaz malla birlikte satış, tefviz, tahsis</a:t>
            </a:r>
          </a:p>
          <a:p>
            <a:pPr marL="0" indent="0" algn="just">
              <a:buNone/>
            </a:pPr>
            <a:r>
              <a:rPr lang="tr-TR" i="1" dirty="0"/>
              <a:t>ve dağıtım tarihinden itibaren on yıl geçmiş ise, miktarına bakılmaksızın kayıt sahibi adına tespit edilir.</a:t>
            </a:r>
          </a:p>
          <a:p>
            <a:pPr marL="0" indent="0" algn="just">
              <a:buNone/>
            </a:pPr>
            <a:r>
              <a:rPr lang="tr-TR" i="1" dirty="0"/>
              <a:t>Bu maddede yazılı taşınmaz mallarda meydana gelen fazlalıklar </a:t>
            </a:r>
            <a:r>
              <a:rPr lang="tr-TR" i="1" dirty="0" smtClean="0"/>
              <a:t>hakkında  şartlar </a:t>
            </a:r>
            <a:r>
              <a:rPr lang="tr-TR" i="1" dirty="0"/>
              <a:t>uygun bulunduğu takdirde, 14 üncü ve 17 </a:t>
            </a:r>
            <a:r>
              <a:rPr lang="tr-TR" i="1" dirty="0" err="1" smtClean="0"/>
              <a:t>nci</a:t>
            </a:r>
            <a:r>
              <a:rPr lang="tr-TR" i="1" dirty="0" smtClean="0"/>
              <a:t> madde </a:t>
            </a:r>
            <a:r>
              <a:rPr lang="tr-TR" i="1" dirty="0"/>
              <a:t>hükümleri uygulanır</a:t>
            </a:r>
            <a:r>
              <a:rPr lang="tr-TR" i="1" dirty="0" smtClean="0"/>
              <a:t>.’</a:t>
            </a:r>
            <a:endParaRPr lang="tr-TR" i="1" dirty="0"/>
          </a:p>
        </p:txBody>
      </p:sp>
    </p:spTree>
    <p:extLst>
      <p:ext uri="{BB962C8B-B14F-4D97-AF65-F5344CB8AC3E}">
        <p14:creationId xmlns:p14="http://schemas.microsoft.com/office/powerpoint/2010/main" val="3576962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3059" y="2248348"/>
            <a:ext cx="10876611" cy="3877815"/>
          </a:xfrm>
        </p:spPr>
        <p:txBody>
          <a:bodyPr>
            <a:normAutofit/>
          </a:bodyPr>
          <a:lstStyle/>
          <a:p>
            <a:pPr algn="just"/>
            <a:r>
              <a:rPr lang="tr-TR" dirty="0" smtClean="0"/>
              <a:t>Kadastro teknisyenleri yaptıkları incelemeler sonunda her taşınmaz için bir kadastro tutanağı düzenler. </a:t>
            </a:r>
          </a:p>
          <a:p>
            <a:pPr algn="just"/>
            <a:r>
              <a:rPr lang="tr-TR" dirty="0"/>
              <a:t>Kadastro çalışmaları esnasında, kadastro müdürü veya görevlendireceği kontrol elemanları tarafından </a:t>
            </a:r>
            <a:r>
              <a:rPr lang="tr-TR" dirty="0" smtClean="0"/>
              <a:t>kadastro tutanağı </a:t>
            </a:r>
            <a:r>
              <a:rPr lang="tr-TR" dirty="0"/>
              <a:t>ve bunları tamamlayan belgeler üzerinde ve gerektiğinde arazide inceleme yapılır. İnceleme sonucu tespit </a:t>
            </a:r>
            <a:r>
              <a:rPr lang="tr-TR" dirty="0" smtClean="0"/>
              <a:t>edilecek teknik</a:t>
            </a:r>
            <a:r>
              <a:rPr lang="tr-TR" dirty="0"/>
              <a:t>, idarî ve hukukî noksan ve yanlışlıklar, kadastro ekibine tamamlattırılır veya düzelttirilir. Yapılan işlem </a:t>
            </a:r>
            <a:r>
              <a:rPr lang="tr-TR" dirty="0" smtClean="0"/>
              <a:t>ilgililerin haklarını </a:t>
            </a:r>
            <a:r>
              <a:rPr lang="tr-TR" dirty="0"/>
              <a:t>etkilemekte veya kontrol elemanları ile kadastro teknisyenleri arasında görüş ayrılığı bulunmakta ise, </a:t>
            </a:r>
            <a:r>
              <a:rPr lang="tr-TR" dirty="0" smtClean="0"/>
              <a:t>kadastro tutanağı </a:t>
            </a:r>
            <a:r>
              <a:rPr lang="tr-TR" dirty="0"/>
              <a:t>ekleriyle birlikte kadastro komisyonuna gönderilir</a:t>
            </a:r>
            <a:r>
              <a:rPr lang="tr-TR" dirty="0" smtClean="0"/>
              <a:t>.(KK m. 8/1)</a:t>
            </a:r>
            <a:endParaRPr lang="tr-TR" dirty="0"/>
          </a:p>
        </p:txBody>
      </p:sp>
      <p:sp>
        <p:nvSpPr>
          <p:cNvPr id="3" name="Başlık 2"/>
          <p:cNvSpPr>
            <a:spLocks noGrp="1"/>
          </p:cNvSpPr>
          <p:nvPr>
            <p:ph type="title"/>
          </p:nvPr>
        </p:nvSpPr>
        <p:spPr>
          <a:xfrm>
            <a:off x="210065" y="333632"/>
            <a:ext cx="11751276" cy="1290774"/>
          </a:xfrm>
        </p:spPr>
        <p:txBody>
          <a:bodyPr/>
          <a:lstStyle/>
          <a:p>
            <a:r>
              <a:rPr lang="tr-TR" dirty="0" smtClean="0"/>
              <a:t>9. Kadastro Tutanağının Düzenlenmesi</a:t>
            </a:r>
            <a:endParaRPr lang="tr-TR" dirty="0"/>
          </a:p>
        </p:txBody>
      </p:sp>
    </p:spTree>
    <p:extLst>
      <p:ext uri="{BB962C8B-B14F-4D97-AF65-F5344CB8AC3E}">
        <p14:creationId xmlns:p14="http://schemas.microsoft.com/office/powerpoint/2010/main" val="3551945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7707" y="2051222"/>
            <a:ext cx="11602995" cy="4547286"/>
          </a:xfrm>
        </p:spPr>
        <p:txBody>
          <a:bodyPr>
            <a:normAutofit lnSpcReduction="10000"/>
          </a:bodyPr>
          <a:lstStyle/>
          <a:p>
            <a:pPr marL="0" indent="0" algn="just">
              <a:buNone/>
            </a:pPr>
            <a:r>
              <a:rPr lang="tr-TR" sz="2800" b="1" dirty="0" smtClean="0"/>
              <a:t>III. Kadastro (Tapulama)</a:t>
            </a:r>
          </a:p>
          <a:p>
            <a:pPr algn="just"/>
            <a:r>
              <a:rPr lang="tr-TR" dirty="0" smtClean="0"/>
              <a:t>Genel anlamda kadastro, ülkedeki her taşınmaz malın türünü, yüzölçümünü, sınırlarını belirleyip plana bağlama faaliyetini ifade eder. </a:t>
            </a:r>
            <a:endParaRPr lang="tr-TR" dirty="0"/>
          </a:p>
          <a:p>
            <a:pPr algn="just"/>
            <a:r>
              <a:rPr lang="tr-TR" dirty="0" smtClean="0"/>
              <a:t>Hukuki anlamda kadastro ise, taşınmazların plana bağlanmasının yanı sıra, bunların üzerindeki hakların belirlenmesini de kapsar.</a:t>
            </a:r>
          </a:p>
          <a:p>
            <a:pPr marL="0" indent="0" algn="just">
              <a:buNone/>
            </a:pPr>
            <a:r>
              <a:rPr lang="tr-TR" b="1" dirty="0" smtClean="0"/>
              <a:t> 3402 Sayılı Kadastro Kanunu Uyarınca Kadastro </a:t>
            </a:r>
          </a:p>
          <a:p>
            <a:pPr marL="457200" indent="-457200" algn="just">
              <a:buAutoNum type="arabicPeriod"/>
            </a:pPr>
            <a:r>
              <a:rPr lang="tr-TR" b="1" dirty="0" smtClean="0"/>
              <a:t>Kanunun Amacı ve Uygulama Alanı</a:t>
            </a:r>
          </a:p>
          <a:p>
            <a:pPr marL="0" indent="0" algn="just">
              <a:buNone/>
            </a:pPr>
            <a:r>
              <a:rPr lang="tr-TR" dirty="0" smtClean="0"/>
              <a:t>Kadastro Kanunu m. </a:t>
            </a:r>
            <a:r>
              <a:rPr lang="tr-TR" dirty="0"/>
              <a:t>1’e göre, </a:t>
            </a:r>
            <a:r>
              <a:rPr lang="tr-TR" i="1" dirty="0"/>
              <a:t>‘Bu Kanunun amacı, ülke koordinat sistemine göre memleketin </a:t>
            </a:r>
            <a:r>
              <a:rPr lang="tr-TR" i="1" dirty="0" err="1"/>
              <a:t>kadastral</a:t>
            </a:r>
            <a:r>
              <a:rPr lang="tr-TR" i="1" dirty="0"/>
              <a:t> veya </a:t>
            </a:r>
            <a:r>
              <a:rPr lang="tr-TR" i="1" dirty="0" err="1"/>
              <a:t>topoğrafik</a:t>
            </a:r>
            <a:r>
              <a:rPr lang="tr-TR" i="1" dirty="0"/>
              <a:t> </a:t>
            </a:r>
            <a:r>
              <a:rPr lang="tr-TR" i="1" dirty="0" err="1"/>
              <a:t>kadastral</a:t>
            </a:r>
            <a:r>
              <a:rPr lang="tr-TR" i="1" dirty="0"/>
              <a:t> haritasına </a:t>
            </a:r>
            <a:r>
              <a:rPr lang="tr-TR" i="1" dirty="0" smtClean="0"/>
              <a:t>dayalı olarak </a:t>
            </a:r>
            <a:r>
              <a:rPr lang="tr-TR" i="1" dirty="0"/>
              <a:t>taşınmaz malların sınırlarını arazi ve harita üzerinde belirterek hukukî durumlarını tespit etmek suretiyle 4721 </a:t>
            </a:r>
            <a:r>
              <a:rPr lang="tr-TR" i="1" dirty="0" smtClean="0"/>
              <a:t>sayılı Türk </a:t>
            </a:r>
            <a:r>
              <a:rPr lang="tr-TR" i="1" dirty="0"/>
              <a:t>Medeni Kanununun öngördüğü tapu sicilini kurmak, mekânsal bilgi sisteminin alt yapısını </a:t>
            </a:r>
            <a:r>
              <a:rPr lang="tr-TR" i="1" dirty="0" smtClean="0"/>
              <a:t>oluşturmaktır.’</a:t>
            </a:r>
            <a:endParaRPr lang="tr-TR" i="1" dirty="0"/>
          </a:p>
        </p:txBody>
      </p:sp>
    </p:spTree>
    <p:extLst>
      <p:ext uri="{BB962C8B-B14F-4D97-AF65-F5344CB8AC3E}">
        <p14:creationId xmlns:p14="http://schemas.microsoft.com/office/powerpoint/2010/main" val="18479306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281" y="2248348"/>
            <a:ext cx="11664778" cy="4708506"/>
          </a:xfrm>
        </p:spPr>
        <p:txBody>
          <a:bodyPr>
            <a:normAutofit fontScale="85000" lnSpcReduction="20000"/>
          </a:bodyPr>
          <a:lstStyle/>
          <a:p>
            <a:pPr marL="0" indent="0" algn="just">
              <a:buNone/>
            </a:pPr>
            <a:r>
              <a:rPr lang="tr-TR" b="1" dirty="0" smtClean="0"/>
              <a:t>2. </a:t>
            </a:r>
            <a:r>
              <a:rPr lang="tr-TR" b="1" dirty="0" err="1" smtClean="0"/>
              <a:t>Fotogrametri</a:t>
            </a:r>
            <a:r>
              <a:rPr lang="tr-TR" b="1" dirty="0" smtClean="0"/>
              <a:t> Yöntemi ve Doğru Tespit İlkesi</a:t>
            </a:r>
          </a:p>
          <a:p>
            <a:pPr algn="just"/>
            <a:r>
              <a:rPr lang="tr-TR" dirty="0" smtClean="0"/>
              <a:t>Şehir dışı arazinin kadastrosunda havadan çekilen fotoğrafların değerlendirilmesi esasına dayanan </a:t>
            </a:r>
            <a:r>
              <a:rPr lang="tr-TR" i="1" dirty="0" smtClean="0"/>
              <a:t>‘</a:t>
            </a:r>
            <a:r>
              <a:rPr lang="tr-TR" i="1" dirty="0" err="1" smtClean="0"/>
              <a:t>fotogrametri</a:t>
            </a:r>
            <a:r>
              <a:rPr lang="tr-TR" i="1" dirty="0" smtClean="0"/>
              <a:t> yöntemi’ </a:t>
            </a:r>
            <a:r>
              <a:rPr lang="tr-TR" dirty="0" smtClean="0"/>
              <a:t>kullanılmakta ve böylece kadastronun daha az masrafla ve daha hızlı bir biçimde yapılması sağlanır. Kadastro Kanununun uygulanmasında da bu yöntem kullanılır.</a:t>
            </a:r>
          </a:p>
          <a:p>
            <a:pPr algn="just"/>
            <a:r>
              <a:rPr lang="tr-TR" dirty="0" smtClean="0"/>
              <a:t>Kadastro Kanunu, taşınmazların hukuki durumunu belirlemek için ‘</a:t>
            </a:r>
            <a:r>
              <a:rPr lang="tr-TR" i="1" dirty="0" smtClean="0"/>
              <a:t>doğru tespit</a:t>
            </a:r>
            <a:r>
              <a:rPr lang="tr-TR" dirty="0" smtClean="0"/>
              <a:t>’ ilkesini kabul etmiştir.</a:t>
            </a:r>
          </a:p>
          <a:p>
            <a:pPr marL="0" indent="0" algn="just">
              <a:buNone/>
            </a:pPr>
            <a:r>
              <a:rPr lang="tr-TR" b="1" dirty="0" smtClean="0"/>
              <a:t>3. Teşkilat</a:t>
            </a:r>
          </a:p>
          <a:p>
            <a:pPr marL="0" indent="0" algn="just">
              <a:buNone/>
            </a:pPr>
            <a:r>
              <a:rPr lang="tr-TR" dirty="0" smtClean="0"/>
              <a:t>KK m. 2/1’e göre, </a:t>
            </a:r>
            <a:r>
              <a:rPr lang="tr-TR" i="1" dirty="0" smtClean="0"/>
              <a:t>‘Her ilin merkez ilçesi ile diğer ilçelerinin idari sınırları içinde kalan yerler kadastro bölgelerini teşkil eder. Kadastrosu yapılacak bölgeler ana plana uygun olarak Tapu ve Kadastro Genel Müdürlüğünün teklifi ve bağlı bulunduğu Bakanın onayı ile belirlenir. ’</a:t>
            </a:r>
          </a:p>
          <a:p>
            <a:pPr marL="0" indent="0" algn="just">
              <a:buNone/>
            </a:pPr>
            <a:r>
              <a:rPr lang="tr-TR" dirty="0" smtClean="0"/>
              <a:t>Kadastro </a:t>
            </a:r>
            <a:r>
              <a:rPr lang="tr-TR" dirty="0"/>
              <a:t>ekibi; en az iki kadastro teknisyeni, mahalle veya köy muhtarı ile üç bilirkişiden oluşur.</a:t>
            </a:r>
          </a:p>
          <a:p>
            <a:pPr marL="0" indent="0" algn="just">
              <a:buNone/>
            </a:pPr>
            <a:r>
              <a:rPr lang="tr-TR" dirty="0" smtClean="0"/>
              <a:t>Kadastronun </a:t>
            </a:r>
            <a:r>
              <a:rPr lang="tr-TR" dirty="0"/>
              <a:t>fennî işlerinin ihale yoluyla yaptırılması halinde, kadastro </a:t>
            </a:r>
            <a:r>
              <a:rPr lang="tr-TR" dirty="0" smtClean="0"/>
              <a:t>ekibinde iki </a:t>
            </a:r>
            <a:r>
              <a:rPr lang="tr-TR" dirty="0"/>
              <a:t>kadastro teknisyeni, iki teknisyenin temin edilememesi durumunda yerine bir kadastro teknisyeni görevlendirilebilir.</a:t>
            </a:r>
          </a:p>
          <a:p>
            <a:pPr marL="0" indent="0" algn="just">
              <a:buNone/>
            </a:pPr>
            <a:r>
              <a:rPr lang="tr-TR" dirty="0"/>
              <a:t>Ekipteki kadastro teknisyeni yerine kontrol memuru da görevlendirilebilir.</a:t>
            </a:r>
            <a:endParaRPr lang="tr-TR" dirty="0" smtClean="0"/>
          </a:p>
          <a:p>
            <a:pPr marL="0" indent="0" algn="just">
              <a:buNone/>
            </a:pPr>
            <a:endParaRPr lang="tr-TR" i="1" dirty="0" smtClean="0"/>
          </a:p>
          <a:p>
            <a:pPr marL="0" indent="0" algn="just">
              <a:buNone/>
            </a:pPr>
            <a:endParaRPr lang="tr-TR" i="1" dirty="0"/>
          </a:p>
        </p:txBody>
      </p:sp>
    </p:spTree>
    <p:extLst>
      <p:ext uri="{BB962C8B-B14F-4D97-AF65-F5344CB8AC3E}">
        <p14:creationId xmlns:p14="http://schemas.microsoft.com/office/powerpoint/2010/main" val="981438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45989" y="2248348"/>
            <a:ext cx="10913681" cy="4436657"/>
          </a:xfrm>
        </p:spPr>
        <p:txBody>
          <a:bodyPr>
            <a:normAutofit/>
          </a:bodyPr>
          <a:lstStyle/>
          <a:p>
            <a:pPr marL="0" indent="0" algn="just">
              <a:buNone/>
            </a:pPr>
            <a:r>
              <a:rPr lang="tr-TR" b="1" dirty="0" smtClean="0"/>
              <a:t>4. Kadastro Hazırlık Çalışmaları</a:t>
            </a:r>
            <a:endParaRPr lang="tr-TR" b="1" dirty="0"/>
          </a:p>
          <a:p>
            <a:pPr marL="0" indent="0" algn="just">
              <a:buNone/>
            </a:pPr>
            <a:r>
              <a:rPr lang="tr-TR" dirty="0"/>
              <a:t>KK m.2/2, </a:t>
            </a:r>
            <a:r>
              <a:rPr lang="tr-TR" i="1" dirty="0"/>
              <a:t>‘Kadastrosuna başlanacak bölgeler en az bir ay önceden Resmi Gazete, Radyo veya Televizyonda, bölge merkezi </a:t>
            </a:r>
            <a:r>
              <a:rPr lang="tr-TR" i="1" dirty="0" smtClean="0"/>
              <a:t>ve bağlı </a:t>
            </a:r>
            <a:r>
              <a:rPr lang="tr-TR" i="1" dirty="0"/>
              <a:t>bulunduğu ilde, varsa yerel gazetede ilan olunur ve ayrıca alışılmış vasıtalarla duyurulur</a:t>
            </a:r>
            <a:r>
              <a:rPr lang="tr-TR" i="1" dirty="0" smtClean="0"/>
              <a:t>.’</a:t>
            </a:r>
          </a:p>
          <a:p>
            <a:pPr marL="0" indent="0" algn="just">
              <a:buNone/>
            </a:pPr>
            <a:r>
              <a:rPr lang="tr-TR" dirty="0" smtClean="0"/>
              <a:t>Kadastro </a:t>
            </a:r>
            <a:r>
              <a:rPr lang="tr-TR" dirty="0"/>
              <a:t>bölgesindeki her köy ile belediye sınırları içinde bulunan mahallelerin her biri, kadastro </a:t>
            </a:r>
            <a:r>
              <a:rPr lang="tr-TR" dirty="0" smtClean="0"/>
              <a:t>çalışma alanını </a:t>
            </a:r>
            <a:r>
              <a:rPr lang="tr-TR" dirty="0"/>
              <a:t>teşkil eder.</a:t>
            </a:r>
          </a:p>
          <a:p>
            <a:pPr marL="0" indent="0" algn="just">
              <a:buNone/>
            </a:pPr>
            <a:r>
              <a:rPr lang="tr-TR" dirty="0"/>
              <a:t>Kadastro müdürü, kadastrosuna başlanacak mahalleyi veya köyü en az 15 gün önce bölge merkezi ile çalışma </a:t>
            </a:r>
            <a:r>
              <a:rPr lang="tr-TR" dirty="0" smtClean="0"/>
              <a:t>alanı ve </a:t>
            </a:r>
            <a:r>
              <a:rPr lang="tr-TR" dirty="0"/>
              <a:t>komşu köy, mahalle ve belediyelerde alışılmış vasıtalarla duyurur. Bu duyuruda çalışma sınırlarının tespitine hangi gün </a:t>
            </a:r>
            <a:r>
              <a:rPr lang="tr-TR" dirty="0" smtClean="0"/>
              <a:t>ve saatte </a:t>
            </a:r>
            <a:r>
              <a:rPr lang="tr-TR" dirty="0"/>
              <a:t>başlanacağı belirtilir. </a:t>
            </a:r>
          </a:p>
        </p:txBody>
      </p:sp>
    </p:spTree>
    <p:extLst>
      <p:ext uri="{BB962C8B-B14F-4D97-AF65-F5344CB8AC3E}">
        <p14:creationId xmlns:p14="http://schemas.microsoft.com/office/powerpoint/2010/main" val="3110250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0065" y="2075936"/>
            <a:ext cx="11751276" cy="4497860"/>
          </a:xfrm>
        </p:spPr>
        <p:txBody>
          <a:bodyPr>
            <a:normAutofit fontScale="92500"/>
          </a:bodyPr>
          <a:lstStyle/>
          <a:p>
            <a:pPr marL="0" indent="0" algn="just">
              <a:buNone/>
            </a:pPr>
            <a:r>
              <a:rPr lang="tr-TR" b="1" dirty="0" smtClean="0"/>
              <a:t>5. Kadastro Çalışma Alanının Sınırlarının Belirlenmesi</a:t>
            </a:r>
          </a:p>
          <a:p>
            <a:pPr marL="0" indent="0" algn="just">
              <a:buNone/>
            </a:pPr>
            <a:r>
              <a:rPr lang="tr-TR" dirty="0"/>
              <a:t>Kadastro ekibi; kadastro çalışma alanı sınırının tespitinde il ve ilçelerin belediye sınırları ile köy sınırlarını </a:t>
            </a:r>
            <a:r>
              <a:rPr lang="tr-TR" dirty="0" smtClean="0"/>
              <a:t>dikkate alır</a:t>
            </a:r>
            <a:r>
              <a:rPr lang="tr-TR" dirty="0"/>
              <a:t>. Bu sınırlar mahalle, belediye, köy idari sınırları sayılmaz.</a:t>
            </a:r>
          </a:p>
          <a:p>
            <a:pPr marL="0" indent="0" algn="just">
              <a:buNone/>
            </a:pPr>
            <a:r>
              <a:rPr lang="tr-TR" dirty="0"/>
              <a:t>Sınır tespitlerinde; komşu mahalle veya köyün bilgi ve belgelerinden istifade edilir.</a:t>
            </a:r>
          </a:p>
          <a:p>
            <a:pPr marL="0" indent="0" algn="just">
              <a:buNone/>
            </a:pPr>
            <a:r>
              <a:rPr lang="tr-TR" dirty="0"/>
              <a:t>Tespit edilen sınır harita veya ölçü krokisinde </a:t>
            </a:r>
            <a:r>
              <a:rPr lang="tr-TR" dirty="0" smtClean="0"/>
              <a:t>gösterilir. Kadastro </a:t>
            </a:r>
            <a:r>
              <a:rPr lang="tr-TR" dirty="0"/>
              <a:t>teknisyenlerince tespit edilen sınıra yedi gün içerisinde kadastro müdürlüğü nezdinde itiraz </a:t>
            </a:r>
            <a:r>
              <a:rPr lang="tr-TR" dirty="0" smtClean="0"/>
              <a:t>edilebilir. Kadastro </a:t>
            </a:r>
            <a:r>
              <a:rPr lang="tr-TR" dirty="0"/>
              <a:t>müdürü, bu itirazı inceleyerek yedi gün içerisinde karara bağlar. İlgililer hazırsa tefhim, değilse </a:t>
            </a:r>
            <a:r>
              <a:rPr lang="tr-TR" dirty="0" smtClean="0"/>
              <a:t>derhal tebliğ </a:t>
            </a:r>
            <a:r>
              <a:rPr lang="tr-TR" dirty="0"/>
              <a:t>edilen bu karara karşı yedi gün içerisinde kadastro mahkemesine itiraz edilebilir. Bu itiraz, duruşmasız ve </a:t>
            </a:r>
            <a:r>
              <a:rPr lang="tr-TR" dirty="0" smtClean="0"/>
              <a:t>gerektiğinde mahallinde </a:t>
            </a:r>
            <a:r>
              <a:rPr lang="tr-TR" dirty="0"/>
              <a:t>inceleme yapılarak, </a:t>
            </a:r>
            <a:r>
              <a:rPr lang="tr-TR" dirty="0" err="1"/>
              <a:t>onbeş</a:t>
            </a:r>
            <a:r>
              <a:rPr lang="tr-TR" dirty="0"/>
              <a:t> gün içinde kesin karara bağlanır. Ancak; tespit edilen bu sınıra karşı </a:t>
            </a:r>
            <a:r>
              <a:rPr lang="tr-TR" dirty="0" smtClean="0"/>
              <a:t>kesinleşmiş mahkeme </a:t>
            </a:r>
            <a:r>
              <a:rPr lang="tr-TR" dirty="0"/>
              <a:t>kararı var ise aynı konuda itirazda bulunulamaz. </a:t>
            </a:r>
          </a:p>
        </p:txBody>
      </p:sp>
    </p:spTree>
    <p:extLst>
      <p:ext uri="{BB962C8B-B14F-4D97-AF65-F5344CB8AC3E}">
        <p14:creationId xmlns:p14="http://schemas.microsoft.com/office/powerpoint/2010/main" val="499038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8346" y="2248348"/>
            <a:ext cx="11590638" cy="4362517"/>
          </a:xfrm>
        </p:spPr>
        <p:txBody>
          <a:bodyPr>
            <a:normAutofit fontScale="92500" lnSpcReduction="10000"/>
          </a:bodyPr>
          <a:lstStyle/>
          <a:p>
            <a:pPr marL="0" indent="0">
              <a:buNone/>
            </a:pPr>
            <a:r>
              <a:rPr lang="tr-TR" b="1" dirty="0" smtClean="0"/>
              <a:t>6. Mahalli Hukuk Mahkemesinden Dava Listesinin İstenilmesi</a:t>
            </a:r>
          </a:p>
          <a:p>
            <a:pPr marL="0" indent="0" algn="just">
              <a:buNone/>
            </a:pPr>
            <a:r>
              <a:rPr lang="tr-TR" dirty="0"/>
              <a:t>Kadastro müdürü çalışma alanında işe başlamadan önce mahalli hukuk mahkemesinde, bu </a:t>
            </a:r>
            <a:r>
              <a:rPr lang="tr-TR" dirty="0" smtClean="0"/>
              <a:t>alandaki taşınmaz </a:t>
            </a:r>
            <a:r>
              <a:rPr lang="tr-TR" dirty="0"/>
              <a:t>mallar hakkında görülmekte olan kadastro ile ilgili davalarla hükme bağlanmış olup da henüz </a:t>
            </a:r>
            <a:r>
              <a:rPr lang="tr-TR" dirty="0" smtClean="0"/>
              <a:t>kesinleşmeyen davaların </a:t>
            </a:r>
            <a:r>
              <a:rPr lang="tr-TR" dirty="0"/>
              <a:t>listesini alır ve bunu çalışma alanı ile ilgili tüm tapu, vergi, harita ve diğer belge örnekleri ile birlikte </a:t>
            </a:r>
            <a:r>
              <a:rPr lang="tr-TR" dirty="0" smtClean="0"/>
              <a:t>kadastro teknisyenliğine </a:t>
            </a:r>
            <a:r>
              <a:rPr lang="tr-TR" dirty="0"/>
              <a:t>verir.</a:t>
            </a:r>
          </a:p>
          <a:p>
            <a:pPr marL="0" indent="0" algn="just">
              <a:buNone/>
            </a:pPr>
            <a:r>
              <a:rPr lang="tr-TR" dirty="0"/>
              <a:t>Listenin müdür tarafından alınmasından sonra o çalışma alanında bulunan taşınmaz mallar hakkında mahalli </a:t>
            </a:r>
            <a:r>
              <a:rPr lang="tr-TR" dirty="0" smtClean="0"/>
              <a:t>hukuk mahkemelerine </a:t>
            </a:r>
            <a:r>
              <a:rPr lang="tr-TR" dirty="0"/>
              <a:t>açılan davalar, derhal kadastro müdürüne bildirilir. Bu halde de kadastro müdürü, yukarıdaki fıkra hükmü</a:t>
            </a:r>
          </a:p>
          <a:p>
            <a:pPr marL="0" indent="0" algn="just">
              <a:buNone/>
            </a:pPr>
            <a:r>
              <a:rPr lang="tr-TR" dirty="0"/>
              <a:t>uyarınca işlem yapar.</a:t>
            </a:r>
          </a:p>
          <a:p>
            <a:pPr marL="0" indent="0" algn="just">
              <a:buNone/>
            </a:pPr>
            <a:r>
              <a:rPr lang="tr-TR" dirty="0"/>
              <a:t>Kadastro müdürü, bu listedeki davalı taşınmaz malların tespiti yapıldıktan sonra, bunlarla ilgili tutanakları bir </a:t>
            </a:r>
            <a:r>
              <a:rPr lang="tr-TR" dirty="0" smtClean="0"/>
              <a:t>hafta içinde </a:t>
            </a:r>
            <a:r>
              <a:rPr lang="tr-TR" dirty="0"/>
              <a:t>kadastro mahkemesine gönderir ve durumdan listenin alındığı mahalli mahkemeyi haberdar eder</a:t>
            </a:r>
            <a:r>
              <a:rPr lang="tr-TR" dirty="0" smtClean="0"/>
              <a:t>.(KK m. 5)</a:t>
            </a:r>
          </a:p>
        </p:txBody>
      </p:sp>
    </p:spTree>
    <p:extLst>
      <p:ext uri="{BB962C8B-B14F-4D97-AF65-F5344CB8AC3E}">
        <p14:creationId xmlns:p14="http://schemas.microsoft.com/office/powerpoint/2010/main" val="1656480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08919" y="2248348"/>
            <a:ext cx="11738920" cy="4411944"/>
          </a:xfrm>
        </p:spPr>
        <p:txBody>
          <a:bodyPr>
            <a:normAutofit fontScale="70000" lnSpcReduction="20000"/>
          </a:bodyPr>
          <a:lstStyle/>
          <a:p>
            <a:pPr marL="0" indent="0" algn="just">
              <a:buNone/>
            </a:pPr>
            <a:r>
              <a:rPr lang="tr-TR" b="1" dirty="0" smtClean="0"/>
              <a:t>7. Taşınmazların Sınırlandırılması ve Tespit İşleri</a:t>
            </a:r>
          </a:p>
          <a:p>
            <a:pPr algn="just"/>
            <a:r>
              <a:rPr lang="tr-TR" b="1" dirty="0" smtClean="0"/>
              <a:t> </a:t>
            </a:r>
            <a:r>
              <a:rPr lang="tr-TR" dirty="0"/>
              <a:t>Kadastro teknisyenleri, kadastrosuna başlayacakları mevki veya adaları en az yedi gün önceden </a:t>
            </a:r>
            <a:r>
              <a:rPr lang="tr-TR" dirty="0" smtClean="0"/>
              <a:t>alışılmış vasıtalarla </a:t>
            </a:r>
            <a:r>
              <a:rPr lang="tr-TR" dirty="0"/>
              <a:t>ilgili köy veya mahallede ilan ettirir. Çalışmalara üç aydan fazla ara verilmesi halinde ilan </a:t>
            </a:r>
            <a:r>
              <a:rPr lang="tr-TR" dirty="0" smtClean="0"/>
              <a:t>yenilenir.(KK m. 6)</a:t>
            </a:r>
          </a:p>
          <a:p>
            <a:pPr algn="just"/>
            <a:r>
              <a:rPr lang="tr-TR" dirty="0"/>
              <a:t>Kadastro teknisyenleri hazır bulundukları takdirde mal sahipleri ile ilgililerin huzurunda, varsa </a:t>
            </a:r>
            <a:r>
              <a:rPr lang="tr-TR" dirty="0" smtClean="0"/>
              <a:t>harita, tapu </a:t>
            </a:r>
            <a:r>
              <a:rPr lang="tr-TR" dirty="0"/>
              <a:t>ve vergi kayıtları ile diğer belgeleri, en az üç bilirkişi ile muhtarın bilgilerinden yararlanarak inceler ve </a:t>
            </a:r>
            <a:r>
              <a:rPr lang="tr-TR" dirty="0" smtClean="0"/>
              <a:t>mahalline uygular</a:t>
            </a:r>
            <a:r>
              <a:rPr lang="tr-TR" dirty="0"/>
              <a:t>. Teknisyenler, elde ettikleri bilgi ve buna dair kanaatleri her taşınmaz mal için düzenleyecekleri kadastro </a:t>
            </a:r>
            <a:r>
              <a:rPr lang="tr-TR" dirty="0" smtClean="0"/>
              <a:t>tutanağına yazarak </a:t>
            </a:r>
            <a:r>
              <a:rPr lang="tr-TR" dirty="0"/>
              <a:t>bu Kanun </a:t>
            </a:r>
            <a:r>
              <a:rPr lang="tr-TR" dirty="0" err="1"/>
              <a:t>hü</a:t>
            </a:r>
            <a:r>
              <a:rPr lang="tr-TR" dirty="0"/>
              <a:t>- kümlerine göre taşınmaz malı sınırlandırır ve hak sahiplerini tayin eder. Sınırlandırma, </a:t>
            </a:r>
            <a:r>
              <a:rPr lang="tr-TR" dirty="0" err="1"/>
              <a:t>kadastral</a:t>
            </a:r>
            <a:r>
              <a:rPr lang="tr-TR" dirty="0"/>
              <a:t> </a:t>
            </a:r>
            <a:r>
              <a:rPr lang="tr-TR" dirty="0" smtClean="0"/>
              <a:t>harita veya </a:t>
            </a:r>
            <a:r>
              <a:rPr lang="tr-TR" dirty="0"/>
              <a:t>büyütülmüş fotoğraf veya </a:t>
            </a:r>
            <a:r>
              <a:rPr lang="tr-TR" dirty="0" err="1"/>
              <a:t>röperli</a:t>
            </a:r>
            <a:r>
              <a:rPr lang="tr-TR" dirty="0"/>
              <a:t> kroki üzerinde gösterilir; ihtilaflı sınırlar ayrıca belirtilir</a:t>
            </a:r>
            <a:r>
              <a:rPr lang="tr-TR" dirty="0" smtClean="0"/>
              <a:t>.(KK m. 7/1)</a:t>
            </a:r>
            <a:endParaRPr lang="tr-TR" dirty="0"/>
          </a:p>
          <a:p>
            <a:pPr algn="just"/>
            <a:r>
              <a:rPr lang="tr-TR" dirty="0"/>
              <a:t>Kadastro teknisyenleri, bilirkişilerin bilgi ve beyanlarıyla kanaate varamadıkları takdirde, bunların beyanlarına </a:t>
            </a:r>
            <a:r>
              <a:rPr lang="tr-TR" dirty="0" smtClean="0"/>
              <a:t>bağlı olmaksızın</a:t>
            </a:r>
            <a:r>
              <a:rPr lang="tr-TR" dirty="0"/>
              <a:t>, diğer kimselerin bilgi ve şahadetlerine başvurabilirler. Ancak, bilirkişilerin bilgi ve beyanlarına </a:t>
            </a:r>
            <a:r>
              <a:rPr lang="tr-TR" dirty="0" smtClean="0"/>
              <a:t>uymayan tespitlerde </a:t>
            </a:r>
            <a:r>
              <a:rPr lang="tr-TR" dirty="0"/>
              <a:t>durumun kayıt ve belgelere dayandırılması ve ayrıca sebeplerinin kadastro tutanağında açıklanması zorunludur</a:t>
            </a:r>
            <a:r>
              <a:rPr lang="tr-TR" dirty="0" smtClean="0"/>
              <a:t>. (KK m. 7/2)</a:t>
            </a:r>
            <a:endParaRPr lang="tr-TR" dirty="0"/>
          </a:p>
          <a:p>
            <a:pPr algn="just"/>
            <a:r>
              <a:rPr lang="tr-TR" dirty="0"/>
              <a:t>Kadastro teknisyenleri arasında görüş ayrılığı olduğu veya tarafların dayandıkları kayıt ve belgeler aynı kuvvet ve</a:t>
            </a:r>
          </a:p>
          <a:p>
            <a:pPr marL="0" indent="0" algn="just">
              <a:buNone/>
            </a:pPr>
            <a:r>
              <a:rPr lang="tr-TR" dirty="0" smtClean="0"/>
              <a:t>       mahiyette </a:t>
            </a:r>
            <a:r>
              <a:rPr lang="tr-TR" dirty="0"/>
              <a:t>görüldüğü takdirde taşınmaza ait tutanak gerekçesi ile birlikte çözümlenmek üzere kadastro </a:t>
            </a:r>
            <a:r>
              <a:rPr lang="tr-TR" dirty="0" smtClean="0"/>
              <a:t>           komisyonuna gönderilir.(KK m. 7/3)</a:t>
            </a:r>
            <a:endParaRPr lang="tr-TR" dirty="0"/>
          </a:p>
        </p:txBody>
      </p:sp>
    </p:spTree>
    <p:extLst>
      <p:ext uri="{BB962C8B-B14F-4D97-AF65-F5344CB8AC3E}">
        <p14:creationId xmlns:p14="http://schemas.microsoft.com/office/powerpoint/2010/main" val="2831756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84205" y="1977081"/>
            <a:ext cx="11479427" cy="4670854"/>
          </a:xfrm>
        </p:spPr>
        <p:txBody>
          <a:bodyPr>
            <a:normAutofit fontScale="70000" lnSpcReduction="20000"/>
          </a:bodyPr>
          <a:lstStyle/>
          <a:p>
            <a:pPr marL="0" indent="0" algn="just">
              <a:buNone/>
            </a:pPr>
            <a:r>
              <a:rPr lang="tr-TR" b="1" dirty="0" smtClean="0"/>
              <a:t>8. Mülkiyet Hakkının Tespitine İlişkin Esaslar</a:t>
            </a:r>
          </a:p>
          <a:p>
            <a:pPr marL="457200" indent="-457200" algn="just">
              <a:buAutoNum type="alphaLcPeriod"/>
            </a:pPr>
            <a:r>
              <a:rPr lang="tr-TR" b="1" dirty="0" smtClean="0"/>
              <a:t>Tapuda Kayıtlı Taşınmazlarda Mülkiyet Hakkının Tespiti</a:t>
            </a:r>
          </a:p>
          <a:p>
            <a:pPr marL="0" indent="0" algn="just">
              <a:buNone/>
            </a:pPr>
            <a:r>
              <a:rPr lang="tr-TR" i="1" dirty="0" smtClean="0"/>
              <a:t>KK m. </a:t>
            </a:r>
            <a:r>
              <a:rPr lang="tr-TR" i="1" dirty="0"/>
              <a:t>13’e göre, </a:t>
            </a:r>
            <a:r>
              <a:rPr lang="tr-TR" i="1" dirty="0" smtClean="0"/>
              <a:t>‘–Tapuda </a:t>
            </a:r>
            <a:r>
              <a:rPr lang="tr-TR" i="1" dirty="0"/>
              <a:t>kayıtlı taşınmaz mal:</a:t>
            </a:r>
          </a:p>
          <a:p>
            <a:pPr marL="0" indent="0" algn="just">
              <a:buNone/>
            </a:pPr>
            <a:r>
              <a:rPr lang="tr-TR" i="1" dirty="0"/>
              <a:t>A) Kayıt sahibi veya mirasçıları zilyet bulunuyorsa;</a:t>
            </a:r>
          </a:p>
          <a:p>
            <a:pPr marL="0" indent="0" algn="just">
              <a:buNone/>
            </a:pPr>
            <a:r>
              <a:rPr lang="tr-TR" i="1" dirty="0"/>
              <a:t>a) Kayıt sahibi adına,</a:t>
            </a:r>
          </a:p>
          <a:p>
            <a:pPr marL="0" indent="0" algn="just">
              <a:buNone/>
            </a:pPr>
            <a:r>
              <a:rPr lang="tr-TR" i="1" dirty="0"/>
              <a:t>b) Kayıt sahibi ölmüş ise mirasçıları adına,</a:t>
            </a:r>
          </a:p>
          <a:p>
            <a:pPr marL="0" indent="0" algn="just">
              <a:buNone/>
            </a:pPr>
            <a:r>
              <a:rPr lang="tr-TR" i="1" dirty="0"/>
              <a:t>c) Mirasçılar tayin olunamazsa, ölü olduğu yazılmak suretiyle kayıt sahibi adına,</a:t>
            </a:r>
          </a:p>
          <a:p>
            <a:pPr marL="0" indent="0" algn="just">
              <a:buNone/>
            </a:pPr>
            <a:r>
              <a:rPr lang="tr-TR" i="1" dirty="0"/>
              <a:t>B) Kayıt sahibi veya mirasçılarından başkası zilyet bulunuyorsa;</a:t>
            </a:r>
          </a:p>
          <a:p>
            <a:pPr marL="0" indent="0" algn="just">
              <a:buNone/>
            </a:pPr>
            <a:r>
              <a:rPr lang="tr-TR" i="1" dirty="0"/>
              <a:t>a) Kayıt sahibi veya mirasçılarının kadastro teknisyeni huzurunda </a:t>
            </a:r>
            <a:r>
              <a:rPr lang="tr-TR" i="1" dirty="0" err="1"/>
              <a:t>muvafakatları</a:t>
            </a:r>
            <a:r>
              <a:rPr lang="tr-TR" i="1" dirty="0"/>
              <a:t> halinde zilyet adına,</a:t>
            </a:r>
          </a:p>
          <a:p>
            <a:pPr marL="0" indent="0" algn="just">
              <a:buNone/>
            </a:pPr>
            <a:r>
              <a:rPr lang="tr-TR" i="1" dirty="0"/>
              <a:t>b) Zilyet, taşınmaz malı, kayıt malikinden veya mirasçılarından veya mümessillerinden tapu dışı bir yolla iktisap</a:t>
            </a:r>
          </a:p>
          <a:p>
            <a:pPr marL="0" indent="0" algn="just">
              <a:buNone/>
            </a:pPr>
            <a:r>
              <a:rPr lang="tr-TR" i="1" dirty="0"/>
              <a:t>ettiğini, onların beyanı veya herhangi bir belge ile veya bilirkişi veyahut tanık sözleriyle ispat ettiği ve ayrıca en az on yıl</a:t>
            </a:r>
          </a:p>
          <a:p>
            <a:pPr marL="0" indent="0" algn="just">
              <a:buNone/>
            </a:pPr>
            <a:r>
              <a:rPr lang="tr-TR" i="1" dirty="0"/>
              <a:t>müddetle çekişmesiz, aralıksız ve malik sıfatıyla zilyet bulunduğu takdirde zilyet adına,</a:t>
            </a:r>
          </a:p>
          <a:p>
            <a:pPr marL="0" indent="0" algn="just">
              <a:buNone/>
            </a:pPr>
            <a:r>
              <a:rPr lang="tr-TR" i="1" dirty="0"/>
              <a:t>c) (Değişik: 3/5/2012-6302/4 </a:t>
            </a:r>
            <a:r>
              <a:rPr lang="tr-TR" i="1" dirty="0" err="1"/>
              <a:t>md.</a:t>
            </a:r>
            <a:r>
              <a:rPr lang="tr-TR" i="1" dirty="0"/>
              <a:t>) Kayıt sahibinin yirmi yıl önce gaipliğine hüküm verilmiş veya tapu sicilinden</a:t>
            </a:r>
          </a:p>
          <a:p>
            <a:pPr marL="0" indent="0" algn="just">
              <a:buNone/>
            </a:pPr>
            <a:r>
              <a:rPr lang="tr-TR" i="1" dirty="0"/>
              <a:t>malikin kim olduğu anlaşılamamış ise çekişmesiz ve aralıksız yirmi yıl müddetle ve malik sıfatıyla zilyet bulunan kimse</a:t>
            </a:r>
          </a:p>
          <a:p>
            <a:pPr marL="0" indent="0" algn="just">
              <a:buNone/>
            </a:pPr>
            <a:r>
              <a:rPr lang="tr-TR" i="1" dirty="0"/>
              <a:t>adına tespit olunur.</a:t>
            </a:r>
          </a:p>
          <a:p>
            <a:pPr marL="0" indent="0" algn="just">
              <a:buNone/>
            </a:pPr>
            <a:r>
              <a:rPr lang="tr-TR" i="1" dirty="0"/>
              <a:t>Noter tarafından tespit ve tevsik edilen muvafakat beyanı veya düzenlenen satış vaadi senedi teknisyen huzurunda</a:t>
            </a:r>
          </a:p>
          <a:p>
            <a:pPr marL="0" indent="0" algn="just">
              <a:buNone/>
            </a:pPr>
            <a:r>
              <a:rPr lang="tr-TR" i="1" dirty="0"/>
              <a:t>yapılmış muvafakat </a:t>
            </a:r>
            <a:r>
              <a:rPr lang="tr-TR" i="1" dirty="0" smtClean="0"/>
              <a:t>sayılır.’</a:t>
            </a:r>
            <a:endParaRPr lang="tr-TR" i="1" dirty="0"/>
          </a:p>
        </p:txBody>
      </p:sp>
    </p:spTree>
    <p:extLst>
      <p:ext uri="{BB962C8B-B14F-4D97-AF65-F5344CB8AC3E}">
        <p14:creationId xmlns:p14="http://schemas.microsoft.com/office/powerpoint/2010/main" val="221932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3059" y="2248348"/>
            <a:ext cx="11244649" cy="4189522"/>
          </a:xfrm>
        </p:spPr>
        <p:txBody>
          <a:bodyPr>
            <a:normAutofit fontScale="85000" lnSpcReduction="10000"/>
          </a:bodyPr>
          <a:lstStyle/>
          <a:p>
            <a:pPr marL="0" indent="0" algn="just">
              <a:buNone/>
            </a:pPr>
            <a:r>
              <a:rPr lang="tr-TR" b="1" dirty="0" smtClean="0"/>
              <a:t>b. Tapuda Kayıtlı Olmayan Taşınmazların Zilyet Adına Tespiti</a:t>
            </a:r>
          </a:p>
          <a:p>
            <a:pPr marL="0" indent="0" algn="just">
              <a:buNone/>
            </a:pPr>
            <a:r>
              <a:rPr lang="tr-TR" dirty="0" smtClean="0"/>
              <a:t>KK m. </a:t>
            </a:r>
            <a:r>
              <a:rPr lang="tr-TR" dirty="0"/>
              <a:t>14/1’e göre</a:t>
            </a:r>
            <a:r>
              <a:rPr lang="tr-TR" i="1" dirty="0"/>
              <a:t>,’ Tapuda kayıtlı olmayan ve aynı çalışma alanı içinde bulunan ve toplam yüzölçümü sulu toprakta </a:t>
            </a:r>
            <a:r>
              <a:rPr lang="tr-TR" i="1" dirty="0" smtClean="0"/>
              <a:t>40, kuru </a:t>
            </a:r>
            <a:r>
              <a:rPr lang="tr-TR" i="1" dirty="0"/>
              <a:t>toprakta 100 dönüme kadar olan (40 ve 100 dönüm dahil) bir veya birden fazla taşınmaz mal, çekişmesiz ve aralıksız </a:t>
            </a:r>
            <a:r>
              <a:rPr lang="tr-TR" i="1" dirty="0" smtClean="0"/>
              <a:t>en az </a:t>
            </a:r>
            <a:r>
              <a:rPr lang="tr-TR" i="1" dirty="0"/>
              <a:t>yirmi yıldan beri malik sıfatıyla zilyetliğini belgelerle veya bilirkişi veyahut tanık beyanlarıyla ispat eden zilyedi </a:t>
            </a:r>
            <a:r>
              <a:rPr lang="tr-TR" i="1" dirty="0" smtClean="0"/>
              <a:t>adına tespit </a:t>
            </a:r>
            <a:r>
              <a:rPr lang="tr-TR" i="1" dirty="0"/>
              <a:t>edilir</a:t>
            </a:r>
            <a:r>
              <a:rPr lang="tr-TR" i="1" dirty="0" smtClean="0"/>
              <a:t>.’</a:t>
            </a:r>
            <a:endParaRPr lang="tr-TR" i="1" dirty="0"/>
          </a:p>
          <a:p>
            <a:pPr marL="0" indent="0" algn="just">
              <a:buNone/>
            </a:pPr>
            <a:r>
              <a:rPr lang="tr-TR" b="1" dirty="0" smtClean="0"/>
              <a:t>c. Kısmi İktisap Nedeniyle Zilyet Adına Tespit</a:t>
            </a:r>
          </a:p>
          <a:p>
            <a:pPr marL="0" indent="0" algn="just">
              <a:buNone/>
            </a:pPr>
            <a:r>
              <a:rPr lang="tr-TR" dirty="0"/>
              <a:t>Taşınmaz mal tapuda kayıtlı olsun veya olmasın, onun ayrılması mümkün bir kısmının veya belirli bir payının, </a:t>
            </a:r>
            <a:r>
              <a:rPr lang="tr-TR" dirty="0" smtClean="0"/>
              <a:t>bu Kanunda </a:t>
            </a:r>
            <a:r>
              <a:rPr lang="tr-TR" dirty="0"/>
              <a:t>zilyet lehine kabul edilen sebeplerle iktisabı caizdir. </a:t>
            </a:r>
            <a:r>
              <a:rPr lang="tr-TR" dirty="0" smtClean="0"/>
              <a:t>(KK m. 15/2)</a:t>
            </a:r>
          </a:p>
          <a:p>
            <a:pPr marL="0" indent="0" algn="just">
              <a:buNone/>
            </a:pPr>
            <a:r>
              <a:rPr lang="tr-TR" b="1" dirty="0" smtClean="0"/>
              <a:t>d. Tapu Dışı Paylaşma Nedeniyle Zilyet Adına Tespit</a:t>
            </a:r>
          </a:p>
          <a:p>
            <a:pPr marL="0" indent="0" algn="just">
              <a:buNone/>
            </a:pPr>
            <a:r>
              <a:rPr lang="tr-TR" dirty="0"/>
              <a:t>Tapuda kayıtlı taşınmaz malların malikleri veya bunların mirasçıları arasında, tapuda kayıtlı </a:t>
            </a:r>
            <a:r>
              <a:rPr lang="tr-TR" dirty="0" smtClean="0"/>
              <a:t>olmayan taşınmaz </a:t>
            </a:r>
            <a:r>
              <a:rPr lang="tr-TR" dirty="0"/>
              <a:t>malların ise </a:t>
            </a:r>
            <a:r>
              <a:rPr lang="tr-TR" dirty="0" err="1"/>
              <a:t>ondördüncü</a:t>
            </a:r>
            <a:r>
              <a:rPr lang="tr-TR" dirty="0"/>
              <a:t> madde gereğince belirlenen zilyetleri arasında taksim edildikleri belgelerle veya </a:t>
            </a:r>
            <a:r>
              <a:rPr lang="tr-TR" dirty="0" smtClean="0"/>
              <a:t>bilirkişi veyahut </a:t>
            </a:r>
            <a:r>
              <a:rPr lang="tr-TR" dirty="0"/>
              <a:t>tanık beyanları ile sabit olduğu takdirde bu mallar taksim gereğince zilyetleri adına tespit olunur</a:t>
            </a:r>
            <a:r>
              <a:rPr lang="tr-TR" dirty="0" smtClean="0"/>
              <a:t>. (KK m. 15/1)</a:t>
            </a:r>
            <a:endParaRPr lang="tr-TR" dirty="0"/>
          </a:p>
        </p:txBody>
      </p:sp>
    </p:spTree>
    <p:extLst>
      <p:ext uri="{BB962C8B-B14F-4D97-AF65-F5344CB8AC3E}">
        <p14:creationId xmlns:p14="http://schemas.microsoft.com/office/powerpoint/2010/main" val="21746927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Hardcover</Template>
  <TotalTime>267</TotalTime>
  <Words>1847</Words>
  <Application>Microsoft Office PowerPoint</Application>
  <PresentationFormat>Özel</PresentationFormat>
  <Paragraphs>84</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Cilt</vt:lpstr>
      <vt:lpstr>Tapu Sicili-2</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9. Kadastro Tutanağının Düzenlenmesi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Ayni hak kavramı</dc:title>
  <dc:creator>Tuğçe ORAL</dc:creator>
  <cp:lastModifiedBy>Acer</cp:lastModifiedBy>
  <cp:revision>37</cp:revision>
  <dcterms:created xsi:type="dcterms:W3CDTF">2018-01-30T16:53:25Z</dcterms:created>
  <dcterms:modified xsi:type="dcterms:W3CDTF">2019-11-21T03:54:49Z</dcterms:modified>
</cp:coreProperties>
</file>