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2"/>
  </p:notesMasterIdLst>
  <p:sldIdLst>
    <p:sldId id="256" r:id="rId2"/>
    <p:sldId id="257" r:id="rId3"/>
    <p:sldId id="259" r:id="rId4"/>
    <p:sldId id="260" r:id="rId5"/>
    <p:sldId id="261" r:id="rId6"/>
    <p:sldId id="263" r:id="rId7"/>
    <p:sldId id="275" r:id="rId8"/>
    <p:sldId id="265" r:id="rId9"/>
    <p:sldId id="262" r:id="rId10"/>
    <p:sldId id="264" r:id="rId11"/>
    <p:sldId id="266" r:id="rId12"/>
    <p:sldId id="267" r:id="rId13"/>
    <p:sldId id="276" r:id="rId14"/>
    <p:sldId id="268" r:id="rId15"/>
    <p:sldId id="269" r:id="rId16"/>
    <p:sldId id="270" r:id="rId17"/>
    <p:sldId id="271" r:id="rId18"/>
    <p:sldId id="272" r:id="rId19"/>
    <p:sldId id="273" r:id="rId20"/>
    <p:sldId id="274"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40"/>
  </p:normalViewPr>
  <p:slideViewPr>
    <p:cSldViewPr snapToGrid="0" snapToObjects="1">
      <p:cViewPr varScale="1">
        <p:scale>
          <a:sx n="90" d="100"/>
          <a:sy n="90" d="100"/>
        </p:scale>
        <p:origin x="232"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C137C-C12B-D940-8BFA-E27D6F8C2863}" type="datetimeFigureOut">
              <a:rPr lang="tr-TR" smtClean="0"/>
              <a:t>8.04.2022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C07FC-C8EF-4249-91C9-096CEA8F4C0F}" type="slidenum">
              <a:rPr lang="tr-TR" smtClean="0"/>
              <a:t>‹#›</a:t>
            </a:fld>
            <a:endParaRPr lang="tr-TR"/>
          </a:p>
        </p:txBody>
      </p:sp>
    </p:spTree>
    <p:extLst>
      <p:ext uri="{BB962C8B-B14F-4D97-AF65-F5344CB8AC3E}">
        <p14:creationId xmlns:p14="http://schemas.microsoft.com/office/powerpoint/2010/main" val="55704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C798579-8C96-664C-976D-C76B8D86FDD6}" type="datetime1">
              <a:rPr lang="tr-TR" smtClean="0"/>
              <a:t>8.04.2022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51269CD-990A-ED4F-A102-52B8CFC9F4A7}" type="slidenum">
              <a:rPr lang="tr-TR" smtClean="0"/>
              <a:t>‹#›</a:t>
            </a:fld>
            <a:endParaRPr lang="tr-T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726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793B620B-8398-8240-9E1A-D58985261DAC}"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269CD-990A-ED4F-A102-52B8CFC9F4A7}" type="slidenum">
              <a:rPr lang="tr-TR" smtClean="0"/>
              <a:t>‹#›</a:t>
            </a:fld>
            <a:endParaRPr lang="tr-TR"/>
          </a:p>
        </p:txBody>
      </p:sp>
    </p:spTree>
    <p:extLst>
      <p:ext uri="{BB962C8B-B14F-4D97-AF65-F5344CB8AC3E}">
        <p14:creationId xmlns:p14="http://schemas.microsoft.com/office/powerpoint/2010/main" val="8393272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93B620B-8398-8240-9E1A-D58985261DA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3583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93B620B-8398-8240-9E1A-D58985261DA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0906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93B620B-8398-8240-9E1A-D58985261DA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spTree>
    <p:extLst>
      <p:ext uri="{BB962C8B-B14F-4D97-AF65-F5344CB8AC3E}">
        <p14:creationId xmlns:p14="http://schemas.microsoft.com/office/powerpoint/2010/main" val="14620408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93B620B-8398-8240-9E1A-D58985261DA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0676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93B620B-8398-8240-9E1A-D58985261DA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0814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6D0774A-95B7-0E4A-9FCE-39CACA2A28B8}"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23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A1F6F124-A1FD-6947-B87C-0341F214D52C}"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4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EBB0278-774A-A24A-A1E2-0B8E6B16CF3F}"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spTree>
    <p:extLst>
      <p:ext uri="{BB962C8B-B14F-4D97-AF65-F5344CB8AC3E}">
        <p14:creationId xmlns:p14="http://schemas.microsoft.com/office/powerpoint/2010/main" val="222588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E4AD469B-7BAD-A249-B56E-2397D58C6FA3}" type="datetime1">
              <a:rPr lang="tr-TR" smtClean="0"/>
              <a:t>8.04.2022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51269CD-990A-ED4F-A102-52B8CFC9F4A7}" type="slidenum">
              <a:rPr lang="tr-TR" smtClean="0"/>
              <a:t>‹#›</a:t>
            </a:fld>
            <a:endParaRPr lang="tr-T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92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F9052C1-C10B-D54F-8F80-EDBA1930A7FC}"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269CD-990A-ED4F-A102-52B8CFC9F4A7}" type="slidenum">
              <a:rPr lang="tr-TR" smtClean="0"/>
              <a:t>‹#›</a:t>
            </a:fld>
            <a:endParaRPr lang="tr-TR"/>
          </a:p>
        </p:txBody>
      </p:sp>
    </p:spTree>
    <p:extLst>
      <p:ext uri="{BB962C8B-B14F-4D97-AF65-F5344CB8AC3E}">
        <p14:creationId xmlns:p14="http://schemas.microsoft.com/office/powerpoint/2010/main" val="376847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39CDD2AF-A331-0D4D-8C46-4B758F11F5FF}" type="datetime1">
              <a:rPr lang="tr-TR" smtClean="0"/>
              <a:t>8.04.2022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51269CD-990A-ED4F-A102-52B8CFC9F4A7}" type="slidenum">
              <a:rPr lang="tr-TR" smtClean="0"/>
              <a:t>‹#›</a:t>
            </a:fld>
            <a:endParaRPr lang="tr-T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9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7204931-9E79-4E4C-A6BD-C8EC0F955009}" type="datetime1">
              <a:rPr lang="tr-TR" smtClean="0"/>
              <a:t>8.04.2022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51269CD-990A-ED4F-A102-52B8CFC9F4A7}" type="slidenum">
              <a:rPr lang="tr-TR" smtClean="0"/>
              <a:t>‹#›</a:t>
            </a:fld>
            <a:endParaRPr lang="tr-T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72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CE101-2312-0A4D-85ED-C3F31863569B}" type="datetime1">
              <a:rPr lang="tr-TR" smtClean="0"/>
              <a:t>8.04.2022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51269CD-990A-ED4F-A102-52B8CFC9F4A7}" type="slidenum">
              <a:rPr lang="tr-TR" smtClean="0"/>
              <a:t>‹#›</a:t>
            </a:fld>
            <a:endParaRPr lang="tr-TR"/>
          </a:p>
        </p:txBody>
      </p:sp>
    </p:spTree>
    <p:extLst>
      <p:ext uri="{BB962C8B-B14F-4D97-AF65-F5344CB8AC3E}">
        <p14:creationId xmlns:p14="http://schemas.microsoft.com/office/powerpoint/2010/main" val="74133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045F9167-782B-FA4D-B37F-6F28A22AE0FD}"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269CD-990A-ED4F-A102-52B8CFC9F4A7}" type="slidenum">
              <a:rPr lang="tr-TR" smtClean="0"/>
              <a:t>‹#›</a:t>
            </a:fld>
            <a:endParaRPr lang="tr-T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423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91A5CB25-7287-8B4A-8ECD-93346F23B147}" type="datetime1">
              <a:rPr lang="tr-TR" smtClean="0"/>
              <a:t>8.04.2022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51269CD-990A-ED4F-A102-52B8CFC9F4A7}" type="slidenum">
              <a:rPr lang="tr-TR" smtClean="0"/>
              <a:t>‹#›</a:t>
            </a:fld>
            <a:endParaRPr lang="tr-TR"/>
          </a:p>
        </p:txBody>
      </p:sp>
    </p:spTree>
    <p:extLst>
      <p:ext uri="{BB962C8B-B14F-4D97-AF65-F5344CB8AC3E}">
        <p14:creationId xmlns:p14="http://schemas.microsoft.com/office/powerpoint/2010/main" val="41466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3B620B-8398-8240-9E1A-D58985261DAC}" type="datetime1">
              <a:rPr lang="tr-TR" smtClean="0"/>
              <a:t>8.04.2022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1269CD-990A-ED4F-A102-52B8CFC9F4A7}" type="slidenum">
              <a:rPr lang="tr-TR" smtClean="0"/>
              <a:t>‹#›</a:t>
            </a:fld>
            <a:endParaRPr lang="tr-TR"/>
          </a:p>
        </p:txBody>
      </p:sp>
    </p:spTree>
    <p:extLst>
      <p:ext uri="{BB962C8B-B14F-4D97-AF65-F5344CB8AC3E}">
        <p14:creationId xmlns:p14="http://schemas.microsoft.com/office/powerpoint/2010/main" val="30944401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A2CEBA-C34F-0A45-B838-6AF3C9DB2EDD}"/>
              </a:ext>
            </a:extLst>
          </p:cNvPr>
          <p:cNvSpPr>
            <a:spLocks noGrp="1"/>
          </p:cNvSpPr>
          <p:nvPr>
            <p:ph type="ctrTitle"/>
          </p:nvPr>
        </p:nvSpPr>
        <p:spPr/>
        <p:txBody>
          <a:bodyPr/>
          <a:lstStyle/>
          <a:p>
            <a:r>
              <a:rPr lang="tr-TR" dirty="0"/>
              <a:t>4</a:t>
            </a:r>
            <a:r>
              <a:rPr lang="tr-TR"/>
              <a:t>. </a:t>
            </a:r>
            <a:r>
              <a:rPr lang="tr-TR" dirty="0"/>
              <a:t>HAFTA</a:t>
            </a:r>
          </a:p>
        </p:txBody>
      </p:sp>
      <p:sp>
        <p:nvSpPr>
          <p:cNvPr id="3" name="Alt Başlık 2">
            <a:extLst>
              <a:ext uri="{FF2B5EF4-FFF2-40B4-BE49-F238E27FC236}">
                <a16:creationId xmlns:a16="http://schemas.microsoft.com/office/drawing/2014/main" id="{E3FFBF3A-1BE7-084C-B206-A78EE4B442A3}"/>
              </a:ext>
            </a:extLst>
          </p:cNvPr>
          <p:cNvSpPr>
            <a:spLocks noGrp="1"/>
          </p:cNvSpPr>
          <p:nvPr>
            <p:ph type="subTitle" idx="1"/>
          </p:nvPr>
        </p:nvSpPr>
        <p:spPr/>
        <p:txBody>
          <a:bodyPr/>
          <a:lstStyle/>
          <a:p>
            <a:r>
              <a:rPr lang="tr-TR" b="1" dirty="0" err="1"/>
              <a:t>Modernite</a:t>
            </a:r>
            <a:endParaRPr lang="tr-TR" b="1" dirty="0"/>
          </a:p>
        </p:txBody>
      </p:sp>
      <p:sp>
        <p:nvSpPr>
          <p:cNvPr id="4" name="Slayt Numarası Yer Tutucusu 3">
            <a:extLst>
              <a:ext uri="{FF2B5EF4-FFF2-40B4-BE49-F238E27FC236}">
                <a16:creationId xmlns:a16="http://schemas.microsoft.com/office/drawing/2014/main" id="{2EC72281-2811-C84B-8776-6A606C2810A6}"/>
              </a:ext>
            </a:extLst>
          </p:cNvPr>
          <p:cNvSpPr>
            <a:spLocks noGrp="1"/>
          </p:cNvSpPr>
          <p:nvPr>
            <p:ph type="sldNum" sz="quarter" idx="12"/>
          </p:nvPr>
        </p:nvSpPr>
        <p:spPr/>
        <p:txBody>
          <a:bodyPr/>
          <a:lstStyle/>
          <a:p>
            <a:fld id="{E51269CD-990A-ED4F-A102-52B8CFC9F4A7}" type="slidenum">
              <a:rPr lang="tr-TR" smtClean="0"/>
              <a:t>1</a:t>
            </a:fld>
            <a:endParaRPr lang="tr-TR"/>
          </a:p>
        </p:txBody>
      </p:sp>
    </p:spTree>
    <p:extLst>
      <p:ext uri="{BB962C8B-B14F-4D97-AF65-F5344CB8AC3E}">
        <p14:creationId xmlns:p14="http://schemas.microsoft.com/office/powerpoint/2010/main" val="133691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1417320"/>
            <a:ext cx="10515600" cy="4759643"/>
          </a:xfrm>
        </p:spPr>
        <p:txBody>
          <a:bodyPr>
            <a:normAutofit/>
          </a:bodyPr>
          <a:lstStyle/>
          <a:p>
            <a:pPr algn="just"/>
            <a:endParaRPr lang="tr-TR" dirty="0"/>
          </a:p>
          <a:p>
            <a:pPr algn="just"/>
            <a:r>
              <a:rPr lang="tr-TR" dirty="0"/>
              <a:t>Para ekonomisi de bürokratik örgütlenmeye teorik olarak benzer bir örgütlenme modeli ortaya koymaktadır. </a:t>
            </a:r>
          </a:p>
          <a:p>
            <a:pPr algn="just"/>
            <a:r>
              <a:rPr lang="tr-TR" dirty="0"/>
              <a:t>Mallar pazara çıktıkları anda kullanım değerlerinden soyutlanmaktadır. Fiktif, parasal bir değer üzerinden değişime tabi tutulmaktadır. </a:t>
            </a:r>
          </a:p>
          <a:p>
            <a:pPr algn="just"/>
            <a:r>
              <a:rPr lang="tr-TR" dirty="0"/>
              <a:t>Para öyle soyut bir değerdir ki kendisi bir değere sahip olmayan ama bütün değerleri kendi içerisinde barındıran bir varlıktır. </a:t>
            </a:r>
          </a:p>
          <a:p>
            <a:pPr algn="just"/>
            <a:endParaRPr lang="tr-TR" dirty="0"/>
          </a:p>
        </p:txBody>
      </p:sp>
      <p:sp>
        <p:nvSpPr>
          <p:cNvPr id="4" name="Slayt Numarası Yer Tutucusu 3">
            <a:extLst>
              <a:ext uri="{FF2B5EF4-FFF2-40B4-BE49-F238E27FC236}">
                <a16:creationId xmlns:a16="http://schemas.microsoft.com/office/drawing/2014/main" id="{BDEC2D60-1420-7443-9859-B7DDF58B5712}"/>
              </a:ext>
            </a:extLst>
          </p:cNvPr>
          <p:cNvSpPr>
            <a:spLocks noGrp="1"/>
          </p:cNvSpPr>
          <p:nvPr>
            <p:ph type="sldNum" sz="quarter" idx="12"/>
          </p:nvPr>
        </p:nvSpPr>
        <p:spPr/>
        <p:txBody>
          <a:bodyPr/>
          <a:lstStyle/>
          <a:p>
            <a:fld id="{E51269CD-990A-ED4F-A102-52B8CFC9F4A7}" type="slidenum">
              <a:rPr lang="tr-TR" smtClean="0"/>
              <a:t>10</a:t>
            </a:fld>
            <a:endParaRPr lang="tr-TR"/>
          </a:p>
        </p:txBody>
      </p:sp>
    </p:spTree>
    <p:extLst>
      <p:ext uri="{BB962C8B-B14F-4D97-AF65-F5344CB8AC3E}">
        <p14:creationId xmlns:p14="http://schemas.microsoft.com/office/powerpoint/2010/main" val="373346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738554"/>
            <a:ext cx="10515600" cy="5438409"/>
          </a:xfrm>
        </p:spPr>
        <p:txBody>
          <a:bodyPr>
            <a:normAutofit/>
          </a:bodyPr>
          <a:lstStyle/>
          <a:p>
            <a:pPr algn="just"/>
            <a:endParaRPr lang="tr-TR" sz="2200" dirty="0"/>
          </a:p>
          <a:p>
            <a:pPr algn="just"/>
            <a:r>
              <a:rPr lang="tr-TR" sz="2200" dirty="0"/>
              <a:t>Avusturya İktisat Okulu’nun kurucusu olarak bilinen Karl </a:t>
            </a:r>
            <a:r>
              <a:rPr lang="tr-TR" sz="2200" dirty="0" err="1"/>
              <a:t>Menger</a:t>
            </a:r>
            <a:r>
              <a:rPr lang="tr-TR" sz="2200" dirty="0"/>
              <a:t> 1871 yılında yayımlanan «Ekonomi Biliminin Temelleri» isimli kitabı ile iktisatta, etkileri günümüze kadar gelen yeni bir yaklaşımın temellerini atmıştır.  </a:t>
            </a:r>
          </a:p>
          <a:p>
            <a:pPr algn="just"/>
            <a:r>
              <a:rPr lang="tr-TR" sz="2200" dirty="0"/>
              <a:t>Adam Smith, </a:t>
            </a:r>
            <a:r>
              <a:rPr lang="tr-TR" sz="2200" dirty="0" err="1"/>
              <a:t>Ricardo</a:t>
            </a:r>
            <a:r>
              <a:rPr lang="tr-TR" sz="2200" dirty="0"/>
              <a:t> ve </a:t>
            </a:r>
            <a:r>
              <a:rPr lang="tr-TR" sz="2200" dirty="0" err="1"/>
              <a:t>Marx</a:t>
            </a:r>
            <a:r>
              <a:rPr lang="tr-TR" sz="2200" dirty="0"/>
              <a:t> gibi klasik iktisatçıların iktisadi hayatı işbölümü ve emek değeri üzerinden anlamaya çalışmalarını eleştirerek, sistemin </a:t>
            </a:r>
            <a:r>
              <a:rPr lang="tr-TR" sz="2200" b="1" dirty="0"/>
              <a:t>tüketici davranışlarına bağlı bir değer ve fiyat üzerinden yorumu</a:t>
            </a:r>
            <a:r>
              <a:rPr lang="tr-TR" sz="2200" dirty="0"/>
              <a:t>nu yapmaya soyunan </a:t>
            </a:r>
            <a:r>
              <a:rPr lang="tr-TR" sz="2200" dirty="0" err="1"/>
              <a:t>Menger</a:t>
            </a:r>
            <a:r>
              <a:rPr lang="tr-TR" sz="2200" dirty="0"/>
              <a:t>, bu sayede başka bir soyut iktidarın kapılarını aralamıştır.</a:t>
            </a:r>
            <a:r>
              <a:rPr lang="tr-TR" sz="2200" dirty="0">
                <a:effectLst/>
              </a:rPr>
              <a:t> </a:t>
            </a:r>
          </a:p>
          <a:p>
            <a:pPr algn="just"/>
            <a:r>
              <a:rPr lang="tr-TR" sz="2200" dirty="0"/>
              <a:t>Klasik piyasa algısı, genellikle emek verimliliği ile mal ve hizmetlerin değerini anlamaya yönelik bir gerçeklik olarak karşımıza çıkmaktadır. Klasik iktisatçılar değeri, üretim faktörlerinin faaliyetinin bir sonucu olarak görmekteydiler. </a:t>
            </a:r>
          </a:p>
          <a:p>
            <a:pPr algn="just"/>
            <a:r>
              <a:rPr lang="tr-TR" sz="2200" dirty="0"/>
              <a:t>Oysa </a:t>
            </a:r>
            <a:r>
              <a:rPr lang="tr-TR" sz="2200" dirty="0" err="1"/>
              <a:t>Menger’e</a:t>
            </a:r>
            <a:r>
              <a:rPr lang="tr-TR" sz="2200" dirty="0"/>
              <a:t> göre insanların </a:t>
            </a:r>
            <a:r>
              <a:rPr lang="tr-TR" sz="2200" b="1" dirty="0"/>
              <a:t>bilinç</a:t>
            </a:r>
            <a:r>
              <a:rPr lang="tr-TR" sz="2200" dirty="0"/>
              <a:t>leri dışında bir değer mevcut değildir.</a:t>
            </a:r>
          </a:p>
          <a:p>
            <a:pPr algn="just"/>
            <a:endParaRPr lang="tr-TR" sz="2200" dirty="0"/>
          </a:p>
        </p:txBody>
      </p:sp>
      <p:sp>
        <p:nvSpPr>
          <p:cNvPr id="4" name="Slayt Numarası Yer Tutucusu 3">
            <a:extLst>
              <a:ext uri="{FF2B5EF4-FFF2-40B4-BE49-F238E27FC236}">
                <a16:creationId xmlns:a16="http://schemas.microsoft.com/office/drawing/2014/main" id="{C3BE8678-99ED-6A4D-8A61-E22BEC90E462}"/>
              </a:ext>
            </a:extLst>
          </p:cNvPr>
          <p:cNvSpPr>
            <a:spLocks noGrp="1"/>
          </p:cNvSpPr>
          <p:nvPr>
            <p:ph type="sldNum" sz="quarter" idx="12"/>
          </p:nvPr>
        </p:nvSpPr>
        <p:spPr/>
        <p:txBody>
          <a:bodyPr/>
          <a:lstStyle/>
          <a:p>
            <a:fld id="{E51269CD-990A-ED4F-A102-52B8CFC9F4A7}" type="slidenum">
              <a:rPr lang="tr-TR" smtClean="0"/>
              <a:t>11</a:t>
            </a:fld>
            <a:endParaRPr lang="tr-TR"/>
          </a:p>
        </p:txBody>
      </p:sp>
    </p:spTree>
    <p:extLst>
      <p:ext uri="{BB962C8B-B14F-4D97-AF65-F5344CB8AC3E}">
        <p14:creationId xmlns:p14="http://schemas.microsoft.com/office/powerpoint/2010/main" val="423049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502920"/>
            <a:ext cx="10515600" cy="5674043"/>
          </a:xfrm>
        </p:spPr>
        <p:txBody>
          <a:bodyPr>
            <a:normAutofit/>
          </a:bodyPr>
          <a:lstStyle/>
          <a:p>
            <a:pPr algn="just"/>
            <a:endParaRPr lang="tr-TR" dirty="0"/>
          </a:p>
          <a:p>
            <a:pPr algn="just"/>
            <a:r>
              <a:rPr lang="tr-TR" dirty="0" err="1"/>
              <a:t>Menger</a:t>
            </a:r>
            <a:r>
              <a:rPr lang="tr-TR" dirty="0"/>
              <a:t>, «bir malın değerini, tüketici isteklerini ve arzularını karşılamadaki tatmin özelliği» ile açıklayarak </a:t>
            </a:r>
            <a:r>
              <a:rPr lang="tr-TR" dirty="0" err="1"/>
              <a:t>neoklasik</a:t>
            </a:r>
            <a:r>
              <a:rPr lang="tr-TR" dirty="0"/>
              <a:t> iktisat düşüncesinin temellerini atmakta ve </a:t>
            </a:r>
            <a:r>
              <a:rPr lang="tr-TR" b="1" dirty="0"/>
              <a:t>tüketici davranışları üzerinden</a:t>
            </a:r>
            <a:r>
              <a:rPr lang="tr-TR" dirty="0"/>
              <a:t> anlaşılmaya çalışılan bir «piyasa» fikrini iktisat literatürüne egemen kılmaya yönelik ilk önemli çalışmaları yapmaktadır. </a:t>
            </a:r>
          </a:p>
          <a:p>
            <a:pPr algn="just"/>
            <a:r>
              <a:rPr lang="tr-TR" b="1" dirty="0"/>
              <a:t>Üretim faaliyeti ve üretici faaliyetin doğasından soyutlanarak salt tüketici davranışına odaklanan</a:t>
            </a:r>
            <a:r>
              <a:rPr lang="tr-TR" dirty="0"/>
              <a:t> bu bakış açısı iktisatta «metodolojik bireyciliğin» de (</a:t>
            </a:r>
            <a:r>
              <a:rPr lang="tr-TR" dirty="0" err="1"/>
              <a:t>neoliberalizmde</a:t>
            </a:r>
            <a:r>
              <a:rPr lang="tr-TR" dirty="0"/>
              <a:t> yeniden göreceğimiz) ilk önemli adımları olarak karşımıza çıkmaktadır. </a:t>
            </a:r>
          </a:p>
          <a:p>
            <a:pPr algn="just"/>
            <a:r>
              <a:rPr lang="tr-TR" dirty="0"/>
              <a:t>Buna göre, ekonomide olayların, ekonomik karar ve tercihlerin açıklanmasında </a:t>
            </a:r>
            <a:r>
              <a:rPr lang="tr-TR" b="1" dirty="0"/>
              <a:t>birey</a:t>
            </a:r>
            <a:r>
              <a:rPr lang="tr-TR" dirty="0"/>
              <a:t> davranışlarına bakılmalıdır. Üstelik bireysel davranışlar da ancak bireyin bilgi, inanç, reddettikleri ve kabul ettikleri değerlere bakılarak anlaşılabilir. Dolayısıyla ekonomik analizin biricik öznesi «birey» olmaktadır. </a:t>
            </a:r>
          </a:p>
        </p:txBody>
      </p:sp>
      <p:sp>
        <p:nvSpPr>
          <p:cNvPr id="4" name="Slayt Numarası Yer Tutucusu 3">
            <a:extLst>
              <a:ext uri="{FF2B5EF4-FFF2-40B4-BE49-F238E27FC236}">
                <a16:creationId xmlns:a16="http://schemas.microsoft.com/office/drawing/2014/main" id="{FBC853E3-1965-AA4D-A4AD-079B5AA5E98E}"/>
              </a:ext>
            </a:extLst>
          </p:cNvPr>
          <p:cNvSpPr>
            <a:spLocks noGrp="1"/>
          </p:cNvSpPr>
          <p:nvPr>
            <p:ph type="sldNum" sz="quarter" idx="12"/>
          </p:nvPr>
        </p:nvSpPr>
        <p:spPr/>
        <p:txBody>
          <a:bodyPr/>
          <a:lstStyle/>
          <a:p>
            <a:fld id="{E51269CD-990A-ED4F-A102-52B8CFC9F4A7}" type="slidenum">
              <a:rPr lang="tr-TR" smtClean="0"/>
              <a:t>12</a:t>
            </a:fld>
            <a:endParaRPr lang="tr-TR"/>
          </a:p>
        </p:txBody>
      </p:sp>
    </p:spTree>
    <p:extLst>
      <p:ext uri="{BB962C8B-B14F-4D97-AF65-F5344CB8AC3E}">
        <p14:creationId xmlns:p14="http://schemas.microsoft.com/office/powerpoint/2010/main" val="120281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502920"/>
            <a:ext cx="10515600" cy="5674043"/>
          </a:xfrm>
        </p:spPr>
        <p:txBody>
          <a:bodyPr>
            <a:normAutofit/>
          </a:bodyPr>
          <a:lstStyle/>
          <a:p>
            <a:pPr algn="just"/>
            <a:endParaRPr lang="tr-TR" dirty="0"/>
          </a:p>
          <a:p>
            <a:pPr algn="just"/>
            <a:r>
              <a:rPr lang="tr-TR" dirty="0"/>
              <a:t>Mikro ölçekte, birey davranışları üzerinden yürütülen bu yaklaşım, klasik iktisatçıların sınıf, işbölümü ve değer odaklı yaklaşımlarını anlamsızlaştırmaktadır. </a:t>
            </a:r>
          </a:p>
          <a:p>
            <a:pPr algn="just"/>
            <a:r>
              <a:rPr lang="tr-TR" dirty="0"/>
              <a:t>Piyasa ise, kendi çıkarlarını maksimize etmek için faaliyet gösteren, ekonomik rasyonaliteye sahip bireylerin oyun alanı haline gelmektedir. İktisat bilimi, bu rasyonel bireyin davranışlarını anlamaya çalışarak iktisadi rasyonaliteyi çözmeye çalışan bir bilim dalı olarak ortaya çıkmaktadır. </a:t>
            </a:r>
          </a:p>
          <a:p>
            <a:pPr algn="just"/>
            <a:r>
              <a:rPr lang="tr-TR" dirty="0"/>
              <a:t>Bu anlayışta, üretim ve o üretime değer katan tüm üretim faktörleri (emek dahil) tüketici davranışlarına ve bireysel çıkarların maksimizasyonuna indirgenmekte, piyasa ise tüketicilerin karar vermelerine hizmet eden tüm </a:t>
            </a:r>
            <a:r>
              <a:rPr lang="tr-TR" dirty="0" err="1"/>
              <a:t>saiklerin</a:t>
            </a:r>
            <a:r>
              <a:rPr lang="tr-TR" dirty="0"/>
              <a:t> soyut birliği olarak yeniden tanımlanmaktadır. </a:t>
            </a:r>
          </a:p>
          <a:p>
            <a:pPr algn="just"/>
            <a:r>
              <a:rPr lang="tr-TR" dirty="0"/>
              <a:t>Dolayısıyla, Fransız devrimcileri ve </a:t>
            </a:r>
            <a:r>
              <a:rPr lang="tr-TR" dirty="0" err="1"/>
              <a:t>Weber’in</a:t>
            </a:r>
            <a:r>
              <a:rPr lang="tr-TR" dirty="0"/>
              <a:t> yasalar ve kurallar üzerinden soyutladığı politik sistemin yerine başka bir soyutlama olarak «Piyasa» geçirilmeye çalışılmaktadır. </a:t>
            </a:r>
          </a:p>
          <a:p>
            <a:pPr algn="just"/>
            <a:endParaRPr lang="tr-TR" sz="2400" dirty="0"/>
          </a:p>
        </p:txBody>
      </p:sp>
      <p:sp>
        <p:nvSpPr>
          <p:cNvPr id="4" name="Slayt Numarası Yer Tutucusu 3">
            <a:extLst>
              <a:ext uri="{FF2B5EF4-FFF2-40B4-BE49-F238E27FC236}">
                <a16:creationId xmlns:a16="http://schemas.microsoft.com/office/drawing/2014/main" id="{FBC853E3-1965-AA4D-A4AD-079B5AA5E98E}"/>
              </a:ext>
            </a:extLst>
          </p:cNvPr>
          <p:cNvSpPr>
            <a:spLocks noGrp="1"/>
          </p:cNvSpPr>
          <p:nvPr>
            <p:ph type="sldNum" sz="quarter" idx="12"/>
          </p:nvPr>
        </p:nvSpPr>
        <p:spPr/>
        <p:txBody>
          <a:bodyPr/>
          <a:lstStyle/>
          <a:p>
            <a:fld id="{E51269CD-990A-ED4F-A102-52B8CFC9F4A7}" type="slidenum">
              <a:rPr lang="tr-TR" smtClean="0"/>
              <a:t>13</a:t>
            </a:fld>
            <a:endParaRPr lang="tr-TR"/>
          </a:p>
        </p:txBody>
      </p:sp>
    </p:spTree>
    <p:extLst>
      <p:ext uri="{BB962C8B-B14F-4D97-AF65-F5344CB8AC3E}">
        <p14:creationId xmlns:p14="http://schemas.microsoft.com/office/powerpoint/2010/main" val="278995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502920"/>
            <a:ext cx="10515600" cy="5674043"/>
          </a:xfrm>
        </p:spPr>
        <p:txBody>
          <a:bodyPr>
            <a:normAutofit/>
          </a:bodyPr>
          <a:lstStyle/>
          <a:p>
            <a:pPr algn="just"/>
            <a:endParaRPr lang="tr-TR" dirty="0"/>
          </a:p>
          <a:p>
            <a:pPr algn="just"/>
            <a:r>
              <a:rPr lang="tr-TR" dirty="0"/>
              <a:t>Piyasa fikri Avusturya İktisat Okulu’nun daha sonraki temsilcileri (</a:t>
            </a:r>
            <a:r>
              <a:rPr lang="tr-TR" dirty="0" err="1"/>
              <a:t>Bawerk</a:t>
            </a:r>
            <a:r>
              <a:rPr lang="tr-TR" dirty="0"/>
              <a:t>, </a:t>
            </a:r>
            <a:r>
              <a:rPr lang="tr-TR" dirty="0" err="1"/>
              <a:t>von</a:t>
            </a:r>
            <a:r>
              <a:rPr lang="tr-TR" dirty="0"/>
              <a:t> </a:t>
            </a:r>
            <a:r>
              <a:rPr lang="tr-TR" dirty="0" err="1"/>
              <a:t>Weiser</a:t>
            </a:r>
            <a:r>
              <a:rPr lang="tr-TR" dirty="0"/>
              <a:t>, </a:t>
            </a:r>
            <a:r>
              <a:rPr lang="tr-TR" dirty="0" err="1"/>
              <a:t>von</a:t>
            </a:r>
            <a:r>
              <a:rPr lang="tr-TR" dirty="0"/>
              <a:t> </a:t>
            </a:r>
            <a:r>
              <a:rPr lang="tr-TR" dirty="0" err="1"/>
              <a:t>Mises</a:t>
            </a:r>
            <a:r>
              <a:rPr lang="tr-TR" dirty="0"/>
              <a:t>, </a:t>
            </a:r>
            <a:r>
              <a:rPr lang="tr-TR" dirty="0" err="1"/>
              <a:t>Hayek</a:t>
            </a:r>
            <a:r>
              <a:rPr lang="tr-TR" dirty="0"/>
              <a:t> vd.) aracılığıyla geliştirilmiş; modern yaşam, kendisini tüketici davranışlarına göre örgütleyen ve bu sisteme bağlı olarak üretici ve tüketicilerin etkinliklerini ve sınırlarını belirleyen bir başka soyut dünyayı örgütlemektedir. </a:t>
            </a:r>
          </a:p>
          <a:p>
            <a:pPr algn="just"/>
            <a:r>
              <a:rPr lang="tr-TR" dirty="0"/>
              <a:t>Piyasa fikri ile bürokrasinin bir karşıtlık olarak tanımlanması 1950’li yıllardan itibaren güç kazanmış, 1960’lı yılların sonlarına doğru ise piyasa fikri önce akademide etkisini artırmış, 1970’li yılların sonlarından itibaren ise devlet yönetimlerinde bürokrasinin yarattığı ataleti ortadan kaldırmak için ön plana çıkartılmıştır. </a:t>
            </a:r>
          </a:p>
          <a:p>
            <a:pPr algn="just"/>
            <a:r>
              <a:rPr lang="tr-TR" dirty="0"/>
              <a:t>1970’li yıllardaki krizi aşmaya yönelik (çoğu ilkel birikim olarak örgütlenmiş) yeni birikim alanları yaratmaya hizmet edecek şekilde piyasa yüceltilmiştir. </a:t>
            </a:r>
          </a:p>
        </p:txBody>
      </p:sp>
      <p:sp>
        <p:nvSpPr>
          <p:cNvPr id="4" name="Slayt Numarası Yer Tutucusu 3">
            <a:extLst>
              <a:ext uri="{FF2B5EF4-FFF2-40B4-BE49-F238E27FC236}">
                <a16:creationId xmlns:a16="http://schemas.microsoft.com/office/drawing/2014/main" id="{BEBDF116-BA3E-F142-9D1A-7E3B6259B778}"/>
              </a:ext>
            </a:extLst>
          </p:cNvPr>
          <p:cNvSpPr>
            <a:spLocks noGrp="1"/>
          </p:cNvSpPr>
          <p:nvPr>
            <p:ph type="sldNum" sz="quarter" idx="12"/>
          </p:nvPr>
        </p:nvSpPr>
        <p:spPr/>
        <p:txBody>
          <a:bodyPr/>
          <a:lstStyle/>
          <a:p>
            <a:fld id="{E51269CD-990A-ED4F-A102-52B8CFC9F4A7}" type="slidenum">
              <a:rPr lang="tr-TR" smtClean="0"/>
              <a:t>14</a:t>
            </a:fld>
            <a:endParaRPr lang="tr-TR"/>
          </a:p>
        </p:txBody>
      </p:sp>
    </p:spTree>
    <p:extLst>
      <p:ext uri="{BB962C8B-B14F-4D97-AF65-F5344CB8AC3E}">
        <p14:creationId xmlns:p14="http://schemas.microsoft.com/office/powerpoint/2010/main" val="382523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502920"/>
            <a:ext cx="10515600" cy="5674043"/>
          </a:xfrm>
        </p:spPr>
        <p:txBody>
          <a:bodyPr>
            <a:normAutofit/>
          </a:bodyPr>
          <a:lstStyle/>
          <a:p>
            <a:pPr algn="just"/>
            <a:endParaRPr lang="tr-TR" dirty="0"/>
          </a:p>
          <a:p>
            <a:pPr algn="just"/>
            <a:r>
              <a:rPr lang="tr-TR" dirty="0"/>
              <a:t>Piyasa üzerinden eşitliğe ve özgürlüğe anlam kazandırılmaktadır.</a:t>
            </a:r>
          </a:p>
          <a:p>
            <a:pPr algn="just"/>
            <a:r>
              <a:rPr lang="tr-TR" b="1" dirty="0"/>
              <a:t>Piyasada eşitlik</a:t>
            </a:r>
            <a:r>
              <a:rPr lang="tr-TR" dirty="0"/>
              <a:t>, ilkesel olarak herkesin piyasa etkinliğine katılma hakkına sahip olması üzerinden ve serbest rekabet etme hakkını elde etme üzerinden gerçekleşir. Dolayısıyla piyasanın soyut dünyası, öncelikli olarak piyasada özgürce faaliyet göstermenin garanti altına alınmasını öngörür. </a:t>
            </a:r>
          </a:p>
          <a:p>
            <a:pPr algn="just"/>
            <a:r>
              <a:rPr lang="tr-TR" dirty="0"/>
              <a:t>Eşitlik ancak böylesi bir rekabet ortamının ihdasından sonra ve bu özgürlüğün kullanılması hakkı sayesinde dolaylı ve kademeli bir süreç olarak söz konusu olur. </a:t>
            </a:r>
          </a:p>
          <a:p>
            <a:pPr algn="just"/>
            <a:r>
              <a:rPr lang="tr-TR" dirty="0" err="1"/>
              <a:t>Menger’in</a:t>
            </a:r>
            <a:r>
              <a:rPr lang="tr-TR" dirty="0"/>
              <a:t> düşünce sistemi de piyasa üzerinden </a:t>
            </a:r>
            <a:r>
              <a:rPr lang="tr-TR" b="1" dirty="0"/>
              <a:t>özgür</a:t>
            </a:r>
            <a:r>
              <a:rPr lang="tr-TR" dirty="0"/>
              <a:t> ekonomik faaliyette bulunan ve bu özgürlüğün kullanım hakkı sayesinde de eşitlenen bir sistemden bahsetmektedir. </a:t>
            </a:r>
          </a:p>
          <a:p>
            <a:pPr algn="just"/>
            <a:endParaRPr lang="tr-TR" dirty="0"/>
          </a:p>
        </p:txBody>
      </p:sp>
      <p:sp>
        <p:nvSpPr>
          <p:cNvPr id="4" name="Slayt Numarası Yer Tutucusu 3">
            <a:extLst>
              <a:ext uri="{FF2B5EF4-FFF2-40B4-BE49-F238E27FC236}">
                <a16:creationId xmlns:a16="http://schemas.microsoft.com/office/drawing/2014/main" id="{90547DF8-E9DC-BB49-89C0-699C5E2E4E3C}"/>
              </a:ext>
            </a:extLst>
          </p:cNvPr>
          <p:cNvSpPr>
            <a:spLocks noGrp="1"/>
          </p:cNvSpPr>
          <p:nvPr>
            <p:ph type="sldNum" sz="quarter" idx="12"/>
          </p:nvPr>
        </p:nvSpPr>
        <p:spPr/>
        <p:txBody>
          <a:bodyPr/>
          <a:lstStyle/>
          <a:p>
            <a:fld id="{E51269CD-990A-ED4F-A102-52B8CFC9F4A7}" type="slidenum">
              <a:rPr lang="tr-TR" smtClean="0"/>
              <a:t>15</a:t>
            </a:fld>
            <a:endParaRPr lang="tr-TR"/>
          </a:p>
        </p:txBody>
      </p:sp>
    </p:spTree>
    <p:extLst>
      <p:ext uri="{BB962C8B-B14F-4D97-AF65-F5344CB8AC3E}">
        <p14:creationId xmlns:p14="http://schemas.microsoft.com/office/powerpoint/2010/main" val="81756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502920"/>
            <a:ext cx="10515600" cy="5674043"/>
          </a:xfrm>
        </p:spPr>
        <p:txBody>
          <a:bodyPr>
            <a:normAutofit/>
          </a:bodyPr>
          <a:lstStyle/>
          <a:p>
            <a:pPr algn="just"/>
            <a:endParaRPr lang="tr-TR" b="1" dirty="0"/>
          </a:p>
          <a:p>
            <a:pPr algn="just"/>
            <a:r>
              <a:rPr lang="tr-TR" dirty="0"/>
              <a:t>Modern iktidarların otorite temelleri </a:t>
            </a:r>
            <a:r>
              <a:rPr lang="tr-TR" dirty="0" err="1"/>
              <a:t>Weber</a:t>
            </a:r>
            <a:r>
              <a:rPr lang="tr-TR" dirty="0"/>
              <a:t> tarafından ortaya konulmuş, modern piyasa algısının işleyiş kuralları da Avusturya İktisat Okulu tarafından ortaya konmuştur. </a:t>
            </a:r>
          </a:p>
          <a:p>
            <a:pPr algn="just"/>
            <a:r>
              <a:rPr lang="tr-TR" dirty="0" err="1"/>
              <a:t>Weber’in</a:t>
            </a:r>
            <a:r>
              <a:rPr lang="tr-TR" dirty="0"/>
              <a:t> yasal-rasyonel sistemi bireyleri yasalar ve rasyonel kurallar üzerinde eşitleyen, bu sayede özgürleştiren bir model ortaya koymaktadır. Avusturya İktisat Okulu’nun önceliği ise piyasa etkinliğinin müdahalesiz yürütülebilmesi ve piyasa ajanlarının faaliyetlerini özgürce gerçekleştirmeleri üzerinden kurulur. </a:t>
            </a:r>
          </a:p>
          <a:p>
            <a:pPr algn="just"/>
            <a:r>
              <a:rPr lang="tr-TR" dirty="0" err="1"/>
              <a:t>Weber</a:t>
            </a:r>
            <a:r>
              <a:rPr lang="tr-TR" dirty="0"/>
              <a:t> bürokrasi üzerinden «eşitleyerek özgürleştiren» bir soyut modeli öngörürken; </a:t>
            </a:r>
            <a:r>
              <a:rPr lang="tr-TR" dirty="0" err="1"/>
              <a:t>Menger</a:t>
            </a:r>
            <a:r>
              <a:rPr lang="tr-TR" dirty="0"/>
              <a:t>, piyasa sayesinde tüketicilerin özgür kararları üzerinden dolaylı ve kademeli bir eşitliğe ulaşacakları (özgürlük yoluyla eşitleyen) bir model öngörmektedir.</a:t>
            </a:r>
          </a:p>
        </p:txBody>
      </p:sp>
      <p:sp>
        <p:nvSpPr>
          <p:cNvPr id="4" name="Slayt Numarası Yer Tutucusu 3">
            <a:extLst>
              <a:ext uri="{FF2B5EF4-FFF2-40B4-BE49-F238E27FC236}">
                <a16:creationId xmlns:a16="http://schemas.microsoft.com/office/drawing/2014/main" id="{B49BD0EF-A1C0-AF46-A697-EC4A79FB100F}"/>
              </a:ext>
            </a:extLst>
          </p:cNvPr>
          <p:cNvSpPr>
            <a:spLocks noGrp="1"/>
          </p:cNvSpPr>
          <p:nvPr>
            <p:ph type="sldNum" sz="quarter" idx="12"/>
          </p:nvPr>
        </p:nvSpPr>
        <p:spPr/>
        <p:txBody>
          <a:bodyPr/>
          <a:lstStyle/>
          <a:p>
            <a:fld id="{E51269CD-990A-ED4F-A102-52B8CFC9F4A7}" type="slidenum">
              <a:rPr lang="tr-TR" smtClean="0"/>
              <a:t>16</a:t>
            </a:fld>
            <a:endParaRPr lang="tr-TR"/>
          </a:p>
        </p:txBody>
      </p:sp>
    </p:spTree>
    <p:extLst>
      <p:ext uri="{BB962C8B-B14F-4D97-AF65-F5344CB8AC3E}">
        <p14:creationId xmlns:p14="http://schemas.microsoft.com/office/powerpoint/2010/main" val="402479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502920"/>
            <a:ext cx="10515600" cy="5674043"/>
          </a:xfrm>
        </p:spPr>
        <p:txBody>
          <a:bodyPr>
            <a:normAutofit fontScale="92500" lnSpcReduction="10000"/>
          </a:bodyPr>
          <a:lstStyle/>
          <a:p>
            <a:pPr algn="just"/>
            <a:r>
              <a:rPr lang="tr-TR" b="1" dirty="0" err="1"/>
              <a:t>Marx</a:t>
            </a:r>
            <a:r>
              <a:rPr lang="tr-TR" dirty="0"/>
              <a:t> için hem bürokrasi hem de piyasa sayesinde kurulan egemenlik tarzları sınıf iktidarını ve sınıf mücadelesini gizlemeye, yaratılan rasyonalitenin arkasında emeğin sömürüsünü anlamsızlaştırmaya çalışan modeller üretir. </a:t>
            </a:r>
          </a:p>
          <a:p>
            <a:pPr algn="just"/>
            <a:r>
              <a:rPr lang="tr-TR" dirty="0"/>
              <a:t>Dolayısıyla bürokrasi </a:t>
            </a:r>
            <a:r>
              <a:rPr lang="tr-TR" dirty="0" err="1"/>
              <a:t>Weber’in</a:t>
            </a:r>
            <a:r>
              <a:rPr lang="tr-TR" dirty="0"/>
              <a:t> ya da yönetim biliminin babası olarak bilinen Wilson’un iddia ettiği gibi «genel </a:t>
            </a:r>
            <a:r>
              <a:rPr lang="tr-TR" dirty="0" err="1"/>
              <a:t>çıkar»a</a:t>
            </a:r>
            <a:r>
              <a:rPr lang="tr-TR" dirty="0"/>
              <a:t> hizmet eden bir yapılanma değildir. </a:t>
            </a:r>
            <a:r>
              <a:rPr lang="tr-TR" dirty="0" err="1"/>
              <a:t>Marx</a:t>
            </a:r>
            <a:r>
              <a:rPr lang="tr-TR" dirty="0"/>
              <a:t>, bürokratik rasyonalitenin, nasıl «genel </a:t>
            </a:r>
            <a:r>
              <a:rPr lang="tr-TR" dirty="0" err="1"/>
              <a:t>çıkar»a</a:t>
            </a:r>
            <a:r>
              <a:rPr lang="tr-TR" dirty="0"/>
              <a:t> hizmet ediyormuş gibi kendisini sunarken aslında «özel </a:t>
            </a:r>
            <a:r>
              <a:rPr lang="tr-TR" dirty="0" err="1"/>
              <a:t>çıkar»a</a:t>
            </a:r>
            <a:r>
              <a:rPr lang="tr-TR" dirty="0"/>
              <a:t> hizmet ettiğini saptamaktadır.</a:t>
            </a:r>
          </a:p>
          <a:p>
            <a:pPr algn="just"/>
            <a:r>
              <a:rPr lang="tr-TR" dirty="0"/>
              <a:t>Ona göre devletin iktidarını bir illüzyona dönüştüren ve bu illüzyon altında kapitalistin özel çıkarını görünmez kılan şey bürokrasidir. </a:t>
            </a:r>
          </a:p>
          <a:p>
            <a:pPr algn="just"/>
            <a:r>
              <a:rPr lang="tr-TR" dirty="0"/>
              <a:t>Hiyerarşi, işleyiş kuralları ve teknik bilgi altında her türlü eylemi toplumun genel çıkarı, toplumun yararınaymış gibi göstererek illüzyon yaratan bürokrasi, bu illüzyon sayesinde burjuvazinin özel çıkarına göre örgütlenmiş devlet aygıtının bu niteliğini görünmez kılmaktadır. Bürokratik örgütlenme öyle karmaşıklaşır ki, hiyerarşi ve iş yapma süreçleri öyle karmaşıklaşır ki, bu karmaşa sayesinde ve teknik bilgiyi kendi çıkarına kullanarak her türlü şeyi savunmak, kapitalistin çıkarına olanı halkın çıkarınaymış gibi göstermek mümkün olur. Bu yüzden bürokrasi, bir devlet illüzyonudur. </a:t>
            </a:r>
          </a:p>
        </p:txBody>
      </p:sp>
      <p:sp>
        <p:nvSpPr>
          <p:cNvPr id="4" name="Slayt Numarası Yer Tutucusu 3">
            <a:extLst>
              <a:ext uri="{FF2B5EF4-FFF2-40B4-BE49-F238E27FC236}">
                <a16:creationId xmlns:a16="http://schemas.microsoft.com/office/drawing/2014/main" id="{C4D51765-4671-CD4E-BA75-7CBF40B68172}"/>
              </a:ext>
            </a:extLst>
          </p:cNvPr>
          <p:cNvSpPr>
            <a:spLocks noGrp="1"/>
          </p:cNvSpPr>
          <p:nvPr>
            <p:ph type="sldNum" sz="quarter" idx="12"/>
          </p:nvPr>
        </p:nvSpPr>
        <p:spPr/>
        <p:txBody>
          <a:bodyPr/>
          <a:lstStyle/>
          <a:p>
            <a:fld id="{E51269CD-990A-ED4F-A102-52B8CFC9F4A7}" type="slidenum">
              <a:rPr lang="tr-TR" smtClean="0"/>
              <a:t>17</a:t>
            </a:fld>
            <a:endParaRPr lang="tr-TR"/>
          </a:p>
        </p:txBody>
      </p:sp>
    </p:spTree>
    <p:extLst>
      <p:ext uri="{BB962C8B-B14F-4D97-AF65-F5344CB8AC3E}">
        <p14:creationId xmlns:p14="http://schemas.microsoft.com/office/powerpoint/2010/main" val="315005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lstStyle/>
          <a:p>
            <a:pPr algn="just"/>
            <a:r>
              <a:rPr lang="tr-TR" dirty="0"/>
              <a:t>Modern felsefenin temel probleminin «</a:t>
            </a:r>
            <a:r>
              <a:rPr lang="tr-TR" dirty="0" err="1"/>
              <a:t>özgürlük»tür</a:t>
            </a:r>
            <a:r>
              <a:rPr lang="tr-TR" dirty="0"/>
              <a:t>. Antik Çağ’ın temel problemi ise «iyi yaşam» ve «</a:t>
            </a:r>
            <a:r>
              <a:rPr lang="tr-TR" dirty="0" err="1"/>
              <a:t>mutluluk»tur</a:t>
            </a:r>
            <a:r>
              <a:rPr lang="tr-TR" dirty="0"/>
              <a:t>. </a:t>
            </a:r>
          </a:p>
          <a:p>
            <a:pPr algn="just"/>
            <a:r>
              <a:rPr lang="tr-TR" dirty="0"/>
              <a:t>İyi yaşam, zorunlu olanı aşma, üstesinden gelme sonucunda ortaya çıkar. Zorunluluklar alanından kurtulan insan, özgür seçim yapabilir; dolayısıyla iyi yaşam yoluna girmiş demektir. </a:t>
            </a:r>
          </a:p>
          <a:p>
            <a:pPr algn="just"/>
            <a:r>
              <a:rPr lang="tr-TR" dirty="0"/>
              <a:t>Günümüzün iyi yaşam algısı ise tüketebilmeye endekslenmiş ve tüketebilme yeteneğini artırmaya bağlanan bir algı iken, Antik dönemdeki iyi yaşam, ancak «erdem» ve «adalet» ile gerçekleşebilecek bir yaşam tercihidir. </a:t>
            </a:r>
          </a:p>
        </p:txBody>
      </p:sp>
      <p:sp>
        <p:nvSpPr>
          <p:cNvPr id="4" name="Slayt Numarası Yer Tutucusu 3">
            <a:extLst>
              <a:ext uri="{FF2B5EF4-FFF2-40B4-BE49-F238E27FC236}">
                <a16:creationId xmlns:a16="http://schemas.microsoft.com/office/drawing/2014/main" id="{31A3DF45-AC42-0D41-BBE4-245B6294F9E2}"/>
              </a:ext>
            </a:extLst>
          </p:cNvPr>
          <p:cNvSpPr>
            <a:spLocks noGrp="1"/>
          </p:cNvSpPr>
          <p:nvPr>
            <p:ph type="sldNum" sz="quarter" idx="12"/>
          </p:nvPr>
        </p:nvSpPr>
        <p:spPr/>
        <p:txBody>
          <a:bodyPr/>
          <a:lstStyle/>
          <a:p>
            <a:fld id="{E51269CD-990A-ED4F-A102-52B8CFC9F4A7}" type="slidenum">
              <a:rPr lang="tr-TR" smtClean="0"/>
              <a:t>18</a:t>
            </a:fld>
            <a:endParaRPr lang="tr-TR"/>
          </a:p>
        </p:txBody>
      </p:sp>
    </p:spTree>
    <p:extLst>
      <p:ext uri="{BB962C8B-B14F-4D97-AF65-F5344CB8AC3E}">
        <p14:creationId xmlns:p14="http://schemas.microsoft.com/office/powerpoint/2010/main" val="32174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1097280"/>
            <a:ext cx="10515600" cy="5079683"/>
          </a:xfrm>
        </p:spPr>
        <p:txBody>
          <a:bodyPr/>
          <a:lstStyle/>
          <a:p>
            <a:pPr algn="just"/>
            <a:r>
              <a:rPr lang="tr-TR" dirty="0" err="1"/>
              <a:t>Hannah</a:t>
            </a:r>
            <a:r>
              <a:rPr lang="tr-TR" dirty="0"/>
              <a:t> </a:t>
            </a:r>
            <a:r>
              <a:rPr lang="tr-TR" dirty="0" err="1"/>
              <a:t>Arendt</a:t>
            </a:r>
            <a:r>
              <a:rPr lang="tr-TR" dirty="0"/>
              <a:t>, «İnsanlık Durumu» kitabında Aristo ve Antik Çağ üzerinden, iyi yaşamın ve insan olmanın koşullarını tartışmaya çalışır. </a:t>
            </a:r>
          </a:p>
          <a:p>
            <a:pPr algn="just"/>
            <a:r>
              <a:rPr lang="tr-TR" dirty="0"/>
              <a:t>İyi yaşam, «özgür seçim» aracılığıyla olanaklı olan, özgür seçim ise politik insanın kendi hayatına yön vermek için kamusal alanda, «özgür konuşma» yapması ve bu yolla hem kendi, hem kent devletinin geleceği, hem de başkalarının hayatı üzerinde etkili olması yoluyla ortaya çıkandır. </a:t>
            </a:r>
          </a:p>
          <a:p>
            <a:pPr algn="just"/>
            <a:r>
              <a:rPr lang="tr-TR" dirty="0"/>
              <a:t>Dolayısıyla </a:t>
            </a:r>
            <a:r>
              <a:rPr lang="tr-TR" dirty="0" err="1"/>
              <a:t>Arendt</a:t>
            </a:r>
            <a:r>
              <a:rPr lang="tr-TR" dirty="0"/>
              <a:t>, Aristo üzerinden özgür seçimi, politik toplum ve kamusal alana mal ederek kurumsallaştırır. İyi yaşam, adalet arayışından çok, politik hayvanın, politik toplumun bir sonucudur. </a:t>
            </a:r>
          </a:p>
          <a:p>
            <a:pPr algn="just"/>
            <a:r>
              <a:rPr lang="tr-TR" dirty="0" err="1"/>
              <a:t>Arendt</a:t>
            </a:r>
            <a:r>
              <a:rPr lang="tr-TR" dirty="0"/>
              <a:t>, günümüzde kamusal alanın ortadan kalktığını, çünkü hayatın zorunluluklar alanına hapsolduğunu, tamamen iş ve emeğin etkisi altında olduğunu tartışır.</a:t>
            </a:r>
          </a:p>
          <a:p>
            <a:pPr algn="just"/>
            <a:endParaRPr lang="tr-TR" dirty="0"/>
          </a:p>
        </p:txBody>
      </p:sp>
      <p:sp>
        <p:nvSpPr>
          <p:cNvPr id="4" name="Slayt Numarası Yer Tutucusu 3">
            <a:extLst>
              <a:ext uri="{FF2B5EF4-FFF2-40B4-BE49-F238E27FC236}">
                <a16:creationId xmlns:a16="http://schemas.microsoft.com/office/drawing/2014/main" id="{3A5994CC-82DD-4646-94DD-8F4B91C3E1B0}"/>
              </a:ext>
            </a:extLst>
          </p:cNvPr>
          <p:cNvSpPr>
            <a:spLocks noGrp="1"/>
          </p:cNvSpPr>
          <p:nvPr>
            <p:ph type="sldNum" sz="quarter" idx="12"/>
          </p:nvPr>
        </p:nvSpPr>
        <p:spPr/>
        <p:txBody>
          <a:bodyPr/>
          <a:lstStyle/>
          <a:p>
            <a:fld id="{E51269CD-990A-ED4F-A102-52B8CFC9F4A7}" type="slidenum">
              <a:rPr lang="tr-TR" smtClean="0"/>
              <a:t>19</a:t>
            </a:fld>
            <a:endParaRPr lang="tr-TR"/>
          </a:p>
        </p:txBody>
      </p:sp>
    </p:spTree>
    <p:extLst>
      <p:ext uri="{BB962C8B-B14F-4D97-AF65-F5344CB8AC3E}">
        <p14:creationId xmlns:p14="http://schemas.microsoft.com/office/powerpoint/2010/main" val="34142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1295401" y="1137138"/>
            <a:ext cx="9601196" cy="4738730"/>
          </a:xfrm>
        </p:spPr>
        <p:txBody>
          <a:bodyPr>
            <a:normAutofit/>
          </a:bodyPr>
          <a:lstStyle/>
          <a:p>
            <a:pPr algn="just"/>
            <a:endParaRPr lang="tr-TR" dirty="0"/>
          </a:p>
          <a:p>
            <a:pPr algn="just"/>
            <a:r>
              <a:rPr lang="tr-TR" dirty="0"/>
              <a:t>Yurttaşlık kimliği, modern Akıl çerçevesinde bireyin tanımlanmasıdır. </a:t>
            </a:r>
          </a:p>
          <a:p>
            <a:pPr algn="just"/>
            <a:r>
              <a:rPr lang="tr-TR" dirty="0"/>
              <a:t>Tanrısal Akıl yerine, devlet eliyle bireyin tanımlandığı ve özgürleştiği bir aşamaya geçilmiştir. </a:t>
            </a:r>
          </a:p>
          <a:p>
            <a:pPr algn="just"/>
            <a:r>
              <a:rPr lang="tr-TR" dirty="0"/>
              <a:t>Hem bürokrasi hem de piyasa aracılığıyla bir «üst akıl» yaratılmıştır. Yeni kutsal, bu «üst </a:t>
            </a:r>
            <a:r>
              <a:rPr lang="tr-TR" dirty="0" err="1"/>
              <a:t>akıl»dır</a:t>
            </a:r>
            <a:r>
              <a:rPr lang="tr-TR" dirty="0"/>
              <a:t>. </a:t>
            </a:r>
          </a:p>
          <a:p>
            <a:pPr algn="just"/>
            <a:r>
              <a:rPr lang="tr-TR" dirty="0"/>
              <a:t>Özgürlük ve eşitlik üzerinde modern bir söylem oluşturulmuştur. </a:t>
            </a:r>
          </a:p>
        </p:txBody>
      </p:sp>
      <p:sp>
        <p:nvSpPr>
          <p:cNvPr id="4" name="Slayt Numarası Yer Tutucusu 3">
            <a:extLst>
              <a:ext uri="{FF2B5EF4-FFF2-40B4-BE49-F238E27FC236}">
                <a16:creationId xmlns:a16="http://schemas.microsoft.com/office/drawing/2014/main" id="{B9E5BFA7-3FC2-7A4C-9C0F-773483BCCC7E}"/>
              </a:ext>
            </a:extLst>
          </p:cNvPr>
          <p:cNvSpPr>
            <a:spLocks noGrp="1"/>
          </p:cNvSpPr>
          <p:nvPr>
            <p:ph type="sldNum" sz="quarter" idx="12"/>
          </p:nvPr>
        </p:nvSpPr>
        <p:spPr/>
        <p:txBody>
          <a:bodyPr/>
          <a:lstStyle/>
          <a:p>
            <a:fld id="{E51269CD-990A-ED4F-A102-52B8CFC9F4A7}" type="slidenum">
              <a:rPr lang="tr-TR" smtClean="0"/>
              <a:t>2</a:t>
            </a:fld>
            <a:endParaRPr lang="tr-TR"/>
          </a:p>
        </p:txBody>
      </p:sp>
    </p:spTree>
    <p:extLst>
      <p:ext uri="{BB962C8B-B14F-4D97-AF65-F5344CB8AC3E}">
        <p14:creationId xmlns:p14="http://schemas.microsoft.com/office/powerpoint/2010/main" val="182884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D7CE8B-E376-7742-9BF2-C837AE35EEF9}"/>
              </a:ext>
            </a:extLst>
          </p:cNvPr>
          <p:cNvSpPr>
            <a:spLocks noGrp="1"/>
          </p:cNvSpPr>
          <p:nvPr>
            <p:ph idx="1"/>
          </p:nvPr>
        </p:nvSpPr>
        <p:spPr>
          <a:xfrm>
            <a:off x="838200" y="949570"/>
            <a:ext cx="10515600" cy="5227394"/>
          </a:xfrm>
        </p:spPr>
        <p:txBody>
          <a:bodyPr>
            <a:normAutofit lnSpcReduction="10000"/>
          </a:bodyPr>
          <a:lstStyle/>
          <a:p>
            <a:pPr algn="just"/>
            <a:r>
              <a:rPr lang="tr-TR" dirty="0"/>
              <a:t>«İş», yaşamın merkezine oturmuştur. </a:t>
            </a:r>
          </a:p>
          <a:p>
            <a:pPr algn="just"/>
            <a:r>
              <a:rPr lang="tr-TR" dirty="0"/>
              <a:t>Birey kendisini «</a:t>
            </a:r>
            <a:r>
              <a:rPr lang="tr-TR" dirty="0" err="1"/>
              <a:t>iş»te</a:t>
            </a:r>
            <a:r>
              <a:rPr lang="tr-TR" dirty="0"/>
              <a:t> gerçekleştirmek, mutluluğun kaynağını «</a:t>
            </a:r>
            <a:r>
              <a:rPr lang="tr-TR" dirty="0" err="1"/>
              <a:t>iş»te</a:t>
            </a:r>
            <a:r>
              <a:rPr lang="tr-TR" dirty="0"/>
              <a:t> başarı elde etmek üzerinden kurmaktadır. </a:t>
            </a:r>
          </a:p>
          <a:p>
            <a:pPr algn="just"/>
            <a:r>
              <a:rPr lang="tr-TR" dirty="0"/>
              <a:t>İş, dünyayı insanileştirir. İnsanileştiği oranda yapay olan bu dünya, bir süre sonra insani olanın da yitmesine yol açmaktadır. İnsan “iş” ile dünyayı yaparken, kendisini de yapay olana mahkum eder. </a:t>
            </a:r>
          </a:p>
          <a:p>
            <a:pPr algn="just"/>
            <a:r>
              <a:rPr lang="tr-TR" dirty="0"/>
              <a:t>Yapay dünya, kendi varlığını güvence altına almak için kendi kurallarını oluşturur. «Piyasa» gibi…  Kuralları kendinden menkul piyasa, her türlü insani kuralı kendi içerisinde eritir. </a:t>
            </a:r>
          </a:p>
          <a:p>
            <a:pPr algn="just"/>
            <a:r>
              <a:rPr lang="tr-TR" dirty="0"/>
              <a:t>«</a:t>
            </a:r>
            <a:r>
              <a:rPr lang="tr-TR" dirty="0" err="1"/>
              <a:t>İş»in</a:t>
            </a:r>
            <a:r>
              <a:rPr lang="tr-TR" dirty="0"/>
              <a:t>, hayatın merkezine alınmasıyla birlikte, iş, insani bir faaliyet olmaktan çıkmış, insani faaliyetlerin üzerinde, insani faaliyetlere hükmeden, onun içeriğini, niceliğini ve niteliğini belirleyen bir üst akıl olarak, gündelik hayatımıza müdahil olmuştur. Hayatın merkezine yerleşmiştir. </a:t>
            </a:r>
          </a:p>
        </p:txBody>
      </p:sp>
      <p:sp>
        <p:nvSpPr>
          <p:cNvPr id="4" name="Slayt Numarası Yer Tutucusu 3">
            <a:extLst>
              <a:ext uri="{FF2B5EF4-FFF2-40B4-BE49-F238E27FC236}">
                <a16:creationId xmlns:a16="http://schemas.microsoft.com/office/drawing/2014/main" id="{0BDF4C46-6685-AB45-AB9A-36F4A08FF66D}"/>
              </a:ext>
            </a:extLst>
          </p:cNvPr>
          <p:cNvSpPr>
            <a:spLocks noGrp="1"/>
          </p:cNvSpPr>
          <p:nvPr>
            <p:ph type="sldNum" sz="quarter" idx="12"/>
          </p:nvPr>
        </p:nvSpPr>
        <p:spPr/>
        <p:txBody>
          <a:bodyPr/>
          <a:lstStyle/>
          <a:p>
            <a:fld id="{E51269CD-990A-ED4F-A102-52B8CFC9F4A7}" type="slidenum">
              <a:rPr lang="tr-TR" smtClean="0"/>
              <a:t>20</a:t>
            </a:fld>
            <a:endParaRPr lang="tr-TR"/>
          </a:p>
        </p:txBody>
      </p:sp>
    </p:spTree>
    <p:extLst>
      <p:ext uri="{BB962C8B-B14F-4D97-AF65-F5344CB8AC3E}">
        <p14:creationId xmlns:p14="http://schemas.microsoft.com/office/powerpoint/2010/main" val="278897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754380"/>
            <a:ext cx="10515600" cy="5422583"/>
          </a:xfrm>
        </p:spPr>
        <p:txBody>
          <a:bodyPr>
            <a:normAutofit/>
          </a:bodyPr>
          <a:lstStyle/>
          <a:p>
            <a:pPr algn="just"/>
            <a:endParaRPr lang="tr-TR" dirty="0"/>
          </a:p>
          <a:p>
            <a:pPr algn="just"/>
            <a:r>
              <a:rPr lang="tr-TR" dirty="0" err="1"/>
              <a:t>Weber</a:t>
            </a:r>
            <a:r>
              <a:rPr lang="tr-TR" dirty="0"/>
              <a:t>, özgürlük ve eşitlik kavramlarını bütünlük içerisinde değerlendirmiştir. </a:t>
            </a:r>
          </a:p>
          <a:p>
            <a:pPr algn="just"/>
            <a:r>
              <a:rPr lang="tr-TR" dirty="0" err="1"/>
              <a:t>Weber’e</a:t>
            </a:r>
            <a:r>
              <a:rPr lang="tr-TR" dirty="0"/>
              <a:t> göre modern iktidarın kendini kurduğu yerde, bürokrasi karşımıza çıkar. </a:t>
            </a:r>
          </a:p>
          <a:p>
            <a:pPr algn="just"/>
            <a:r>
              <a:rPr lang="tr-TR" dirty="0"/>
              <a:t>Kişiler üstü nesnel kurallar ve bu kurallarca belirlenmiş işler-görevler önceki dönemlere göre bir üstünlük göstergesidir. </a:t>
            </a:r>
          </a:p>
          <a:p>
            <a:pPr algn="just"/>
            <a:r>
              <a:rPr lang="tr-TR" dirty="0"/>
              <a:t>İktidar ve otorite, yasalar ve kurallar nezdinde soyutlanmıştır.  </a:t>
            </a:r>
          </a:p>
          <a:p>
            <a:pPr algn="just"/>
            <a:r>
              <a:rPr lang="tr-TR" dirty="0"/>
              <a:t>Modern insan kurallarla bir sultan, bir prens, bir kral ya da Tanrıya gerek duyulmaksızın birlikte hareket edebilmekte, örgütlenebilmekte ve iş yapmaktadır.</a:t>
            </a:r>
          </a:p>
        </p:txBody>
      </p:sp>
      <p:sp>
        <p:nvSpPr>
          <p:cNvPr id="4" name="Slayt Numarası Yer Tutucusu 3">
            <a:extLst>
              <a:ext uri="{FF2B5EF4-FFF2-40B4-BE49-F238E27FC236}">
                <a16:creationId xmlns:a16="http://schemas.microsoft.com/office/drawing/2014/main" id="{D7DA1BB0-79CD-3A4A-AE13-4E3D490D2F51}"/>
              </a:ext>
            </a:extLst>
          </p:cNvPr>
          <p:cNvSpPr>
            <a:spLocks noGrp="1"/>
          </p:cNvSpPr>
          <p:nvPr>
            <p:ph type="sldNum" sz="quarter" idx="12"/>
          </p:nvPr>
        </p:nvSpPr>
        <p:spPr/>
        <p:txBody>
          <a:bodyPr/>
          <a:lstStyle/>
          <a:p>
            <a:fld id="{E51269CD-990A-ED4F-A102-52B8CFC9F4A7}" type="slidenum">
              <a:rPr lang="tr-TR" smtClean="0"/>
              <a:t>3</a:t>
            </a:fld>
            <a:endParaRPr lang="tr-TR"/>
          </a:p>
        </p:txBody>
      </p:sp>
    </p:spTree>
    <p:extLst>
      <p:ext uri="{BB962C8B-B14F-4D97-AF65-F5344CB8AC3E}">
        <p14:creationId xmlns:p14="http://schemas.microsoft.com/office/powerpoint/2010/main" val="281916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982980"/>
            <a:ext cx="10515600" cy="5193983"/>
          </a:xfrm>
        </p:spPr>
        <p:txBody>
          <a:bodyPr>
            <a:normAutofit/>
          </a:bodyPr>
          <a:lstStyle/>
          <a:p>
            <a:pPr algn="just"/>
            <a:r>
              <a:rPr lang="tr-TR" dirty="0"/>
              <a:t>Kurallar, uzmanlık bilgisine bağlı olarak, herkesin üzerinde ve herkesi bağlayacak şekilde belirlenmiştir. </a:t>
            </a:r>
          </a:p>
          <a:p>
            <a:pPr algn="just"/>
            <a:r>
              <a:rPr lang="tr-TR" dirty="0"/>
              <a:t>Mutlak kralın iki dudağının arasına sıkışmış bulunan iktidara göre, bürokrasinin ürettiği iktidar elbette ki çok daha fazla «</a:t>
            </a:r>
            <a:r>
              <a:rPr lang="tr-TR" dirty="0" err="1"/>
              <a:t>rasyonel»dir</a:t>
            </a:r>
            <a:r>
              <a:rPr lang="tr-TR" dirty="0"/>
              <a:t>. Bu rasyonalite sayesinde, mutlak kralın kullandığı şekilde bir zorlamaya gerek kalmaksızın herkes bu kurallara uyum sağlamakta ve bu sayede de bu kurallar seti altında eşitlenmektedir. </a:t>
            </a:r>
          </a:p>
          <a:p>
            <a:pPr algn="just"/>
            <a:r>
              <a:rPr lang="tr-TR" dirty="0"/>
              <a:t>Modern akıl bu soyutlanmış iktidar yapısı altında kendi egemenliğini kuralların egemenliğine bırakarak, bu kurallar altında herkesin eşitlendiği ve bu eşitlik sayesinde (yasal-rasyonel otorite sayesinde) kişilerin özgürleşeceği bir sistemin temellerini atmaktadır. </a:t>
            </a:r>
          </a:p>
          <a:p>
            <a:pPr algn="just"/>
            <a:r>
              <a:rPr lang="tr-TR" dirty="0" err="1"/>
              <a:t>Weber’in</a:t>
            </a:r>
            <a:r>
              <a:rPr lang="tr-TR" dirty="0"/>
              <a:t> bürokrasi anlayışında özgürlük ancak bürokratik rasyonalitenin yasal-rasyonel kuralları altında eşitlenerek söz konusu olabilmektedir. </a:t>
            </a:r>
          </a:p>
        </p:txBody>
      </p:sp>
      <p:sp>
        <p:nvSpPr>
          <p:cNvPr id="4" name="Slayt Numarası Yer Tutucusu 3">
            <a:extLst>
              <a:ext uri="{FF2B5EF4-FFF2-40B4-BE49-F238E27FC236}">
                <a16:creationId xmlns:a16="http://schemas.microsoft.com/office/drawing/2014/main" id="{23C8FD50-0CAE-DE4B-8DC2-A32F65ED2EFA}"/>
              </a:ext>
            </a:extLst>
          </p:cNvPr>
          <p:cNvSpPr>
            <a:spLocks noGrp="1"/>
          </p:cNvSpPr>
          <p:nvPr>
            <p:ph type="sldNum" sz="quarter" idx="12"/>
          </p:nvPr>
        </p:nvSpPr>
        <p:spPr/>
        <p:txBody>
          <a:bodyPr/>
          <a:lstStyle/>
          <a:p>
            <a:fld id="{E51269CD-990A-ED4F-A102-52B8CFC9F4A7}" type="slidenum">
              <a:rPr lang="tr-TR" smtClean="0"/>
              <a:t>4</a:t>
            </a:fld>
            <a:endParaRPr lang="tr-TR"/>
          </a:p>
        </p:txBody>
      </p:sp>
    </p:spTree>
    <p:extLst>
      <p:ext uri="{BB962C8B-B14F-4D97-AF65-F5344CB8AC3E}">
        <p14:creationId xmlns:p14="http://schemas.microsoft.com/office/powerpoint/2010/main" val="28805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1295401" y="1137138"/>
            <a:ext cx="9601196" cy="4738730"/>
          </a:xfrm>
        </p:spPr>
        <p:txBody>
          <a:bodyPr>
            <a:normAutofit/>
          </a:bodyPr>
          <a:lstStyle/>
          <a:p>
            <a:pPr algn="just"/>
            <a:endParaRPr lang="tr-TR" dirty="0"/>
          </a:p>
          <a:p>
            <a:pPr algn="just"/>
            <a:r>
              <a:rPr lang="tr-TR" dirty="0"/>
              <a:t>Modern çağ, hayatın hızının insana ve dünyaya başka hiçbir şeyi önemsemeye imkan bırakmayacak kadar egemen olduğu bir çağdır. Modern insan hiçbir şeye yetişemez. Sürekli bir şeyleri bitirmek ister; hiçbir iş bitmez. Yetişememe ve eksiklik duygusu insanın zaman ve hız karşısında aciz kalmasını sağlar.</a:t>
            </a:r>
          </a:p>
          <a:p>
            <a:pPr algn="just"/>
            <a:r>
              <a:rPr lang="tr-TR" dirty="0"/>
              <a:t>En hızlı ve en hatasız bir biçimde iş görebilme, değişime en hızlı biçimde tepki verme yeteneği çağa damgasını vuran en önemli olgudur. </a:t>
            </a:r>
          </a:p>
          <a:p>
            <a:pPr algn="just"/>
            <a:r>
              <a:rPr lang="tr-TR" dirty="0" err="1"/>
              <a:t>Weber’e</a:t>
            </a:r>
            <a:r>
              <a:rPr lang="tr-TR" dirty="0"/>
              <a:t> göre çağın hızı karşısında da en etkili örgütlenme tarzı bürokrasidir.</a:t>
            </a:r>
          </a:p>
          <a:p>
            <a:pPr algn="just"/>
            <a:endParaRPr lang="tr-TR" dirty="0"/>
          </a:p>
        </p:txBody>
      </p:sp>
      <p:sp>
        <p:nvSpPr>
          <p:cNvPr id="4" name="Slayt Numarası Yer Tutucusu 3">
            <a:extLst>
              <a:ext uri="{FF2B5EF4-FFF2-40B4-BE49-F238E27FC236}">
                <a16:creationId xmlns:a16="http://schemas.microsoft.com/office/drawing/2014/main" id="{38B1177A-7B9D-A044-BC9F-C2D74BC9F035}"/>
              </a:ext>
            </a:extLst>
          </p:cNvPr>
          <p:cNvSpPr>
            <a:spLocks noGrp="1"/>
          </p:cNvSpPr>
          <p:nvPr>
            <p:ph type="sldNum" sz="quarter" idx="12"/>
          </p:nvPr>
        </p:nvSpPr>
        <p:spPr/>
        <p:txBody>
          <a:bodyPr/>
          <a:lstStyle/>
          <a:p>
            <a:fld id="{E51269CD-990A-ED4F-A102-52B8CFC9F4A7}" type="slidenum">
              <a:rPr lang="tr-TR" smtClean="0"/>
              <a:t>5</a:t>
            </a:fld>
            <a:endParaRPr lang="tr-TR"/>
          </a:p>
        </p:txBody>
      </p:sp>
    </p:spTree>
    <p:extLst>
      <p:ext uri="{BB962C8B-B14F-4D97-AF65-F5344CB8AC3E}">
        <p14:creationId xmlns:p14="http://schemas.microsoft.com/office/powerpoint/2010/main" val="392234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1143000"/>
            <a:ext cx="10515600" cy="5033963"/>
          </a:xfrm>
        </p:spPr>
        <p:txBody>
          <a:bodyPr>
            <a:normAutofit/>
          </a:bodyPr>
          <a:lstStyle/>
          <a:p>
            <a:pPr algn="just"/>
            <a:endParaRPr lang="tr-TR" dirty="0"/>
          </a:p>
          <a:p>
            <a:pPr algn="just"/>
            <a:r>
              <a:rPr lang="tr-TR" dirty="0" err="1"/>
              <a:t>Weberyen</a:t>
            </a:r>
            <a:r>
              <a:rPr lang="tr-TR" dirty="0"/>
              <a:t> bürokrasi hiyerarşiktir. Görev hiyerarşisi ve kademeli yetki düzeylerine ilişkin ilkelere göre, küçük görevlilerin yüksek görevlilerce denetlenmesini sağlayan, iyice belirlenmiş bir ast-üst ilişkisi vardır. </a:t>
            </a:r>
          </a:p>
          <a:p>
            <a:pPr algn="just"/>
            <a:r>
              <a:rPr lang="tr-TR" dirty="0"/>
              <a:t>Hiyerarşi kademelerindeki kişiler yetkilerini hiyerarşideki pozisyonlarından alırlar ve yetkileri ile orantılı sorumluluk üstlenirler. Sistem hiyerarşik olduğu kadar, herkesin uymak zorunda olduğu kurallar çerçevesinde herkesin denetlendiği bir model de ortaya konmaktadır. </a:t>
            </a:r>
          </a:p>
        </p:txBody>
      </p:sp>
      <p:sp>
        <p:nvSpPr>
          <p:cNvPr id="4" name="Slayt Numarası Yer Tutucusu 3">
            <a:extLst>
              <a:ext uri="{FF2B5EF4-FFF2-40B4-BE49-F238E27FC236}">
                <a16:creationId xmlns:a16="http://schemas.microsoft.com/office/drawing/2014/main" id="{C8DC146F-522D-CC43-988D-8D50F866C101}"/>
              </a:ext>
            </a:extLst>
          </p:cNvPr>
          <p:cNvSpPr>
            <a:spLocks noGrp="1"/>
          </p:cNvSpPr>
          <p:nvPr>
            <p:ph type="sldNum" sz="quarter" idx="12"/>
          </p:nvPr>
        </p:nvSpPr>
        <p:spPr/>
        <p:txBody>
          <a:bodyPr/>
          <a:lstStyle/>
          <a:p>
            <a:fld id="{E51269CD-990A-ED4F-A102-52B8CFC9F4A7}" type="slidenum">
              <a:rPr lang="tr-TR" smtClean="0"/>
              <a:t>6</a:t>
            </a:fld>
            <a:endParaRPr lang="tr-TR"/>
          </a:p>
        </p:txBody>
      </p:sp>
    </p:spTree>
    <p:extLst>
      <p:ext uri="{BB962C8B-B14F-4D97-AF65-F5344CB8AC3E}">
        <p14:creationId xmlns:p14="http://schemas.microsoft.com/office/powerpoint/2010/main" val="371979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sz="half" idx="1"/>
          </p:nvPr>
        </p:nvSpPr>
        <p:spPr>
          <a:xfrm>
            <a:off x="468923" y="644769"/>
            <a:ext cx="5547829" cy="5225679"/>
          </a:xfrm>
        </p:spPr>
        <p:txBody>
          <a:bodyPr>
            <a:normAutofit/>
          </a:bodyPr>
          <a:lstStyle/>
          <a:p>
            <a:r>
              <a:rPr lang="tr-TR" dirty="0"/>
              <a:t>Bürokratik otoritenin özellikleri:</a:t>
            </a:r>
          </a:p>
          <a:p>
            <a:pPr lvl="1"/>
            <a:endParaRPr lang="tr-TR" dirty="0"/>
          </a:p>
          <a:p>
            <a:pPr lvl="1"/>
            <a:r>
              <a:rPr lang="tr-TR" sz="2400" dirty="0"/>
              <a:t>Yazılı kurallara </a:t>
            </a:r>
            <a:r>
              <a:rPr lang="tr-TR" sz="2400" dirty="0" err="1"/>
              <a:t>dayalılık</a:t>
            </a:r>
            <a:endParaRPr lang="tr-TR" sz="2400" dirty="0"/>
          </a:p>
          <a:p>
            <a:pPr lvl="1"/>
            <a:r>
              <a:rPr lang="tr-TR" sz="2400" dirty="0" err="1"/>
              <a:t>Gayrişahsilik</a:t>
            </a:r>
            <a:endParaRPr lang="tr-TR" sz="2400" dirty="0"/>
          </a:p>
          <a:p>
            <a:pPr lvl="1"/>
            <a:r>
              <a:rPr lang="tr-TR" sz="2400" dirty="0"/>
              <a:t>Süreklilik</a:t>
            </a:r>
          </a:p>
          <a:p>
            <a:pPr lvl="1"/>
            <a:r>
              <a:rPr lang="tr-TR" sz="2400" dirty="0"/>
              <a:t>Görevlerin ve yetki alanlarının net tanımlanması</a:t>
            </a:r>
          </a:p>
          <a:p>
            <a:pPr lvl="1"/>
            <a:r>
              <a:rPr lang="tr-TR" sz="2400" dirty="0"/>
              <a:t>İşbölümüne dayalı uzmanlaşma</a:t>
            </a:r>
          </a:p>
          <a:p>
            <a:pPr lvl="1"/>
            <a:r>
              <a:rPr lang="tr-TR" sz="2400" dirty="0"/>
              <a:t>Hiyerarşi</a:t>
            </a:r>
          </a:p>
          <a:p>
            <a:pPr lvl="1"/>
            <a:endParaRPr lang="tr-TR" dirty="0"/>
          </a:p>
        </p:txBody>
      </p:sp>
      <p:sp>
        <p:nvSpPr>
          <p:cNvPr id="5" name="İçerik Yer Tutucusu 4">
            <a:extLst>
              <a:ext uri="{FF2B5EF4-FFF2-40B4-BE49-F238E27FC236}">
                <a16:creationId xmlns:a16="http://schemas.microsoft.com/office/drawing/2014/main" id="{5828018E-1F28-DB42-8878-9B68DAF281BA}"/>
              </a:ext>
            </a:extLst>
          </p:cNvPr>
          <p:cNvSpPr>
            <a:spLocks noGrp="1"/>
          </p:cNvSpPr>
          <p:nvPr>
            <p:ph sz="half" idx="2"/>
          </p:nvPr>
        </p:nvSpPr>
        <p:spPr>
          <a:xfrm>
            <a:off x="6181344" y="1101969"/>
            <a:ext cx="5506564" cy="4768479"/>
          </a:xfrm>
        </p:spPr>
        <p:txBody>
          <a:bodyPr>
            <a:normAutofit/>
          </a:bodyPr>
          <a:lstStyle/>
          <a:p>
            <a:pPr lvl="1"/>
            <a:endParaRPr lang="tr-TR" dirty="0"/>
          </a:p>
          <a:p>
            <a:pPr lvl="1"/>
            <a:r>
              <a:rPr lang="tr-TR" sz="2400" dirty="0"/>
              <a:t>Eğitimli, liyakat sahibi memurların çalışması</a:t>
            </a:r>
          </a:p>
          <a:p>
            <a:pPr lvl="1"/>
            <a:r>
              <a:rPr lang="tr-TR" sz="2400" dirty="0"/>
              <a:t>Üretim araçlarının sahibi olmayan memurların çalışması</a:t>
            </a:r>
          </a:p>
          <a:p>
            <a:pPr lvl="1"/>
            <a:r>
              <a:rPr lang="tr-TR" sz="2400" dirty="0"/>
              <a:t>Memurluğun, hayat boyu bir meslek olması</a:t>
            </a:r>
          </a:p>
          <a:p>
            <a:pPr lvl="1"/>
            <a:r>
              <a:rPr lang="tr-TR" sz="2400" dirty="0"/>
              <a:t>Memurların standart bir aylık alması</a:t>
            </a:r>
          </a:p>
          <a:p>
            <a:pPr lvl="1"/>
            <a:r>
              <a:rPr lang="tr-TR" sz="2400" dirty="0"/>
              <a:t>Memurların katı bir disipline ve denetime tabi olması</a:t>
            </a:r>
          </a:p>
          <a:p>
            <a:pPr lvl="1"/>
            <a:endParaRPr lang="tr-TR" dirty="0"/>
          </a:p>
        </p:txBody>
      </p:sp>
      <p:sp>
        <p:nvSpPr>
          <p:cNvPr id="4" name="Slayt Numarası Yer Tutucusu 3">
            <a:extLst>
              <a:ext uri="{FF2B5EF4-FFF2-40B4-BE49-F238E27FC236}">
                <a16:creationId xmlns:a16="http://schemas.microsoft.com/office/drawing/2014/main" id="{C8DC146F-522D-CC43-988D-8D50F866C101}"/>
              </a:ext>
            </a:extLst>
          </p:cNvPr>
          <p:cNvSpPr>
            <a:spLocks noGrp="1"/>
          </p:cNvSpPr>
          <p:nvPr>
            <p:ph type="sldNum" sz="quarter" idx="12"/>
          </p:nvPr>
        </p:nvSpPr>
        <p:spPr/>
        <p:txBody>
          <a:bodyPr/>
          <a:lstStyle/>
          <a:p>
            <a:fld id="{E51269CD-990A-ED4F-A102-52B8CFC9F4A7}" type="slidenum">
              <a:rPr lang="tr-TR" smtClean="0"/>
              <a:t>7</a:t>
            </a:fld>
            <a:endParaRPr lang="tr-TR"/>
          </a:p>
        </p:txBody>
      </p:sp>
    </p:spTree>
    <p:extLst>
      <p:ext uri="{BB962C8B-B14F-4D97-AF65-F5344CB8AC3E}">
        <p14:creationId xmlns:p14="http://schemas.microsoft.com/office/powerpoint/2010/main" val="3630491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926122" y="726831"/>
            <a:ext cx="10257693" cy="5521569"/>
          </a:xfrm>
        </p:spPr>
        <p:txBody>
          <a:bodyPr>
            <a:normAutofit lnSpcReduction="10000"/>
          </a:bodyPr>
          <a:lstStyle/>
          <a:p>
            <a:pPr algn="just"/>
            <a:endParaRPr lang="tr-TR" sz="1800" dirty="0"/>
          </a:p>
          <a:p>
            <a:pPr algn="just"/>
            <a:r>
              <a:rPr lang="tr-TR" sz="2100" dirty="0"/>
              <a:t>Teknik doğruların egemenliği ve </a:t>
            </a:r>
            <a:r>
              <a:rPr lang="tr-TR" sz="2100" b="1" dirty="0"/>
              <a:t>yönetimin teknik bir süreç olarak algılanması </a:t>
            </a:r>
            <a:r>
              <a:rPr lang="tr-TR" sz="2100" dirty="0"/>
              <a:t>yaklaşımı «yönetim biliminin» de temelini oluşturmaktadır. </a:t>
            </a:r>
          </a:p>
          <a:p>
            <a:pPr algn="just"/>
            <a:r>
              <a:rPr lang="tr-TR" sz="2100" dirty="0"/>
              <a:t>Devlet etkinlikleri «teknik» bir süreç olarak algılanınca, yönetim yazını da </a:t>
            </a:r>
            <a:r>
              <a:rPr lang="tr-TR" sz="2100" b="1" dirty="0"/>
              <a:t>siyasetten bağını kopartmış</a:t>
            </a:r>
            <a:r>
              <a:rPr lang="tr-TR" sz="2100" dirty="0"/>
              <a:t>, kendisine ait teknik doğruları olan, ayrı, pozitif bir bilim olarak kendisini ilan etmiştir. Bu gelişmenin mimarı olarak eski Amerika Birleşik Devletleri başkanlarından W. Wilson görülür. </a:t>
            </a:r>
          </a:p>
          <a:p>
            <a:pPr algn="just"/>
            <a:r>
              <a:rPr lang="tr-TR" sz="2100" b="1" dirty="0"/>
              <a:t>Wilson</a:t>
            </a:r>
            <a:r>
              <a:rPr lang="tr-TR" sz="2100" dirty="0"/>
              <a:t>’a göre, önceki dönemlerin temel meselesi «</a:t>
            </a:r>
            <a:r>
              <a:rPr lang="tr-TR" sz="2100" dirty="0" err="1"/>
              <a:t>tek»ti</a:t>
            </a:r>
            <a:r>
              <a:rPr lang="tr-TR" sz="2100" dirty="0"/>
              <a:t> ve «mesele şundan ibaretti: İktidara kim sahip olsun?» Oysa yönetim bilimi üzerine düşünme, iktidara kim sahip olursa olsun, yönetimin belirli nesnel kurallarının mevcut olduğunu ortaya koyacak ve eğer devlet bu kurallar çerçevesinde idare edilirse, belirli kesimlerin veya kişilerin çıkarına değil, toplumun «genel çıkarına» hizmet etmeyi sağlayacak nesnel bir örgütlenme modeline ulaşmayı olanaklı kılabilecektir. Aynı zamanda «demokratikleşecektir». </a:t>
            </a:r>
          </a:p>
          <a:p>
            <a:pPr algn="just"/>
            <a:r>
              <a:rPr lang="tr-TR" sz="2100" dirty="0"/>
              <a:t>Yönetim bilimi olarak adlandırılan inceleme alanı da bu nosyonu kabul ederek bu sayede kendisine bir «bilimsellik» yaftası elde etmekte ve saygın ve teknik bir inceleme alanına oturmaktadır. </a:t>
            </a:r>
          </a:p>
        </p:txBody>
      </p:sp>
      <p:sp>
        <p:nvSpPr>
          <p:cNvPr id="4" name="Slayt Numarası Yer Tutucusu 3">
            <a:extLst>
              <a:ext uri="{FF2B5EF4-FFF2-40B4-BE49-F238E27FC236}">
                <a16:creationId xmlns:a16="http://schemas.microsoft.com/office/drawing/2014/main" id="{6DE5A085-C640-514A-86B3-7CCF468DC44B}"/>
              </a:ext>
            </a:extLst>
          </p:cNvPr>
          <p:cNvSpPr>
            <a:spLocks noGrp="1"/>
          </p:cNvSpPr>
          <p:nvPr>
            <p:ph type="sldNum" sz="quarter" idx="12"/>
          </p:nvPr>
        </p:nvSpPr>
        <p:spPr/>
        <p:txBody>
          <a:bodyPr/>
          <a:lstStyle/>
          <a:p>
            <a:fld id="{E51269CD-990A-ED4F-A102-52B8CFC9F4A7}" type="slidenum">
              <a:rPr lang="tr-TR" smtClean="0"/>
              <a:t>8</a:t>
            </a:fld>
            <a:endParaRPr lang="tr-TR"/>
          </a:p>
        </p:txBody>
      </p:sp>
    </p:spTree>
    <p:extLst>
      <p:ext uri="{BB962C8B-B14F-4D97-AF65-F5344CB8AC3E}">
        <p14:creationId xmlns:p14="http://schemas.microsoft.com/office/powerpoint/2010/main" val="247172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37FC4F-9A5E-EC4D-9F28-4407CC7BF15C}"/>
              </a:ext>
            </a:extLst>
          </p:cNvPr>
          <p:cNvSpPr>
            <a:spLocks noGrp="1"/>
          </p:cNvSpPr>
          <p:nvPr>
            <p:ph idx="1"/>
          </p:nvPr>
        </p:nvSpPr>
        <p:spPr>
          <a:xfrm>
            <a:off x="838200" y="1143000"/>
            <a:ext cx="10515600" cy="5033963"/>
          </a:xfrm>
        </p:spPr>
        <p:txBody>
          <a:bodyPr>
            <a:normAutofit/>
          </a:bodyPr>
          <a:lstStyle/>
          <a:p>
            <a:pPr algn="just"/>
            <a:endParaRPr lang="tr-TR" dirty="0"/>
          </a:p>
          <a:p>
            <a:pPr algn="just"/>
            <a:r>
              <a:rPr lang="tr-TR" dirty="0"/>
              <a:t>Bürokratik rasyonalite dışında başka modern bir rasyonalite egemen kılınmaya çalışılmaktadır: </a:t>
            </a:r>
            <a:r>
              <a:rPr lang="tr-TR" b="1" dirty="0"/>
              <a:t>Piyasa</a:t>
            </a:r>
          </a:p>
          <a:p>
            <a:pPr algn="just"/>
            <a:r>
              <a:rPr lang="tr-TR" dirty="0"/>
              <a:t>Böylesi bir dünyada, </a:t>
            </a:r>
            <a:r>
              <a:rPr lang="tr-TR" dirty="0" err="1"/>
              <a:t>Weberyen</a:t>
            </a:r>
            <a:r>
              <a:rPr lang="tr-TR" dirty="0"/>
              <a:t> rasyonalitenin örgütleyici öznesi «bürokrasi» ile </a:t>
            </a:r>
            <a:r>
              <a:rPr lang="tr-TR" dirty="0" err="1"/>
              <a:t>neoklasik</a:t>
            </a:r>
            <a:r>
              <a:rPr lang="tr-TR" dirty="0"/>
              <a:t> ve neoliberal düşüncenin örgütleyici öznesi «piyasa», çift koldan modern dönemi belirlemektedir. </a:t>
            </a:r>
          </a:p>
          <a:p>
            <a:pPr marL="0" indent="0" algn="just">
              <a:buNone/>
            </a:pPr>
            <a:endParaRPr lang="tr-TR" dirty="0"/>
          </a:p>
        </p:txBody>
      </p:sp>
      <p:sp>
        <p:nvSpPr>
          <p:cNvPr id="4" name="Slayt Numarası Yer Tutucusu 3">
            <a:extLst>
              <a:ext uri="{FF2B5EF4-FFF2-40B4-BE49-F238E27FC236}">
                <a16:creationId xmlns:a16="http://schemas.microsoft.com/office/drawing/2014/main" id="{2ADE0E13-781F-1A4A-A9B6-54CA53C5D66E}"/>
              </a:ext>
            </a:extLst>
          </p:cNvPr>
          <p:cNvSpPr>
            <a:spLocks noGrp="1"/>
          </p:cNvSpPr>
          <p:nvPr>
            <p:ph type="sldNum" sz="quarter" idx="12"/>
          </p:nvPr>
        </p:nvSpPr>
        <p:spPr/>
        <p:txBody>
          <a:bodyPr/>
          <a:lstStyle/>
          <a:p>
            <a:fld id="{E51269CD-990A-ED4F-A102-52B8CFC9F4A7}" type="slidenum">
              <a:rPr lang="tr-TR" smtClean="0"/>
              <a:t>9</a:t>
            </a:fld>
            <a:endParaRPr lang="tr-TR"/>
          </a:p>
        </p:txBody>
      </p:sp>
    </p:spTree>
    <p:extLst>
      <p:ext uri="{BB962C8B-B14F-4D97-AF65-F5344CB8AC3E}">
        <p14:creationId xmlns:p14="http://schemas.microsoft.com/office/powerpoint/2010/main" val="18615591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{4D4E243A-7605-8945-84B8-FB08F784939D}tf10001064</Template>
  <TotalTime>2067</TotalTime>
  <Words>1931</Words>
  <Application>Microsoft Macintosh PowerPoint</Application>
  <PresentationFormat>Geniş ekran</PresentationFormat>
  <Paragraphs>113</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Garamond</vt:lpstr>
      <vt:lpstr>Organik</vt:lpstr>
      <vt:lpstr>4.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Microsoft Office User</cp:lastModifiedBy>
  <cp:revision>37</cp:revision>
  <dcterms:created xsi:type="dcterms:W3CDTF">2020-01-29T20:10:15Z</dcterms:created>
  <dcterms:modified xsi:type="dcterms:W3CDTF">2022-04-08T12:35:37Z</dcterms:modified>
</cp:coreProperties>
</file>