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DE112-8693-4822-B70A-7D2125DDD3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07663D-9FD4-49D1-81F3-5D2D4587C8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B9FC87-9C27-444D-BBDB-5CA3ABC501FE}"/>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5" name="Footer Placeholder 4">
            <a:extLst>
              <a:ext uri="{FF2B5EF4-FFF2-40B4-BE49-F238E27FC236}">
                <a16:creationId xmlns:a16="http://schemas.microsoft.com/office/drawing/2014/main" id="{1D4767FC-2F3D-4DAE-AA01-839549A95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AA4D5-C350-4B26-BA86-4A823B613F64}"/>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08305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D23A-95DB-4BFE-AE6E-794C0974B2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F1FF1D-0249-4699-8C98-5217F470833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2C597F-BF08-4AD9-A176-FEA8368BBD75}"/>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5" name="Footer Placeholder 4">
            <a:extLst>
              <a:ext uri="{FF2B5EF4-FFF2-40B4-BE49-F238E27FC236}">
                <a16:creationId xmlns:a16="http://schemas.microsoft.com/office/drawing/2014/main" id="{C7EAD0E4-992A-4406-AE27-B0B58D24C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655F5-6F60-457F-8DC7-A506EB076D91}"/>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323856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E690B5-6F87-4F61-B05E-E5A3FF6C72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11D1F1-1C58-43B8-8E79-4867EE2D64F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02CF7E-CA22-4595-9FAB-EA05987EEFD0}"/>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5" name="Footer Placeholder 4">
            <a:extLst>
              <a:ext uri="{FF2B5EF4-FFF2-40B4-BE49-F238E27FC236}">
                <a16:creationId xmlns:a16="http://schemas.microsoft.com/office/drawing/2014/main" id="{5DFD6130-C4A8-4F6A-99B3-F552609B42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0738CA-EB00-41AA-A31A-93948EAD96C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2286194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E289-6A33-4952-AEC5-FFFE600045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D4E9EA-6CC9-45D6-AC01-F774CE00CB6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F55B57-B8A2-44D5-A4D6-116C98CFAB7B}"/>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5" name="Footer Placeholder 4">
            <a:extLst>
              <a:ext uri="{FF2B5EF4-FFF2-40B4-BE49-F238E27FC236}">
                <a16:creationId xmlns:a16="http://schemas.microsoft.com/office/drawing/2014/main" id="{1A5B94A9-661E-41C6-8452-A05A59BD52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7B68C-EE6A-48ED-BA90-9D90586BA70D}"/>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7040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7CDB-917E-4695-A8F9-B362363296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EA290F-4C61-489B-9CD3-EE00FF06CB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E12FACE-B047-46A2-B4ED-40CA52DF608A}"/>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5" name="Footer Placeholder 4">
            <a:extLst>
              <a:ext uri="{FF2B5EF4-FFF2-40B4-BE49-F238E27FC236}">
                <a16:creationId xmlns:a16="http://schemas.microsoft.com/office/drawing/2014/main" id="{29AFFE02-B7A9-4B9D-B84C-2346C12D1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EF668-9FC9-4EA0-9ECA-29289FB7884C}"/>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4076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701AD-F3BF-44BA-B178-B2EDC01B8F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0BD74D-1D18-4016-A9B5-84C025ECBC4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E07B62-5834-4C28-A31E-6C8259E3C4A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F3E07F-D555-4F76-9D97-FC3E922C7E5A}"/>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6" name="Footer Placeholder 5">
            <a:extLst>
              <a:ext uri="{FF2B5EF4-FFF2-40B4-BE49-F238E27FC236}">
                <a16:creationId xmlns:a16="http://schemas.microsoft.com/office/drawing/2014/main" id="{3A3F4414-F95B-464C-B64F-FB44AFD14B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36DBB-027B-4D4F-B615-AE6B53150FB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67349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BFA8-C528-42AE-A083-93C41547D2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99E538-9B72-43C8-BD4D-609A4542EE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013120E-CA16-46D9-AB81-0495094E601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468561-8ED5-4D7E-80AC-565370A087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0E6AAB5-4585-4FA8-84D0-7E2A952B933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B36577-396D-4340-9F0C-4F9A204AF4C8}"/>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8" name="Footer Placeholder 7">
            <a:extLst>
              <a:ext uri="{FF2B5EF4-FFF2-40B4-BE49-F238E27FC236}">
                <a16:creationId xmlns:a16="http://schemas.microsoft.com/office/drawing/2014/main" id="{05F08DA5-22A8-4D26-9E82-BECCB57F73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7F2AFA-7637-4A27-A82E-0E123AD4C953}"/>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251314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46907-D7BF-46FE-81ED-515C7AB143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1D6CF0-E135-4D8A-9362-715D9D2E827B}"/>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4" name="Footer Placeholder 3">
            <a:extLst>
              <a:ext uri="{FF2B5EF4-FFF2-40B4-BE49-F238E27FC236}">
                <a16:creationId xmlns:a16="http://schemas.microsoft.com/office/drawing/2014/main" id="{D91E7D40-AB3C-4491-ADD9-BE0800B735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D8CB0-BDBF-46E0-8169-479556C9459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575843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968B82-BDC4-48A9-A35C-082B9703F886}"/>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3" name="Footer Placeholder 2">
            <a:extLst>
              <a:ext uri="{FF2B5EF4-FFF2-40B4-BE49-F238E27FC236}">
                <a16:creationId xmlns:a16="http://schemas.microsoft.com/office/drawing/2014/main" id="{948FBD65-194B-4E65-8136-1E348F8DA2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B5C7E7-0BA0-4196-A4EA-27666E73E944}"/>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1777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AA08D-4BB3-4724-AA44-881E39D0B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47765-A865-4071-93A4-6096BC32D7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783B2C-CBA4-4163-AE79-77088AAEA4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88B86F-0FAD-4EC7-8A1F-4A782C7DB065}"/>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6" name="Footer Placeholder 5">
            <a:extLst>
              <a:ext uri="{FF2B5EF4-FFF2-40B4-BE49-F238E27FC236}">
                <a16:creationId xmlns:a16="http://schemas.microsoft.com/office/drawing/2014/main" id="{B6305047-8CC3-448A-B596-B91E0CFF5B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0AA710-676D-43FC-BD87-0200BF943E3D}"/>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167060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D1DE1-B8DB-41C6-9F31-283B8BC80E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E665E3-E6C9-431F-9213-095123BFE0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5FBF33-5EC8-48AE-AB66-BA94BACCE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ABFD8E-0149-4AB8-A942-87FCB4BE2D4C}"/>
              </a:ext>
            </a:extLst>
          </p:cNvPr>
          <p:cNvSpPr>
            <a:spLocks noGrp="1"/>
          </p:cNvSpPr>
          <p:nvPr>
            <p:ph type="dt" sz="half" idx="10"/>
          </p:nvPr>
        </p:nvSpPr>
        <p:spPr/>
        <p:txBody>
          <a:bodyPr/>
          <a:lstStyle/>
          <a:p>
            <a:fld id="{9572AAEE-85C1-439A-925F-352E27C23861}" type="datetimeFigureOut">
              <a:rPr lang="en-US" smtClean="0"/>
              <a:t>11/11/2021</a:t>
            </a:fld>
            <a:endParaRPr lang="en-US"/>
          </a:p>
        </p:txBody>
      </p:sp>
      <p:sp>
        <p:nvSpPr>
          <p:cNvPr id="6" name="Footer Placeholder 5">
            <a:extLst>
              <a:ext uri="{FF2B5EF4-FFF2-40B4-BE49-F238E27FC236}">
                <a16:creationId xmlns:a16="http://schemas.microsoft.com/office/drawing/2014/main" id="{53795D2F-F219-4D12-B678-47DB3BA42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C7845E-3B8C-49E5-BBD6-415CF3F81C5F}"/>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77444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93EBD0-24AC-418D-9030-54D7079DFB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B6F90E-89EB-4198-929E-E332CB8083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06DD1-3B3D-4B56-9D0A-DCA187BB60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72AAEE-85C1-439A-925F-352E27C23861}" type="datetimeFigureOut">
              <a:rPr lang="en-US" smtClean="0"/>
              <a:t>11/11/2021</a:t>
            </a:fld>
            <a:endParaRPr lang="en-US"/>
          </a:p>
        </p:txBody>
      </p:sp>
      <p:sp>
        <p:nvSpPr>
          <p:cNvPr id="5" name="Footer Placeholder 4">
            <a:extLst>
              <a:ext uri="{FF2B5EF4-FFF2-40B4-BE49-F238E27FC236}">
                <a16:creationId xmlns:a16="http://schemas.microsoft.com/office/drawing/2014/main" id="{15E53C58-A154-4E43-B607-CFD2719A4E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83758B-9385-4136-9E4A-F0574CD33B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C9826-E1C1-471B-B8A6-83C0EDA50E73}" type="slidenum">
              <a:rPr lang="en-US" smtClean="0"/>
              <a:t>‹#›</a:t>
            </a:fld>
            <a:endParaRPr lang="en-US"/>
          </a:p>
        </p:txBody>
      </p:sp>
    </p:spTree>
    <p:extLst>
      <p:ext uri="{BB962C8B-B14F-4D97-AF65-F5344CB8AC3E}">
        <p14:creationId xmlns:p14="http://schemas.microsoft.com/office/powerpoint/2010/main" val="259685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708C8-85DB-42C0-AFDA-220DAC5B8FE2}"/>
              </a:ext>
            </a:extLst>
          </p:cNvPr>
          <p:cNvSpPr>
            <a:spLocks noGrp="1"/>
          </p:cNvSpPr>
          <p:nvPr>
            <p:ph type="ctrTitle"/>
          </p:nvPr>
        </p:nvSpPr>
        <p:spPr/>
        <p:txBody>
          <a:bodyPr/>
          <a:lstStyle/>
          <a:p>
            <a:r>
              <a:rPr lang="tr-TR" dirty="0"/>
              <a:t>İKTİSADA GİRİŞ I DERS 13</a:t>
            </a:r>
            <a:endParaRPr lang="en-US" dirty="0"/>
          </a:p>
        </p:txBody>
      </p:sp>
      <p:sp>
        <p:nvSpPr>
          <p:cNvPr id="3" name="Subtitle 2">
            <a:extLst>
              <a:ext uri="{FF2B5EF4-FFF2-40B4-BE49-F238E27FC236}">
                <a16:creationId xmlns:a16="http://schemas.microsoft.com/office/drawing/2014/main" id="{91C3EE2F-DC8E-4AC2-BD5F-8BB6DDED24BE}"/>
              </a:ext>
            </a:extLst>
          </p:cNvPr>
          <p:cNvSpPr>
            <a:spLocks noGrp="1"/>
          </p:cNvSpPr>
          <p:nvPr>
            <p:ph type="subTitle" idx="1"/>
          </p:nvPr>
        </p:nvSpPr>
        <p:spPr/>
        <p:txBody>
          <a:bodyPr/>
          <a:lstStyle/>
          <a:p>
            <a:pPr lvl="0"/>
            <a:r>
              <a:rPr lang="tr-TR" dirty="0" err="1">
                <a:solidFill>
                  <a:prstClr val="black"/>
                </a:solidFill>
              </a:rPr>
              <a:t>Doç.Dr</a:t>
            </a:r>
            <a:r>
              <a:rPr lang="tr-TR" dirty="0">
                <a:solidFill>
                  <a:prstClr val="black"/>
                </a:solidFill>
              </a:rPr>
              <a:t>. Seçil </a:t>
            </a:r>
            <a:r>
              <a:rPr lang="tr-TR" dirty="0" err="1">
                <a:solidFill>
                  <a:prstClr val="black"/>
                </a:solidFill>
              </a:rPr>
              <a:t>Aysed</a:t>
            </a:r>
            <a:r>
              <a:rPr lang="tr-TR">
                <a:solidFill>
                  <a:prstClr val="black"/>
                </a:solidFill>
              </a:rPr>
              <a:t> Bahçe</a:t>
            </a:r>
            <a:endParaRPr lang="en-US" dirty="0">
              <a:solidFill>
                <a:prstClr val="black"/>
              </a:solidFill>
            </a:endParaRPr>
          </a:p>
        </p:txBody>
      </p:sp>
    </p:spTree>
    <p:extLst>
      <p:ext uri="{BB962C8B-B14F-4D97-AF65-F5344CB8AC3E}">
        <p14:creationId xmlns:p14="http://schemas.microsoft.com/office/powerpoint/2010/main" val="2039683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E862B13-405C-45C6-881B-AE1ABB858B3A}"/>
              </a:ext>
            </a:extLst>
          </p:cNvPr>
          <p:cNvSpPr>
            <a:spLocks noGrp="1"/>
          </p:cNvSpPr>
          <p:nvPr>
            <p:ph type="title"/>
          </p:nvPr>
        </p:nvSpPr>
        <p:spPr/>
        <p:txBody>
          <a:bodyPr rtlCol="0">
            <a:normAutofit/>
          </a:bodyPr>
          <a:lstStyle/>
          <a:p>
            <a:pPr>
              <a:defRPr/>
            </a:pPr>
            <a:r>
              <a:rPr lang="tr-TR" dirty="0"/>
              <a:t>BÖLÜM 11/ TAM REKABETTE ÜRETİM VE FİYATLANDIRMA</a:t>
            </a:r>
          </a:p>
        </p:txBody>
      </p:sp>
      <p:sp>
        <p:nvSpPr>
          <p:cNvPr id="3" name="2 İçerik Yer Tutucusu">
            <a:extLst>
              <a:ext uri="{FF2B5EF4-FFF2-40B4-BE49-F238E27FC236}">
                <a16:creationId xmlns:a16="http://schemas.microsoft.com/office/drawing/2014/main" id="{665CEF55-C20D-4AB5-AB30-A90D76B62CF3}"/>
              </a:ext>
            </a:extLst>
          </p:cNvPr>
          <p:cNvSpPr>
            <a:spLocks noGrp="1"/>
          </p:cNvSpPr>
          <p:nvPr>
            <p:ph idx="1"/>
          </p:nvPr>
        </p:nvSpPr>
        <p:spPr/>
        <p:txBody>
          <a:bodyPr>
            <a:normAutofit/>
          </a:bodyPr>
          <a:lstStyle/>
          <a:p>
            <a:pPr eaLnBrk="1" hangingPunct="1">
              <a:lnSpc>
                <a:spcPct val="90000"/>
              </a:lnSpc>
            </a:pPr>
            <a:r>
              <a:rPr lang="tr-TR" altLang="en-US" sz="2000"/>
              <a:t>TAM REKABETİN TANIMI: Beş koşulla tanımlanır; piyasada çok sayıda alıcı ve satıcının olması, piyasada alışverişe konu olan nesnenin homojen olması, piyasaya/endüstriye giriş ve çıkışın serbest olması, karar birimlerinin tam bilgiye sahip olmaları, ve faktör alışkanlığının tam olmasıdır. </a:t>
            </a:r>
          </a:p>
          <a:p>
            <a:pPr eaLnBrk="1" hangingPunct="1">
              <a:lnSpc>
                <a:spcPct val="90000"/>
              </a:lnSpc>
            </a:pPr>
            <a:r>
              <a:rPr lang="tr-TR" altLang="en-US" sz="2000"/>
              <a:t>TAM REKABETTE TALEP VE HASILAT: Fiyat kabul edici konumda olması gereği, tam rekabetçi bir firma, piyasa fiyatından arzu ettiği kadar mal satabilir. Bir firmanın </a:t>
            </a:r>
            <a:r>
              <a:rPr lang="tr-TR" altLang="en-US" sz="2000" b="1"/>
              <a:t>toplam hasılatı (total revenue,TR), </a:t>
            </a:r>
            <a:r>
              <a:rPr lang="tr-TR" altLang="en-US" sz="2000"/>
              <a:t>üretilen-satılan mal miktarı (q) ile malın piyasa fiyatının (P) çarpımına eşittir: TR=Pxq</a:t>
            </a:r>
          </a:p>
          <a:p>
            <a:pPr eaLnBrk="1" hangingPunct="1">
              <a:lnSpc>
                <a:spcPct val="90000"/>
              </a:lnSpc>
            </a:pPr>
            <a:r>
              <a:rPr lang="tr-TR" altLang="en-US" sz="2000"/>
              <a:t>Üretim-satış düzeyindeki bir birimlik artış sonucu toplam hasılatta meydana gelen artışa, </a:t>
            </a:r>
            <a:r>
              <a:rPr lang="tr-TR" altLang="en-US" sz="2000" b="1"/>
              <a:t>marjinal hasılat (marginal revenue, MR) </a:t>
            </a:r>
            <a:r>
              <a:rPr lang="tr-TR" altLang="en-US" sz="2000"/>
              <a:t>denir. MR=∆TR/∆q       MR=∆TR/∆q=(Px∆q/∆q     MR=P</a:t>
            </a:r>
          </a:p>
          <a:p>
            <a:pPr eaLnBrk="1" hangingPunct="1">
              <a:lnSpc>
                <a:spcPct val="90000"/>
              </a:lnSpc>
            </a:pPr>
            <a:r>
              <a:rPr lang="tr-TR" altLang="en-US" sz="2000"/>
              <a:t>Diğer taraftan, birim üretim başına düşen hasılat demek olan </a:t>
            </a:r>
            <a:r>
              <a:rPr lang="tr-TR" altLang="en-US" sz="2000" b="1"/>
              <a:t>ortalama hasılat (average revenue, AR), </a:t>
            </a:r>
            <a:r>
              <a:rPr lang="tr-TR" altLang="en-US" sz="2000"/>
              <a:t>fiyata eşittir.</a:t>
            </a:r>
          </a:p>
          <a:p>
            <a:pPr eaLnBrk="1" hangingPunct="1">
              <a:lnSpc>
                <a:spcPct val="90000"/>
              </a:lnSpc>
            </a:pPr>
            <a:endParaRPr lang="tr-TR" altLang="en-US" sz="2000"/>
          </a:p>
        </p:txBody>
      </p:sp>
    </p:spTree>
    <p:extLst>
      <p:ext uri="{BB962C8B-B14F-4D97-AF65-F5344CB8AC3E}">
        <p14:creationId xmlns:p14="http://schemas.microsoft.com/office/powerpoint/2010/main" val="1449368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Başlık">
            <a:extLst>
              <a:ext uri="{FF2B5EF4-FFF2-40B4-BE49-F238E27FC236}">
                <a16:creationId xmlns:a16="http://schemas.microsoft.com/office/drawing/2014/main" id="{3AB54D81-DDA4-462F-8DF7-61135D63E187}"/>
              </a:ext>
            </a:extLst>
          </p:cNvPr>
          <p:cNvSpPr>
            <a:spLocks noGrp="1"/>
          </p:cNvSpPr>
          <p:nvPr>
            <p:ph type="title"/>
          </p:nvPr>
        </p:nvSpPr>
        <p:spPr/>
        <p:txBody>
          <a:bodyPr/>
          <a:lstStyle/>
          <a:p>
            <a:pPr eaLnBrk="1" hangingPunct="1"/>
            <a:endParaRPr lang="en-US" altLang="en-US"/>
          </a:p>
        </p:txBody>
      </p:sp>
      <p:sp>
        <p:nvSpPr>
          <p:cNvPr id="64515" name="2 İçerik Yer Tutucusu">
            <a:extLst>
              <a:ext uri="{FF2B5EF4-FFF2-40B4-BE49-F238E27FC236}">
                <a16:creationId xmlns:a16="http://schemas.microsoft.com/office/drawing/2014/main" id="{AE825149-FEF8-4513-92EF-92ACE3BAEDD0}"/>
              </a:ext>
            </a:extLst>
          </p:cNvPr>
          <p:cNvSpPr>
            <a:spLocks noGrp="1"/>
          </p:cNvSpPr>
          <p:nvPr>
            <p:ph idx="1"/>
          </p:nvPr>
        </p:nvSpPr>
        <p:spPr/>
        <p:txBody>
          <a:bodyPr/>
          <a:lstStyle/>
          <a:p>
            <a:pPr eaLnBrk="1" hangingPunct="1"/>
            <a:r>
              <a:rPr lang="tr-TR" altLang="en-US" sz="2000"/>
              <a:t>KISA DÖNEM FİRMA DENGE KOŞULU: Kısa dönemde toplam karda (π=TR-SRTC) meydana gelen değişme, toplam hasılatta kısa dönem toplam maliyette meydana gelen değişme arasındaki farka eşittir, ∆π=∆TR-∆SRTC. Dolayısıyla da üretim-satış düzeyindeki bir birimlik değişme sonucu toplam karda kısa dönemde meydana gelen değişme, veya kısaca </a:t>
            </a:r>
            <a:r>
              <a:rPr lang="tr-TR" altLang="en-US" sz="2000" b="1"/>
              <a:t>marjinal kar (</a:t>
            </a:r>
            <a:r>
              <a:rPr lang="tr-TR" altLang="en-US" sz="2000"/>
              <a:t>∆π/ ∆q), marjinal hasılat ile kısa dönem marjinal maliyet arasındaki farka eşittir. </a:t>
            </a:r>
          </a:p>
          <a:p>
            <a:pPr eaLnBrk="1" hangingPunct="1"/>
            <a:r>
              <a:rPr lang="tr-TR" altLang="en-US" sz="2000"/>
              <a:t>∆π/ ∆q= ∆TR/ ∆q- ∆SRTC/ ∆q</a:t>
            </a:r>
          </a:p>
          <a:p>
            <a:pPr eaLnBrk="1" hangingPunct="1"/>
            <a:r>
              <a:rPr lang="tr-TR" altLang="en-US" sz="2000"/>
              <a:t>∆π/ ∆q= MR-SRMC</a:t>
            </a:r>
          </a:p>
          <a:p>
            <a:pPr eaLnBrk="1" hangingPunct="1"/>
            <a:r>
              <a:rPr lang="tr-TR" altLang="en-US" sz="2000"/>
              <a:t>∆π=MR ∆q-SRMC ∆q</a:t>
            </a:r>
          </a:p>
          <a:p>
            <a:pPr eaLnBrk="1" hangingPunct="1"/>
            <a:r>
              <a:rPr lang="tr-TR" altLang="en-US" sz="2000"/>
              <a:t>MR=SRMC Kar maksimizasyonu amaçlayan rekabetçi bir firma, bu koşulun içerdiği üretim düzeyinde karını maksimize ederek dengeye gelir. </a:t>
            </a:r>
          </a:p>
          <a:p>
            <a:pPr eaLnBrk="1" hangingPunct="1"/>
            <a:endParaRPr lang="tr-TR" altLang="en-US" sz="2000"/>
          </a:p>
        </p:txBody>
      </p:sp>
    </p:spTree>
    <p:extLst>
      <p:ext uri="{BB962C8B-B14F-4D97-AF65-F5344CB8AC3E}">
        <p14:creationId xmlns:p14="http://schemas.microsoft.com/office/powerpoint/2010/main" val="122222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2 İçerik Yer Tutucusu">
            <a:extLst>
              <a:ext uri="{FF2B5EF4-FFF2-40B4-BE49-F238E27FC236}">
                <a16:creationId xmlns:a16="http://schemas.microsoft.com/office/drawing/2014/main" id="{18814C88-C968-4277-B5DB-19FACEDCD1FB}"/>
              </a:ext>
            </a:extLst>
          </p:cNvPr>
          <p:cNvSpPr>
            <a:spLocks noGrp="1"/>
          </p:cNvSpPr>
          <p:nvPr>
            <p:ph idx="1"/>
          </p:nvPr>
        </p:nvSpPr>
        <p:spPr>
          <a:xfrm>
            <a:off x="1952625" y="285750"/>
            <a:ext cx="8229600" cy="5214938"/>
          </a:xfrm>
        </p:spPr>
        <p:txBody>
          <a:bodyPr/>
          <a:lstStyle/>
          <a:p>
            <a:pPr eaLnBrk="1" hangingPunct="1"/>
            <a:r>
              <a:rPr lang="tr-TR" altLang="en-US"/>
              <a:t>ALTERNATİF KISA DÖNEM DENGE DURUMLARI: Rekabetçi bir firmanın kısa dönem karı-zararı, tam rekabette ortalama hasılata eşit olan piyasa fiyatı (P=AR) ile kısa dönem ortalama toplam maliyet (SRATC) arasındaki farkın çıktı miktarıyla (q) çarpımına eşittir:</a:t>
            </a:r>
          </a:p>
          <a:p>
            <a:pPr eaLnBrk="1" hangingPunct="1"/>
            <a:r>
              <a:rPr lang="tr-TR" altLang="en-US"/>
              <a:t>π= TR-SRTC</a:t>
            </a:r>
          </a:p>
          <a:p>
            <a:pPr eaLnBrk="1" hangingPunct="1"/>
            <a:r>
              <a:rPr lang="tr-TR" altLang="en-US"/>
              <a:t>π=TR-(TVC+TFC)</a:t>
            </a:r>
          </a:p>
          <a:p>
            <a:pPr eaLnBrk="1" hangingPunct="1"/>
            <a:r>
              <a:rPr lang="tr-TR" altLang="en-US"/>
              <a:t>π=Pxq-(AVC+AFC)q</a:t>
            </a:r>
          </a:p>
          <a:p>
            <a:pPr eaLnBrk="1" hangingPunct="1"/>
            <a:r>
              <a:rPr lang="tr-TR" altLang="en-US"/>
              <a:t>π=(P-AVC-AFC)q</a:t>
            </a:r>
          </a:p>
          <a:p>
            <a:pPr eaLnBrk="1" hangingPunct="1"/>
            <a:r>
              <a:rPr lang="tr-TR" altLang="en-US"/>
              <a:t>π=(P-SRATC)q</a:t>
            </a:r>
          </a:p>
          <a:p>
            <a:pPr eaLnBrk="1" hangingPunct="1"/>
            <a:endParaRPr lang="tr-TR" altLang="en-US"/>
          </a:p>
        </p:txBody>
      </p:sp>
    </p:spTree>
    <p:extLst>
      <p:ext uri="{BB962C8B-B14F-4D97-AF65-F5344CB8AC3E}">
        <p14:creationId xmlns:p14="http://schemas.microsoft.com/office/powerpoint/2010/main" val="3101610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2 İçerik Yer Tutucusu">
            <a:extLst>
              <a:ext uri="{FF2B5EF4-FFF2-40B4-BE49-F238E27FC236}">
                <a16:creationId xmlns:a16="http://schemas.microsoft.com/office/drawing/2014/main" id="{548FDA8F-33BD-481A-BC16-9E0DB8C5B9F5}"/>
              </a:ext>
            </a:extLst>
          </p:cNvPr>
          <p:cNvSpPr>
            <a:spLocks noGrp="1"/>
          </p:cNvSpPr>
          <p:nvPr>
            <p:ph idx="1"/>
          </p:nvPr>
        </p:nvSpPr>
        <p:spPr>
          <a:xfrm>
            <a:off x="1952625" y="428626"/>
            <a:ext cx="8229600" cy="3071813"/>
          </a:xfrm>
        </p:spPr>
        <p:txBody>
          <a:bodyPr/>
          <a:lstStyle/>
          <a:p>
            <a:pPr eaLnBrk="1" hangingPunct="1"/>
            <a:r>
              <a:rPr lang="tr-TR" altLang="en-US"/>
              <a:t>KISA DÖNEM FİRMA ARZ EĞRİSİ: Tam rekabet piyasasındaki bir firmanın farklı fiyat düzeylerinde kısa dönemde üretmeyi arzuladığı-planladığı mal miktarlarını gösteren eğriye, </a:t>
            </a:r>
            <a:r>
              <a:rPr lang="tr-TR" altLang="en-US" b="1"/>
              <a:t>kısa dönem firma arz eğrisi (short run supply curve of the firm) </a:t>
            </a:r>
            <a:r>
              <a:rPr lang="tr-TR" altLang="en-US"/>
              <a:t>denir. </a:t>
            </a:r>
          </a:p>
          <a:p>
            <a:pPr eaLnBrk="1" hangingPunct="1"/>
            <a:endParaRPr lang="tr-TR" altLang="en-US"/>
          </a:p>
          <a:p>
            <a:pPr eaLnBrk="1" hangingPunct="1"/>
            <a:endParaRPr lang="tr-TR" altLang="en-US"/>
          </a:p>
        </p:txBody>
      </p:sp>
      <p:pic>
        <p:nvPicPr>
          <p:cNvPr id="66563" name="Picture 2">
            <a:extLst>
              <a:ext uri="{FF2B5EF4-FFF2-40B4-BE49-F238E27FC236}">
                <a16:creationId xmlns:a16="http://schemas.microsoft.com/office/drawing/2014/main" id="{4D9B8F8C-D4D3-46F5-949D-11866ACCD5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3346450"/>
            <a:ext cx="5072062" cy="35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6832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2 İçerik Yer Tutucusu">
            <a:extLst>
              <a:ext uri="{FF2B5EF4-FFF2-40B4-BE49-F238E27FC236}">
                <a16:creationId xmlns:a16="http://schemas.microsoft.com/office/drawing/2014/main" id="{B373CC86-1FE9-4FC7-BCF5-5862567F6614}"/>
              </a:ext>
            </a:extLst>
          </p:cNvPr>
          <p:cNvSpPr>
            <a:spLocks noGrp="1"/>
          </p:cNvSpPr>
          <p:nvPr>
            <p:ph idx="1"/>
          </p:nvPr>
        </p:nvSpPr>
        <p:spPr>
          <a:xfrm>
            <a:off x="2024063" y="571500"/>
            <a:ext cx="8229600" cy="2857500"/>
          </a:xfrm>
        </p:spPr>
        <p:txBody>
          <a:bodyPr/>
          <a:lstStyle/>
          <a:p>
            <a:pPr eaLnBrk="1" hangingPunct="1"/>
            <a:r>
              <a:rPr lang="tr-TR" altLang="en-US" sz="2400"/>
              <a:t>KISA DÖNEM PİYASA ARZ EĞRİSİ: </a:t>
            </a:r>
            <a:r>
              <a:rPr lang="tr-TR" altLang="en-US" sz="2400" b="1"/>
              <a:t>Kısa dönem endüstri arz eğrisi (short run industry/market supply curve) </a:t>
            </a:r>
            <a:r>
              <a:rPr lang="tr-TR" altLang="en-US" sz="2400"/>
              <a:t>, aynı malı üreten tüm firmalar tarafından alternatif fiyat düzeylerinde kısa dönemde üretilmek istenen mal miktarını gösterir. Kısa dönem firma arz eğrisi gibi kısa dönem piyasa arz arz eğrisi de daima pozitif eğimlidir; malın piyasa fiyatı arttıkça tüm firmalar tarafından arz edilen miktarı da artar. Q=qxN</a:t>
            </a:r>
          </a:p>
          <a:p>
            <a:pPr eaLnBrk="1" hangingPunct="1"/>
            <a:endParaRPr lang="tr-TR" altLang="en-US" sz="2400"/>
          </a:p>
        </p:txBody>
      </p:sp>
      <p:pic>
        <p:nvPicPr>
          <p:cNvPr id="67587" name="Picture 2">
            <a:extLst>
              <a:ext uri="{FF2B5EF4-FFF2-40B4-BE49-F238E27FC236}">
                <a16:creationId xmlns:a16="http://schemas.microsoft.com/office/drawing/2014/main" id="{EE4A2911-C409-46CF-A069-E0029A7F66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4189" y="3357564"/>
            <a:ext cx="3830637" cy="350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7935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2 İçerik Yer Tutucusu">
            <a:extLst>
              <a:ext uri="{FF2B5EF4-FFF2-40B4-BE49-F238E27FC236}">
                <a16:creationId xmlns:a16="http://schemas.microsoft.com/office/drawing/2014/main" id="{65484ED1-9B7B-4406-9AD5-90EDDACF9BF9}"/>
              </a:ext>
            </a:extLst>
          </p:cNvPr>
          <p:cNvSpPr>
            <a:spLocks noGrp="1"/>
          </p:cNvSpPr>
          <p:nvPr>
            <p:ph idx="1"/>
          </p:nvPr>
        </p:nvSpPr>
        <p:spPr/>
        <p:txBody>
          <a:bodyPr/>
          <a:lstStyle/>
          <a:p>
            <a:pPr eaLnBrk="1" hangingPunct="1"/>
            <a:r>
              <a:rPr lang="tr-TR" altLang="en-US"/>
              <a:t>ARZ ESNEKLİĞİ: Bir maldan arz edilen miktarın o malın fiyatındaki değişmelere olan duyarlılığına </a:t>
            </a:r>
            <a:r>
              <a:rPr lang="tr-TR" altLang="en-US" b="1"/>
              <a:t>arzın fiyat esnekliği (price elasticity of supply,   )</a:t>
            </a:r>
            <a:r>
              <a:rPr lang="tr-TR" altLang="en-US"/>
              <a:t>denir.</a:t>
            </a:r>
          </a:p>
          <a:p>
            <a:pPr eaLnBrk="1" hangingPunct="1"/>
            <a:endParaRPr lang="tr-TR" altLang="en-US"/>
          </a:p>
          <a:p>
            <a:pPr eaLnBrk="1" hangingPunct="1"/>
            <a:endParaRPr lang="tr-TR" altLang="en-US"/>
          </a:p>
        </p:txBody>
      </p:sp>
      <p:sp>
        <p:nvSpPr>
          <p:cNvPr id="68611" name="Rectangle 2">
            <a:extLst>
              <a:ext uri="{FF2B5EF4-FFF2-40B4-BE49-F238E27FC236}">
                <a16:creationId xmlns:a16="http://schemas.microsoft.com/office/drawing/2014/main" id="{B8257173-C297-4DC1-B7AA-1FA03940AAED}"/>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68612" name="Rectangle 3">
            <a:extLst>
              <a:ext uri="{FF2B5EF4-FFF2-40B4-BE49-F238E27FC236}">
                <a16:creationId xmlns:a16="http://schemas.microsoft.com/office/drawing/2014/main" id="{A4BB9261-A832-4414-81BA-FDEECBDBD3F9}"/>
              </a:ext>
            </a:extLst>
          </p:cNvPr>
          <p:cNvSpPr>
            <a:spLocks noChangeArrowheads="1"/>
          </p:cNvSpPr>
          <p:nvPr/>
        </p:nvSpPr>
        <p:spPr bwMode="auto">
          <a:xfrm>
            <a:off x="2238376" y="54399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pic>
        <p:nvPicPr>
          <p:cNvPr id="68613" name="Picture 1">
            <a:extLst>
              <a:ext uri="{FF2B5EF4-FFF2-40B4-BE49-F238E27FC236}">
                <a16:creationId xmlns:a16="http://schemas.microsoft.com/office/drawing/2014/main" id="{415E71E4-FB33-4AC3-855A-735D8B40B224}"/>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95938" y="3214689"/>
            <a:ext cx="28575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4" name="Rectangle 5">
            <a:extLst>
              <a:ext uri="{FF2B5EF4-FFF2-40B4-BE49-F238E27FC236}">
                <a16:creationId xmlns:a16="http://schemas.microsoft.com/office/drawing/2014/main" id="{8AC133DE-5638-423F-AE14-1B9935038C75}"/>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68615" name="Picture 4">
            <a:extLst>
              <a:ext uri="{FF2B5EF4-FFF2-40B4-BE49-F238E27FC236}">
                <a16:creationId xmlns:a16="http://schemas.microsoft.com/office/drawing/2014/main" id="{04D99D06-C205-4A1C-BC4F-FAAE7E98ABFF}"/>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4143376"/>
            <a:ext cx="3625850"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6" name="Rectangle 6">
            <a:extLst>
              <a:ext uri="{FF2B5EF4-FFF2-40B4-BE49-F238E27FC236}">
                <a16:creationId xmlns:a16="http://schemas.microsoft.com/office/drawing/2014/main" id="{7F46162D-EA86-4D4D-B8A6-5A6A3BF67467}"/>
              </a:ext>
            </a:extLst>
          </p:cNvPr>
          <p:cNvSpPr>
            <a:spLocks noChangeArrowheads="1"/>
          </p:cNvSpPr>
          <p:nvPr/>
        </p:nvSpPr>
        <p:spPr bwMode="auto">
          <a:xfrm>
            <a:off x="1524001" y="11107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Tree>
    <p:extLst>
      <p:ext uri="{BB962C8B-B14F-4D97-AF65-F5344CB8AC3E}">
        <p14:creationId xmlns:p14="http://schemas.microsoft.com/office/powerpoint/2010/main" val="2062043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493</Words>
  <Application>Microsoft Office PowerPoint</Application>
  <PresentationFormat>Geniş ekran</PresentationFormat>
  <Paragraphs>21</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Theme</vt:lpstr>
      <vt:lpstr>İKTİSADA GİRİŞ I DERS 13</vt:lpstr>
      <vt:lpstr>BÖLÜM 11/ TAM REKABETTE ÜRETİM VE FİYATLANDIRMA</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13</dc:title>
  <dc:creator>Umut Öneş</dc:creator>
  <cp:lastModifiedBy>Serdal BAHCE</cp:lastModifiedBy>
  <cp:revision>2</cp:revision>
  <dcterms:created xsi:type="dcterms:W3CDTF">2017-12-20T11:59:32Z</dcterms:created>
  <dcterms:modified xsi:type="dcterms:W3CDTF">2021-11-11T19:21:53Z</dcterms:modified>
</cp:coreProperties>
</file>