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92" r:id="rId4"/>
    <p:sldId id="1083" r:id="rId5"/>
    <p:sldId id="1084" r:id="rId6"/>
    <p:sldId id="1093" r:id="rId7"/>
    <p:sldId id="1094" r:id="rId8"/>
    <p:sldId id="1095" r:id="rId9"/>
    <p:sldId id="1096" r:id="rId10"/>
    <p:sldId id="1097" r:id="rId11"/>
    <p:sldId id="1098" r:id="rId12"/>
    <p:sldId id="1091"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348061"/>
          </a:xfrm>
          <a:prstGeom prst="rect">
            <a:avLst/>
          </a:prstGeom>
        </p:spPr>
        <p:txBody>
          <a:bodyPr wrap="square">
            <a:spAutoFit/>
          </a:bodyPr>
          <a:lstStyle/>
          <a:p>
            <a:pPr marL="0" lvl="1" algn="ctr">
              <a:spcBef>
                <a:spcPct val="20000"/>
              </a:spcBef>
              <a:buClr>
                <a:schemeClr val="accent1"/>
              </a:buClr>
            </a:pPr>
            <a:r>
              <a:rPr lang="tr-TR" sz="2400" b="1" dirty="0" smtClean="0"/>
              <a:t>10. Hafta</a:t>
            </a:r>
            <a:endParaRPr lang="tr-TR" sz="2400" b="1" dirty="0"/>
          </a:p>
          <a:p>
            <a:pPr marL="0" lvl="1" algn="ctr">
              <a:spcBef>
                <a:spcPct val="20000"/>
              </a:spcBef>
              <a:buClr>
                <a:schemeClr val="accent1"/>
              </a:buClr>
            </a:pPr>
            <a:r>
              <a:rPr lang="tr-TR" sz="2400" b="1" dirty="0"/>
              <a:t>İmar Planlarının Uygulanması</a:t>
            </a:r>
            <a:endParaRPr lang="tr-TR" sz="2400" b="1" dirty="0">
              <a:solidFill>
                <a:schemeClr val="tx2"/>
              </a:solidFill>
            </a:endParaRP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031325"/>
          </a:xfrm>
          <a:prstGeom prst="rect">
            <a:avLst/>
          </a:prstGeom>
        </p:spPr>
        <p:txBody>
          <a:bodyPr wrap="square">
            <a:spAutoFit/>
          </a:bodyPr>
          <a:lstStyle/>
          <a:p>
            <a:pPr algn="just"/>
            <a:r>
              <a:rPr lang="tr-TR" b="1" dirty="0"/>
              <a:t>Düzenleme Sahalarının </a:t>
            </a:r>
            <a:r>
              <a:rPr lang="tr-TR" b="1" dirty="0" err="1"/>
              <a:t>Tesbiti</a:t>
            </a:r>
            <a:r>
              <a:rPr lang="tr-TR" b="1" dirty="0"/>
              <a:t>  Esasları</a:t>
            </a:r>
          </a:p>
          <a:p>
            <a:pPr algn="just"/>
            <a:r>
              <a:rPr lang="tr-TR" dirty="0"/>
              <a:t>Düzenleme sahasının en az ne kadar olması konusu uygulamada zaman zaman belediyelerin çözüm adına yaptıkları işlerden dolayı tartışma konusu olmaktadır. Bu konuda yönetmeliğin 5. Maddesi konuyu açıklayıcı hükümleri taşımaktadır. Şöyle ki;</a:t>
            </a:r>
          </a:p>
          <a:p>
            <a:pPr algn="just"/>
            <a:r>
              <a:rPr lang="tr-TR" dirty="0"/>
              <a:t>Madde 5 - “</a:t>
            </a:r>
            <a:r>
              <a:rPr lang="tr-TR" i="1" dirty="0"/>
              <a:t>Konut yapımına hazır arsa sayısının, bir önceki yıl verilen inşaat ruhsatından az olmamasına dikkat edilir.</a:t>
            </a:r>
            <a:endParaRPr lang="tr-TR" dirty="0"/>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308324"/>
          </a:xfrm>
          <a:prstGeom prst="rect">
            <a:avLst/>
          </a:prstGeom>
        </p:spPr>
        <p:txBody>
          <a:bodyPr wrap="square">
            <a:spAutoFit/>
          </a:bodyPr>
          <a:lstStyle/>
          <a:p>
            <a:pPr algn="just"/>
            <a:r>
              <a:rPr lang="tr-TR" dirty="0"/>
              <a:t>Belirlenen düzenleme sahası bir müstakil imar adasından daha küçük olamaz.</a:t>
            </a:r>
          </a:p>
          <a:p>
            <a:pPr algn="just"/>
            <a:r>
              <a:rPr lang="tr-TR" dirty="0"/>
              <a:t>Ancak, imar adasının büyük bir kısmının imar mevzuatına uygun bir şekilde teşekkül etmiş olması nedeniyle, yeniden düzenlemesine ihtiyaç bulunmaması ve diğer kısmında birkaç taşınmaz malın </a:t>
            </a:r>
            <a:r>
              <a:rPr lang="tr-TR" dirty="0" err="1"/>
              <a:t>tevhid</a:t>
            </a:r>
            <a:r>
              <a:rPr lang="tr-TR" dirty="0"/>
              <a:t> ve ifraz  yoluyla imar plânı ve imar mevzuatına uygun imar parsellerinin elde edilmesinin mümkün olduğu hallerde, adanın geri kalan kadastro  parselleri müstakil bir imar düzenlenmesine konu teşkil edebilir.”</a:t>
            </a:r>
          </a:p>
          <a:p>
            <a:pPr algn="just"/>
            <a:endParaRPr lang="tr-TR" dirty="0"/>
          </a:p>
        </p:txBody>
      </p:sp>
    </p:spTree>
    <p:extLst>
      <p:ext uri="{BB962C8B-B14F-4D97-AF65-F5344CB8AC3E}">
        <p14:creationId xmlns:p14="http://schemas.microsoft.com/office/powerpoint/2010/main" val="886451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754326"/>
          </a:xfrm>
          <a:prstGeom prst="rect">
            <a:avLst/>
          </a:prstGeom>
        </p:spPr>
        <p:txBody>
          <a:bodyPr wrap="square">
            <a:spAutoFit/>
          </a:bodyPr>
          <a:lstStyle/>
          <a:p>
            <a:pPr algn="just"/>
            <a:r>
              <a:rPr lang="tr-TR" b="1" dirty="0"/>
              <a:t>Düzenleme Sırasında Korunacak Yapılar </a:t>
            </a:r>
          </a:p>
          <a:p>
            <a:pPr algn="just"/>
            <a:r>
              <a:rPr lang="tr-TR" dirty="0"/>
              <a:t>Düzenleme sınırları içinde kalıp da korunabilecek yapılar </a:t>
            </a:r>
            <a:r>
              <a:rPr lang="tr-TR" dirty="0" err="1"/>
              <a:t>korunmalıdır.Bu</a:t>
            </a:r>
            <a:r>
              <a:rPr lang="tr-TR" dirty="0"/>
              <a:t> hususa dikkat etmesi gerekenlerin başında  şehir plancıları olmalıdır. Eğer bu konuya şehir plancı yeteri kadar özen göstermemişse, uygulamayı yapan harita mühendisinin yapacağı fazla bir şey yoktur. Çünkü adalar çizilirken, çizgiler  bu maksatla harita mühendislerince biraz kaydırılabilir. </a:t>
            </a:r>
          </a:p>
        </p:txBody>
      </p:sp>
    </p:spTree>
    <p:extLst>
      <p:ext uri="{BB962C8B-B14F-4D97-AF65-F5344CB8AC3E}">
        <p14:creationId xmlns:p14="http://schemas.microsoft.com/office/powerpoint/2010/main" val="24014183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477328"/>
          </a:xfrm>
          <a:prstGeom prst="rect">
            <a:avLst/>
          </a:prstGeom>
        </p:spPr>
        <p:txBody>
          <a:bodyPr wrap="square">
            <a:spAutoFit/>
          </a:bodyPr>
          <a:lstStyle/>
          <a:p>
            <a:pPr algn="just"/>
            <a:r>
              <a:rPr lang="tr-TR" dirty="0"/>
              <a:t>Parselasyon  sırasında da bu yapının bir parsel içinde kalmasına dikkat edilir. Bu konu ile ilgili yönetmeliğin 8. maddesi şöyledir:</a:t>
            </a:r>
          </a:p>
          <a:p>
            <a:pPr algn="just"/>
            <a:r>
              <a:rPr lang="tr-TR" dirty="0"/>
              <a:t>“İmar veya kadastro  parselleri üzerine inşa edilmiş ve düzenleme sırasında, plan ve mevzuata göre muhafazasında mahzur bulunmayan bir yapı bir imar parseli  içinde bırakılabilir.</a:t>
            </a:r>
          </a:p>
        </p:txBody>
      </p:sp>
    </p:spTree>
    <p:extLst>
      <p:ext uri="{BB962C8B-B14F-4D97-AF65-F5344CB8AC3E}">
        <p14:creationId xmlns:p14="http://schemas.microsoft.com/office/powerpoint/2010/main" val="12384608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754326"/>
          </a:xfrm>
          <a:prstGeom prst="rect">
            <a:avLst/>
          </a:prstGeom>
        </p:spPr>
        <p:txBody>
          <a:bodyPr wrap="square">
            <a:spAutoFit/>
          </a:bodyPr>
          <a:lstStyle/>
          <a:p>
            <a:pPr algn="just"/>
            <a:r>
              <a:rPr lang="tr-TR" b="1" dirty="0"/>
              <a:t>İmar Uygulaması İçin Gerekli Harita ve Planlar</a:t>
            </a:r>
          </a:p>
          <a:p>
            <a:pPr algn="just"/>
            <a:r>
              <a:rPr lang="tr-TR" dirty="0"/>
              <a:t>İmar Uygulamasının yapılabilmesi için üç adet altlığın elde bulunması gerekir. Bunlar :</a:t>
            </a:r>
          </a:p>
          <a:p>
            <a:pPr algn="just"/>
            <a:r>
              <a:rPr lang="tr-TR" dirty="0"/>
              <a:t>1. Uygulama İmar Planı,</a:t>
            </a:r>
          </a:p>
          <a:p>
            <a:pPr algn="just"/>
            <a:r>
              <a:rPr lang="tr-TR" dirty="0"/>
              <a:t>2. </a:t>
            </a:r>
            <a:r>
              <a:rPr lang="tr-TR" dirty="0" err="1"/>
              <a:t>Kadastral</a:t>
            </a:r>
            <a:r>
              <a:rPr lang="tr-TR" dirty="0"/>
              <a:t> Harita,</a:t>
            </a:r>
          </a:p>
          <a:p>
            <a:pPr algn="just"/>
            <a:r>
              <a:rPr lang="tr-TR" dirty="0"/>
              <a:t>3. Halihazır Harita </a:t>
            </a:r>
          </a:p>
        </p:txBody>
      </p:sp>
    </p:spTree>
    <p:extLst>
      <p:ext uri="{BB962C8B-B14F-4D97-AF65-F5344CB8AC3E}">
        <p14:creationId xmlns:p14="http://schemas.microsoft.com/office/powerpoint/2010/main" val="3104117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477328"/>
          </a:xfrm>
          <a:prstGeom prst="rect">
            <a:avLst/>
          </a:prstGeom>
        </p:spPr>
        <p:txBody>
          <a:bodyPr wrap="square">
            <a:spAutoFit/>
          </a:bodyPr>
          <a:lstStyle/>
          <a:p>
            <a:pPr algn="just"/>
            <a:r>
              <a:rPr lang="tr-TR" b="1" dirty="0" err="1"/>
              <a:t>Kadastral</a:t>
            </a:r>
            <a:r>
              <a:rPr lang="tr-TR" b="1" dirty="0"/>
              <a:t> Harita  </a:t>
            </a:r>
          </a:p>
          <a:p>
            <a:pPr algn="just"/>
            <a:r>
              <a:rPr lang="tr-TR" dirty="0"/>
              <a:t>Kadastro ile ilgili en yalın tarif, 2613 sayılı kanunun 1. maddesinde verilen tariftir. Bu tarif “</a:t>
            </a:r>
            <a:r>
              <a:rPr lang="tr-TR" i="1" dirty="0"/>
              <a:t>Kadastro, gayrimenkul malların hukuki ve hendesi  (geometrik) vaziyetlerini </a:t>
            </a:r>
            <a:r>
              <a:rPr lang="tr-TR" i="1" dirty="0" err="1"/>
              <a:t>tesbit</a:t>
            </a:r>
            <a:r>
              <a:rPr lang="tr-TR" i="1" dirty="0"/>
              <a:t> eder ve gösterir</a:t>
            </a:r>
            <a:r>
              <a:rPr lang="tr-TR" dirty="0"/>
              <a:t>” şeklindedir. Buradan da </a:t>
            </a:r>
            <a:r>
              <a:rPr lang="tr-TR" dirty="0" err="1"/>
              <a:t>kadastral</a:t>
            </a:r>
            <a:r>
              <a:rPr lang="tr-TR" dirty="0"/>
              <a:t> haritaları </a:t>
            </a:r>
            <a:r>
              <a:rPr lang="tr-TR" b="1" dirty="0"/>
              <a:t>mülkiyet sınırlarını gösteren haritalar</a:t>
            </a:r>
            <a:r>
              <a:rPr lang="tr-TR" dirty="0"/>
              <a:t> olarak tarif etmek mümkün olur. </a:t>
            </a:r>
          </a:p>
        </p:txBody>
      </p:sp>
    </p:spTree>
    <p:extLst>
      <p:ext uri="{BB962C8B-B14F-4D97-AF65-F5344CB8AC3E}">
        <p14:creationId xmlns:p14="http://schemas.microsoft.com/office/powerpoint/2010/main" val="36461251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Planlarının </a:t>
            </a:r>
            <a:r>
              <a:rPr lang="tr-TR" sz="2400" b="1" dirty="0">
                <a:solidFill>
                  <a:srgbClr val="002060"/>
                </a:solidFill>
              </a:rPr>
              <a:t>Uygulanması</a:t>
            </a: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308324"/>
          </a:xfrm>
          <a:prstGeom prst="rect">
            <a:avLst/>
          </a:prstGeom>
        </p:spPr>
        <p:txBody>
          <a:bodyPr wrap="square">
            <a:spAutoFit/>
          </a:bodyPr>
          <a:lstStyle/>
          <a:p>
            <a:r>
              <a:rPr lang="tr-TR" b="1" dirty="0"/>
              <a:t>Halihazır Harita </a:t>
            </a:r>
          </a:p>
          <a:p>
            <a:pPr algn="just"/>
            <a:r>
              <a:rPr lang="tr-TR" dirty="0"/>
              <a:t>Ait olduğu alanın  </a:t>
            </a:r>
            <a:r>
              <a:rPr lang="tr-TR" b="1" dirty="0"/>
              <a:t>başta topoğrafyası</a:t>
            </a:r>
            <a:r>
              <a:rPr lang="tr-TR" dirty="0"/>
              <a:t> olmak üzere </a:t>
            </a:r>
            <a:r>
              <a:rPr lang="tr-TR" b="1" dirty="0"/>
              <a:t>ölçüldüğü andaki</a:t>
            </a:r>
            <a:r>
              <a:rPr lang="tr-TR" dirty="0"/>
              <a:t> kayda değer bütün detayını gösteren haritalara verilen isimdir. Elde halihazır harita varsa yapıldığı yıla bakılmadan revizyona ihtiyacının olup olmadığını anlamak için araziye çıkılıp gerekli olan araştırma yapılmalıdır. Çünkü yıllar geçtiği halde bölgeye hiçbir eklentinin yapılmadığı durumlar olabileceği gibi, halihazır haritanın yapım tarihi çok geçmediği halde eklentilerin yapılması mümkün olabilir. </a:t>
            </a:r>
          </a:p>
        </p:txBody>
      </p:sp>
    </p:spTree>
    <p:extLst>
      <p:ext uri="{BB962C8B-B14F-4D97-AF65-F5344CB8AC3E}">
        <p14:creationId xmlns:p14="http://schemas.microsoft.com/office/powerpoint/2010/main" val="5192267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12497</TotalTime>
  <Words>473</Words>
  <Application>Microsoft Office PowerPoint</Application>
  <PresentationFormat>Ekran Gösterisi (4:3)</PresentationFormat>
  <Paragraphs>36</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10</vt:i4>
      </vt:variant>
    </vt:vector>
  </HeadingPairs>
  <TitlesOfParts>
    <vt:vector size="18"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824</cp:revision>
  <cp:lastPrinted>2016-10-24T07:53:35Z</cp:lastPrinted>
  <dcterms:created xsi:type="dcterms:W3CDTF">2016-09-18T09:35:24Z</dcterms:created>
  <dcterms:modified xsi:type="dcterms:W3CDTF">2020-02-28T15:37:15Z</dcterms:modified>
</cp:coreProperties>
</file>