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FD041-91FE-426B-B914-8162463B5DC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5F2B8-34CA-4032-B3EB-1E84A39E69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246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032E073-A878-4F5B-B529-608A210864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09A2F1-43C3-410B-BF65-656CE7E12B67}" type="slidenum">
              <a:rPr lang="en-US" altLang="tr-TR"/>
              <a:pPr/>
              <a:t>2</a:t>
            </a:fld>
            <a:endParaRPr lang="en-US" altLang="tr-TR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A15A9B1B-C814-4552-8FB7-AD346F3933F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32A9482-06F3-457F-8F88-3F9A2258AC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 dirty="0"/>
              <a:t>Separation of plasma from cells?</a:t>
            </a:r>
          </a:p>
          <a:p>
            <a:endParaRPr lang="en-US" altLang="tr-TR" dirty="0"/>
          </a:p>
          <a:p>
            <a:r>
              <a:rPr lang="en-US" altLang="tr-TR" dirty="0"/>
              <a:t>White cells - 50 000 during infection, 500 000 in a leukemic patient (defines the disease)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328AA2-1B65-484C-B8D5-878312E9E4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63EF3-A9F9-4E3D-9743-0B1F40D1C728}" type="slidenum">
              <a:rPr lang="en-US" altLang="tr-TR"/>
              <a:pPr/>
              <a:t>3</a:t>
            </a:fld>
            <a:endParaRPr lang="en-US" altLang="tr-TR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ABB1FA5C-D12C-4DF4-A21E-46E3059EB2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D3386C2A-C3FF-4623-9E35-8322A8C08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1E31A-DC04-4686-8B79-25973695A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6BC1B4-D4C5-4C9E-99F7-B9A7FBB12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EC3A8-ABB7-42C0-A042-60318B38E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F6FC4-074E-498D-AE52-EB375696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A2DEE-7425-4CF4-86FE-898463974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46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27B17-6538-42E0-A34E-984AD224E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92A52D-083B-4DB8-9F97-7D88398BA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BC771-B95B-40AB-9E65-8DBDC4817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B5850-3162-412C-8608-A3E05A8C2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0556B-D5F2-4A03-A745-C8944F7EA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01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93D2BA-A4E4-4B1D-84AD-00D93F79B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FB702-70EC-42E3-AAB8-C8241D10A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A10A0-3652-4E49-924E-84D93611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FF827-2AD8-4F48-9D76-5B7D9AFA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F7D70-ED93-4DFE-B7DC-50AF7F1A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39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D3401-87FC-405D-9863-FF4B65E8E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77B0F-62F2-4098-A2C7-4D893C465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6763D-1BA3-45D3-A003-BFDB5B7F6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D49FF-2CC1-45A6-A12F-B4AE8B91E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EF3DF-4D4C-4900-8CED-F88881C9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DF7-4246-4B27-A546-7598C2F65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92E21-8D32-4F80-80B9-02E2B7D59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4A6BB-EE49-4E4F-A2FF-F4776F8D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62860-E1C5-4ACB-929E-C13994430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9AAFC-0D35-4CF0-8DF5-11F927DE9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00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17B1A-CC0A-4508-A3C4-C1E5BB160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C4B39-E81E-4C5B-B010-F7576E4DBB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D94E3C-4FB8-4FF1-B2B5-88644BB8E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6CA4D-2956-4096-83AF-CFEDA107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17CAF-E0B1-4AF4-8479-BEC789E4C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54781-84E7-445D-BC6B-F2EDDC0D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96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47028-4D50-4499-9214-587ECEC4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304E38-E1D3-43DC-8135-F861766E8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1F91B-E064-40C1-A7B4-8D92EAA4F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B26BEE-D856-491C-88AF-3D5B7FDE5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CE6EA-C414-4AE3-8595-C04F1541D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47C527-A884-496B-AC44-65E133036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922A23-D643-45F4-A461-B16DBFBE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54DEA-DB2F-43AC-85E9-523946D6E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11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9E699-4ED3-4252-AF89-33F655704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BF81A-6860-4CDA-99AD-E983C8440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A7B4D6-1377-4452-AAE3-15AACA1D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102D2D-8555-4443-BE02-1233CA8E9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41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C1F7FA-AC64-422A-AD74-6EACF72E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446457-4FBD-4AF3-9A4A-18A02F7B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AB249-5AA0-4673-950B-837E15F01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90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A098C-C56E-4426-9CC8-20AF89D08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72BC6-9B39-4764-BCC1-D19A8D258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4242E-6023-4B27-8280-046000F1A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0EFB6-AE43-41B1-8BF6-F238220AF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57906-7DEF-480C-B2F5-F8F13A786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FFAC6-B62C-4EE8-99B2-102B210B1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89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E2362-6F81-4858-9327-43287A12F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89CF9F-C68D-4704-B7D1-FEFDD0117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98372-63C1-4495-A0CD-31CE1068F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7020F-A16F-475B-B912-F45556BF1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F11DC-34C2-4710-9E20-9B3ABBB3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C3133-22A1-4B1A-A7AA-276558782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45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0A534F-2E5E-4211-A930-ABF022CF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A8F25B-26AA-4F7C-974F-565F92FA0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2A1AA-1297-41C0-A61A-42053EB5A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DEF6B-62CA-470F-A1F3-E23C5458AAB6}" type="datetimeFigureOut">
              <a:rPr lang="tr-TR" smtClean="0"/>
              <a:t>26.05.2021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E46E5-E92C-437E-B6E5-03874F69E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549D5-9B58-43B7-9343-A25E7B232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C2B04-1CB5-4954-9CA0-DF79C1E543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177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8245-327A-4D71-86B1-503E37498A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Kan </a:t>
            </a:r>
            <a:r>
              <a:rPr lang="en-US" dirty="0" err="1"/>
              <a:t>Biyokimyası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07BBA7-D024-4484-B1E4-B6300564A3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967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4B80F3DD-B098-43DD-8727-275B404CC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7329" y="432786"/>
            <a:ext cx="10467513" cy="5638800"/>
          </a:xfrm>
          <a:ln>
            <a:noFill/>
          </a:ln>
        </p:spPr>
        <p:txBody>
          <a:bodyPr/>
          <a:lstStyle/>
          <a:p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Kan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Kompozisyonu</a:t>
            </a:r>
            <a:endParaRPr lang="en-US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5-6 L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yetişkinde</a:t>
            </a:r>
            <a:endParaRPr lang="en-US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70 mL/kg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vücut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kütlesine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göre</a:t>
            </a:r>
            <a:endParaRPr lang="en-US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Hücre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süspansiyonu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oluşturan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taşıyıcı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sıvı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plazma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2"/>
            <a:r>
              <a:rPr lang="en-US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Hücreler</a:t>
            </a:r>
            <a:r>
              <a:rPr lang="en-US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hacimce</a:t>
            </a:r>
            <a:r>
              <a:rPr lang="en-US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%45</a:t>
            </a:r>
          </a:p>
          <a:p>
            <a:pPr lvl="2"/>
            <a:r>
              <a:rPr lang="en-US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Plazma</a:t>
            </a:r>
            <a:r>
              <a:rPr lang="en-US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Hacimce</a:t>
            </a:r>
            <a:r>
              <a:rPr lang="en-US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%55</a:t>
            </a:r>
          </a:p>
          <a:p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Hücreler</a:t>
            </a:r>
            <a:endParaRPr lang="en-US" alt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Kırmızı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Hücreler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(erythrocytes)</a:t>
            </a:r>
          </a:p>
          <a:p>
            <a:pPr lvl="2"/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5x10</a:t>
            </a:r>
            <a:r>
              <a:rPr lang="en-US" altLang="tr-TR" baseline="30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/mL</a:t>
            </a:r>
          </a:p>
          <a:p>
            <a:pPr lvl="1"/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Beyaz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Hücreler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(leukocytes)</a:t>
            </a:r>
          </a:p>
          <a:p>
            <a:pPr lvl="2"/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7x10</a:t>
            </a:r>
            <a:r>
              <a:rPr lang="en-US" altLang="tr-TR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/mL</a:t>
            </a:r>
          </a:p>
          <a:p>
            <a:pPr lvl="1"/>
            <a:r>
              <a:rPr lang="en-US" altLang="tr-TR" dirty="0" err="1">
                <a:latin typeface="Arial" panose="020B0604020202020204" pitchFamily="34" charset="0"/>
                <a:cs typeface="Arial" panose="020B0604020202020204" pitchFamily="34" charset="0"/>
              </a:rPr>
              <a:t>Plateletlers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 (thrombocytes)</a:t>
            </a:r>
          </a:p>
          <a:p>
            <a:pPr lvl="2"/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3x10</a:t>
            </a:r>
            <a:r>
              <a:rPr lang="en-US" altLang="tr-TR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tr-TR" dirty="0">
                <a:latin typeface="Arial" panose="020B0604020202020204" pitchFamily="34" charset="0"/>
                <a:cs typeface="Arial" panose="020B0604020202020204" pitchFamily="34" charset="0"/>
              </a:rPr>
              <a:t>/mL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455D50E2-9651-43BB-A0E7-C9D30D200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0214" y="381000"/>
            <a:ext cx="9271986" cy="5715000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en-US" altLang="tr-TR" dirty="0" err="1"/>
              <a:t>Plazma</a:t>
            </a:r>
            <a:r>
              <a:rPr lang="en-US" altLang="tr-TR" dirty="0"/>
              <a:t> </a:t>
            </a:r>
            <a:r>
              <a:rPr lang="en-US" altLang="tr-TR" dirty="0" err="1"/>
              <a:t>Kompozisyonu</a:t>
            </a:r>
            <a:endParaRPr lang="en-US" altLang="tr-TR" dirty="0"/>
          </a:p>
          <a:p>
            <a:pPr lvl="1">
              <a:lnSpc>
                <a:spcPct val="120000"/>
              </a:lnSpc>
            </a:pPr>
            <a:r>
              <a:rPr lang="en-US" altLang="tr-TR" dirty="0" err="1"/>
              <a:t>Su</a:t>
            </a:r>
            <a:r>
              <a:rPr lang="en-US" altLang="tr-TR" dirty="0"/>
              <a:t> – </a:t>
            </a:r>
            <a:r>
              <a:rPr lang="en-US" altLang="tr-TR" dirty="0" err="1"/>
              <a:t>Hacimce</a:t>
            </a:r>
            <a:r>
              <a:rPr lang="en-US" altLang="tr-TR" dirty="0"/>
              <a:t> %90</a:t>
            </a:r>
          </a:p>
          <a:p>
            <a:pPr lvl="1">
              <a:lnSpc>
                <a:spcPct val="120000"/>
              </a:lnSpc>
            </a:pPr>
            <a:r>
              <a:rPr lang="en-US" altLang="tr-TR" dirty="0"/>
              <a:t>Protein – </a:t>
            </a:r>
            <a:r>
              <a:rPr lang="en-US" altLang="tr-TR" dirty="0" err="1"/>
              <a:t>Hacimce</a:t>
            </a:r>
            <a:r>
              <a:rPr lang="en-US" altLang="tr-TR" dirty="0"/>
              <a:t> %7</a:t>
            </a:r>
          </a:p>
          <a:p>
            <a:pPr lvl="1">
              <a:lnSpc>
                <a:spcPct val="120000"/>
              </a:lnSpc>
            </a:pPr>
            <a:r>
              <a:rPr lang="en-US" altLang="tr-TR" dirty="0" err="1"/>
              <a:t>Inorganik</a:t>
            </a:r>
            <a:r>
              <a:rPr lang="en-US" altLang="tr-TR" dirty="0"/>
              <a:t> </a:t>
            </a:r>
            <a:r>
              <a:rPr lang="en-US" altLang="tr-TR" dirty="0" err="1"/>
              <a:t>iyonlar</a:t>
            </a:r>
            <a:r>
              <a:rPr lang="en-US" altLang="tr-TR" dirty="0"/>
              <a:t> – </a:t>
            </a:r>
            <a:r>
              <a:rPr lang="en-US" altLang="tr-TR" dirty="0" err="1"/>
              <a:t>hacimce</a:t>
            </a:r>
            <a:r>
              <a:rPr lang="en-US" altLang="tr-TR" dirty="0"/>
              <a:t> %1</a:t>
            </a:r>
          </a:p>
          <a:p>
            <a:pPr lvl="2"/>
            <a:r>
              <a:rPr lang="en-US" altLang="tr-TR" dirty="0"/>
              <a:t>Na</a:t>
            </a:r>
            <a:r>
              <a:rPr lang="en-US" altLang="tr-TR" baseline="30000" dirty="0"/>
              <a:t>+</a:t>
            </a:r>
            <a:r>
              <a:rPr lang="en-US" altLang="tr-TR" dirty="0"/>
              <a:t>, K</a:t>
            </a:r>
            <a:r>
              <a:rPr lang="en-US" altLang="tr-TR" baseline="30000" dirty="0"/>
              <a:t>+</a:t>
            </a:r>
            <a:r>
              <a:rPr lang="en-US" altLang="tr-TR" dirty="0"/>
              <a:t>, Mg</a:t>
            </a:r>
            <a:r>
              <a:rPr lang="en-US" altLang="tr-TR" baseline="30000" dirty="0"/>
              <a:t>2+</a:t>
            </a:r>
            <a:r>
              <a:rPr lang="en-US" altLang="tr-TR" dirty="0"/>
              <a:t>, Ca</a:t>
            </a:r>
            <a:r>
              <a:rPr lang="en-US" altLang="tr-TR" baseline="30000" dirty="0"/>
              <a:t>2+</a:t>
            </a:r>
            <a:r>
              <a:rPr lang="en-US" altLang="tr-TR" dirty="0"/>
              <a:t>, PO</a:t>
            </a:r>
            <a:r>
              <a:rPr lang="en-US" altLang="tr-TR" baseline="-25000" dirty="0"/>
              <a:t>4</a:t>
            </a:r>
            <a:r>
              <a:rPr lang="en-US" altLang="tr-TR" baseline="30000" dirty="0"/>
              <a:t>3-</a:t>
            </a:r>
            <a:r>
              <a:rPr lang="en-US" altLang="tr-TR" dirty="0"/>
              <a:t>…</a:t>
            </a:r>
          </a:p>
          <a:p>
            <a:pPr lvl="1">
              <a:lnSpc>
                <a:spcPct val="120000"/>
              </a:lnSpc>
            </a:pPr>
            <a:r>
              <a:rPr lang="en-US" altLang="tr-TR" dirty="0" err="1"/>
              <a:t>Organik</a:t>
            </a:r>
            <a:r>
              <a:rPr lang="en-US" altLang="tr-TR" dirty="0"/>
              <a:t> </a:t>
            </a:r>
            <a:r>
              <a:rPr lang="en-US" altLang="tr-TR" dirty="0" err="1"/>
              <a:t>bileşikler</a:t>
            </a:r>
            <a:r>
              <a:rPr lang="en-US" altLang="tr-TR" dirty="0"/>
              <a:t> –</a:t>
            </a:r>
            <a:r>
              <a:rPr lang="en-US" altLang="tr-TR" dirty="0" err="1"/>
              <a:t>hacimce</a:t>
            </a:r>
            <a:r>
              <a:rPr lang="en-US" altLang="tr-TR" dirty="0"/>
              <a:t> %2</a:t>
            </a:r>
          </a:p>
          <a:p>
            <a:pPr lvl="2">
              <a:lnSpc>
                <a:spcPct val="120000"/>
              </a:lnSpc>
            </a:pPr>
            <a:r>
              <a:rPr lang="en-US" altLang="tr-TR" dirty="0"/>
              <a:t>(</a:t>
            </a:r>
            <a:r>
              <a:rPr lang="en-US" altLang="tr-TR" dirty="0" err="1"/>
              <a:t>üre</a:t>
            </a:r>
            <a:r>
              <a:rPr lang="en-US" altLang="tr-TR" dirty="0"/>
              <a:t>, </a:t>
            </a:r>
            <a:r>
              <a:rPr lang="en-US" altLang="tr-TR" dirty="0" err="1"/>
              <a:t>kolesterol</a:t>
            </a:r>
            <a:r>
              <a:rPr lang="en-US" altLang="tr-TR" dirty="0"/>
              <a:t>, </a:t>
            </a:r>
            <a:r>
              <a:rPr lang="en-US" altLang="tr-TR" dirty="0" err="1"/>
              <a:t>glukoz</a:t>
            </a:r>
            <a:r>
              <a:rPr lang="en-US" altLang="tr-TR" dirty="0"/>
              <a:t>..)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dirty="0" err="1"/>
              <a:t>Plazma</a:t>
            </a:r>
            <a:r>
              <a:rPr lang="en-US" altLang="tr-TR" dirty="0"/>
              <a:t> </a:t>
            </a:r>
            <a:r>
              <a:rPr lang="en-US" altLang="tr-TR" dirty="0" err="1"/>
              <a:t>proteinleri</a:t>
            </a:r>
            <a:r>
              <a:rPr lang="en-US" altLang="tr-TR" dirty="0"/>
              <a:t> 3 </a:t>
            </a:r>
            <a:r>
              <a:rPr lang="en-US" altLang="tr-TR" dirty="0" err="1"/>
              <a:t>sınıfta</a:t>
            </a:r>
            <a:r>
              <a:rPr lang="en-US" altLang="tr-TR" dirty="0"/>
              <a:t> </a:t>
            </a:r>
            <a:r>
              <a:rPr lang="en-US" altLang="tr-TR" dirty="0" err="1"/>
              <a:t>incelenir</a:t>
            </a:r>
            <a:r>
              <a:rPr lang="en-US" altLang="tr-TR" dirty="0"/>
              <a:t>:</a:t>
            </a:r>
          </a:p>
          <a:p>
            <a:pPr>
              <a:lnSpc>
                <a:spcPct val="120000"/>
              </a:lnSpc>
            </a:pPr>
            <a:r>
              <a:rPr lang="en-US" altLang="tr-TR" dirty="0"/>
              <a:t>1-Albumin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dirty="0" err="1"/>
              <a:t>plazma</a:t>
            </a:r>
            <a:r>
              <a:rPr lang="en-US" altLang="tr-TR" dirty="0"/>
              <a:t> </a:t>
            </a:r>
            <a:r>
              <a:rPr lang="en-US" altLang="tr-TR" dirty="0" err="1"/>
              <a:t>proteinlerinin</a:t>
            </a:r>
            <a:r>
              <a:rPr lang="en-US" altLang="tr-TR" dirty="0"/>
              <a:t> %60’ını </a:t>
            </a:r>
            <a:r>
              <a:rPr lang="en-US" altLang="tr-TR" dirty="0" err="1"/>
              <a:t>oluşturur</a:t>
            </a:r>
            <a:r>
              <a:rPr lang="en-US" altLang="tr-TR" dirty="0"/>
              <a:t>, </a:t>
            </a:r>
            <a:r>
              <a:rPr lang="en-US" altLang="tr-TR" dirty="0" err="1"/>
              <a:t>ozmotik</a:t>
            </a:r>
            <a:r>
              <a:rPr lang="en-US" altLang="tr-TR" dirty="0"/>
              <a:t> </a:t>
            </a:r>
            <a:r>
              <a:rPr lang="en-US" altLang="tr-TR" dirty="0" err="1"/>
              <a:t>basıncın</a:t>
            </a:r>
            <a:r>
              <a:rPr lang="en-US" altLang="tr-TR" dirty="0"/>
              <a:t> </a:t>
            </a:r>
            <a:r>
              <a:rPr lang="en-US" altLang="tr-TR" dirty="0" err="1"/>
              <a:t>oluşumundan</a:t>
            </a:r>
            <a:r>
              <a:rPr lang="en-US" altLang="tr-TR" dirty="0"/>
              <a:t> </a:t>
            </a:r>
            <a:r>
              <a:rPr lang="en-US" altLang="tr-TR" dirty="0" err="1"/>
              <a:t>sorumludur</a:t>
            </a:r>
            <a:r>
              <a:rPr lang="en-US" altLang="tr-TR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dirty="0"/>
              <a:t>2-Globulinler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dirty="0" err="1"/>
              <a:t>plazma</a:t>
            </a:r>
            <a:r>
              <a:rPr lang="en-US" altLang="tr-TR" dirty="0"/>
              <a:t> </a:t>
            </a:r>
            <a:r>
              <a:rPr lang="en-US" altLang="tr-TR" dirty="0" err="1"/>
              <a:t>proteinlerinin</a:t>
            </a:r>
            <a:r>
              <a:rPr lang="en-US" altLang="tr-TR" dirty="0"/>
              <a:t> %38’ini </a:t>
            </a:r>
            <a:r>
              <a:rPr lang="en-US" altLang="tr-TR" dirty="0" err="1"/>
              <a:t>oluşturur</a:t>
            </a:r>
            <a:r>
              <a:rPr lang="en-US" altLang="tr-TR" dirty="0"/>
              <a:t>. </a:t>
            </a:r>
            <a:r>
              <a:rPr lang="el-GR" altLang="tr-TR" dirty="0"/>
              <a:t>α,β,γ, </a:t>
            </a:r>
            <a:r>
              <a:rPr lang="en-US" altLang="tr-TR" dirty="0"/>
              <a:t>alt </a:t>
            </a:r>
            <a:r>
              <a:rPr lang="en-US" altLang="tr-TR" dirty="0" err="1"/>
              <a:t>fraksiyonlarından</a:t>
            </a:r>
            <a:r>
              <a:rPr lang="en-US" altLang="tr-TR" dirty="0"/>
              <a:t> </a:t>
            </a:r>
            <a:r>
              <a:rPr lang="en-US" altLang="tr-TR" dirty="0" err="1"/>
              <a:t>oluşur</a:t>
            </a:r>
            <a:r>
              <a:rPr lang="en-US" altLang="tr-TR" dirty="0"/>
              <a:t>. </a:t>
            </a:r>
            <a:r>
              <a:rPr lang="el-GR" altLang="tr-TR" dirty="0"/>
              <a:t>Α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l-GR" altLang="tr-TR" dirty="0"/>
              <a:t>β</a:t>
            </a:r>
            <a:r>
              <a:rPr lang="en-US" altLang="tr-TR" dirty="0" err="1"/>
              <a:t>globulinler</a:t>
            </a:r>
            <a:r>
              <a:rPr lang="en-US" altLang="tr-TR" dirty="0"/>
              <a:t> </a:t>
            </a:r>
            <a:r>
              <a:rPr lang="en-US" altLang="tr-TR" dirty="0" err="1"/>
              <a:t>yağları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yağda</a:t>
            </a:r>
            <a:r>
              <a:rPr lang="en-US" altLang="tr-TR" dirty="0"/>
              <a:t> </a:t>
            </a:r>
            <a:r>
              <a:rPr lang="en-US" altLang="tr-TR" dirty="0" err="1"/>
              <a:t>çözünen</a:t>
            </a:r>
            <a:r>
              <a:rPr lang="en-US" altLang="tr-TR" dirty="0"/>
              <a:t> </a:t>
            </a:r>
            <a:r>
              <a:rPr lang="en-US" altLang="tr-TR" dirty="0" err="1"/>
              <a:t>vitaminleri</a:t>
            </a:r>
            <a:r>
              <a:rPr lang="en-US" altLang="tr-TR" dirty="0"/>
              <a:t> </a:t>
            </a:r>
            <a:r>
              <a:rPr lang="en-US" altLang="tr-TR" dirty="0" err="1"/>
              <a:t>taşırken</a:t>
            </a:r>
            <a:r>
              <a:rPr lang="en-US" altLang="tr-TR" dirty="0"/>
              <a:t> </a:t>
            </a:r>
            <a:r>
              <a:rPr lang="el-GR" altLang="tr-TR" dirty="0"/>
              <a:t>γ</a:t>
            </a:r>
            <a:r>
              <a:rPr lang="en-US" altLang="tr-TR" dirty="0"/>
              <a:t> globulin </a:t>
            </a:r>
            <a:r>
              <a:rPr lang="en-US" altLang="tr-TR" dirty="0" err="1"/>
              <a:t>antikorları</a:t>
            </a:r>
            <a:r>
              <a:rPr lang="en-US" altLang="tr-TR" dirty="0"/>
              <a:t> </a:t>
            </a:r>
            <a:r>
              <a:rPr lang="en-US" altLang="tr-TR" dirty="0" err="1"/>
              <a:t>taşır</a:t>
            </a:r>
            <a:r>
              <a:rPr lang="en-US" altLang="tr-TR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dirty="0"/>
              <a:t>3-Fibrinojen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tr-TR" dirty="0" err="1"/>
              <a:t>plazma</a:t>
            </a:r>
            <a:r>
              <a:rPr lang="en-US" altLang="tr-TR" dirty="0"/>
              <a:t> </a:t>
            </a:r>
            <a:r>
              <a:rPr lang="en-US" altLang="tr-TR" dirty="0" err="1"/>
              <a:t>proteinlerinin</a:t>
            </a:r>
            <a:r>
              <a:rPr lang="en-US" altLang="tr-TR" dirty="0"/>
              <a:t> %2’sini </a:t>
            </a:r>
            <a:r>
              <a:rPr lang="en-US" altLang="tr-TR" dirty="0" err="1"/>
              <a:t>oluşturur</a:t>
            </a:r>
            <a:r>
              <a:rPr lang="en-US" altLang="tr-TR" dirty="0"/>
              <a:t>, </a:t>
            </a:r>
            <a:r>
              <a:rPr lang="en-US" altLang="tr-TR" dirty="0" err="1"/>
              <a:t>pıhtılaşma</a:t>
            </a:r>
            <a:r>
              <a:rPr lang="en-US" altLang="tr-TR" dirty="0"/>
              <a:t> </a:t>
            </a:r>
            <a:r>
              <a:rPr lang="en-US" altLang="tr-TR" dirty="0" err="1"/>
              <a:t>faktörüdür</a:t>
            </a:r>
            <a:r>
              <a:rPr lang="en-US" altLang="tr-TR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E911A-1393-4569-A1A4-4AA33EC9E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8052"/>
          </a:xfrm>
        </p:spPr>
        <p:txBody>
          <a:bodyPr>
            <a:normAutofit fontScale="90000"/>
          </a:bodyPr>
          <a:lstStyle/>
          <a:p>
            <a:r>
              <a:rPr lang="tr-TR" dirty="0"/>
              <a:t>Plazma proteinlerinin genel özellikleri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F54EE-F831-4B5B-96D9-FCC574E13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3178"/>
            <a:ext cx="10515600" cy="5173785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Plazma proteinlerinin çoğu karaciğerde sentezlenir: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tr-TR" dirty="0"/>
              <a:t>-globulinler plazma hücrelerinde üretilir. Bazı plazma proteinleri endotel hücreleri ve diğer hücrelerde sentezlenebilir. Geri kalanı karaciğer kaynaklıdır.</a:t>
            </a:r>
            <a:endParaRPr lang="en-US" dirty="0"/>
          </a:p>
          <a:p>
            <a:r>
              <a:rPr lang="tr-TR" dirty="0"/>
              <a:t>Plazma proteinlerinin genellikle granüler endoplazmik retikulum üzerindeki ribozomlarda pre-protein olarak,sinyal peptid içerir halde sentezlenir (GER </a:t>
            </a:r>
            <a:endParaRPr lang="en-US" dirty="0"/>
          </a:p>
          <a:p>
            <a:r>
              <a:rPr lang="tr-TR" dirty="0"/>
              <a:t>Plazma proteinlerinin hemen tümü glikoproteindir:Bu proteinler N-veya O-bağlı oligosakkaridleri veya her ikisinide içerir. </a:t>
            </a:r>
            <a:endParaRPr lang="en-US" dirty="0"/>
          </a:p>
          <a:p>
            <a:r>
              <a:rPr lang="tr-TR" dirty="0"/>
              <a:t>Albumin glikoprotein değildir.</a:t>
            </a:r>
            <a:endParaRPr lang="en-US" dirty="0"/>
          </a:p>
          <a:p>
            <a:r>
              <a:rPr lang="tr-TR" dirty="0"/>
              <a:t>plazma protein</a:t>
            </a:r>
            <a:r>
              <a:rPr lang="en-US" dirty="0" err="1"/>
              <a:t>lerinin</a:t>
            </a:r>
            <a:r>
              <a:rPr lang="en-US" dirty="0"/>
              <a:t> </a:t>
            </a:r>
            <a:r>
              <a:rPr lang="en-US" dirty="0" err="1"/>
              <a:t>çoğu</a:t>
            </a:r>
            <a:r>
              <a:rPr lang="tr-TR" dirty="0"/>
              <a:t> polimorfizm gösterir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tr-TR" dirty="0"/>
              <a:t>haptoglobulin, transferrin, seruloplazmin</a:t>
            </a:r>
            <a:r>
              <a:rPr lang="en-US" dirty="0"/>
              <a:t>, </a:t>
            </a:r>
            <a:r>
              <a:rPr lang="tr-TR" dirty="0"/>
              <a:t>immunoglobulinler</a:t>
            </a:r>
            <a:r>
              <a:rPr lang="en-US" dirty="0"/>
              <a:t>..)</a:t>
            </a:r>
            <a:r>
              <a:rPr lang="tr-TR" dirty="0"/>
              <a:t> </a:t>
            </a:r>
            <a:endParaRPr lang="en-US" dirty="0"/>
          </a:p>
          <a:p>
            <a:r>
              <a:rPr lang="tr-TR" dirty="0"/>
              <a:t>Her plazma proteinin özgün bir yarı ömrü vardır:</a:t>
            </a:r>
            <a:r>
              <a:rPr lang="en-US" dirty="0"/>
              <a:t> (</a:t>
            </a:r>
            <a:r>
              <a:rPr lang="tr-TR" dirty="0"/>
              <a:t>Albumin</a:t>
            </a:r>
            <a:r>
              <a:rPr lang="en-US" dirty="0"/>
              <a:t> </a:t>
            </a:r>
            <a:r>
              <a:rPr lang="tr-TR" dirty="0"/>
              <a:t> 20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tr-TR" dirty="0"/>
              <a:t>, haptoglobulinin 5 gün</a:t>
            </a:r>
            <a:r>
              <a:rPr lang="en-US" dirty="0"/>
              <a:t>…</a:t>
            </a:r>
            <a:r>
              <a:rPr lang="tr-TR" dirty="0"/>
              <a:t>.</a:t>
            </a:r>
            <a:r>
              <a:rPr lang="en-US" dirty="0"/>
              <a:t>)</a:t>
            </a:r>
          </a:p>
          <a:p>
            <a:pPr algn="just"/>
            <a:r>
              <a:rPr lang="tr-TR" dirty="0"/>
              <a:t>akut yangısal yanıtta veya doku zedelenmelerinde </a:t>
            </a:r>
            <a:r>
              <a:rPr lang="en-US" dirty="0"/>
              <a:t>b</a:t>
            </a:r>
            <a:r>
              <a:rPr lang="tr-TR" dirty="0"/>
              <a:t>azı plazma proteinlerinin düzeyi artar veya azalır</a:t>
            </a:r>
          </a:p>
        </p:txBody>
      </p:sp>
    </p:spTree>
    <p:extLst>
      <p:ext uri="{BB962C8B-B14F-4D97-AF65-F5344CB8AC3E}">
        <p14:creationId xmlns:p14="http://schemas.microsoft.com/office/powerpoint/2010/main" val="223949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41AD-08FF-4C3B-8910-CCBE2D500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Kan </a:t>
            </a:r>
            <a:r>
              <a:rPr lang="en-US" dirty="0" err="1"/>
              <a:t>proteinlerinin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6C7B-7CCE-4144-918F-44F386B7B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Kanın ozmotik (onkotik) basıncını </a:t>
            </a:r>
            <a:r>
              <a:rPr lang="en-US" dirty="0" err="1"/>
              <a:t>dengelemede</a:t>
            </a:r>
            <a:r>
              <a:rPr lang="en-US" dirty="0"/>
              <a:t> </a:t>
            </a:r>
            <a:r>
              <a:rPr lang="en-US" dirty="0" err="1"/>
              <a:t>rolü</a:t>
            </a:r>
            <a:r>
              <a:rPr lang="en-US" dirty="0"/>
              <a:t> </a:t>
            </a:r>
            <a:r>
              <a:rPr lang="en-US" dirty="0" err="1"/>
              <a:t>vardır</a:t>
            </a:r>
            <a:endParaRPr lang="en-US" dirty="0"/>
          </a:p>
          <a:p>
            <a:r>
              <a:rPr lang="tr-TR" dirty="0"/>
              <a:t>Plazmada </a:t>
            </a:r>
            <a:r>
              <a:rPr lang="en-US" dirty="0" err="1"/>
              <a:t>taşıyıcı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yapabilirler</a:t>
            </a:r>
            <a:endParaRPr lang="en-US" dirty="0"/>
          </a:p>
          <a:p>
            <a:r>
              <a:rPr lang="tr-TR" dirty="0"/>
              <a:t>Plazma </a:t>
            </a:r>
            <a:r>
              <a:rPr lang="en-US" dirty="0" err="1"/>
              <a:t>yapısındaki</a:t>
            </a:r>
            <a:r>
              <a:rPr lang="en-US" dirty="0"/>
              <a:t> </a:t>
            </a:r>
            <a:r>
              <a:rPr lang="en-US" dirty="0" err="1"/>
              <a:t>suyu</a:t>
            </a:r>
            <a:r>
              <a:rPr lang="en-US" dirty="0"/>
              <a:t> damar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tutar</a:t>
            </a:r>
            <a:r>
              <a:rPr lang="en-US" dirty="0"/>
              <a:t> (</a:t>
            </a:r>
            <a:r>
              <a:rPr lang="tr-TR" dirty="0"/>
              <a:t>Kan </a:t>
            </a:r>
            <a:r>
              <a:rPr lang="en-US" dirty="0" err="1"/>
              <a:t>yoğunluğuna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)</a:t>
            </a:r>
          </a:p>
          <a:p>
            <a:r>
              <a:rPr lang="en-US" dirty="0" err="1"/>
              <a:t>Plazmanın</a:t>
            </a:r>
            <a:r>
              <a:rPr lang="en-US" dirty="0"/>
              <a:t> </a:t>
            </a:r>
            <a:r>
              <a:rPr lang="tr-TR" dirty="0"/>
              <a:t>Asit-baz dengesini </a:t>
            </a:r>
            <a:r>
              <a:rPr lang="en-US" dirty="0" err="1"/>
              <a:t>korumada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yapar</a:t>
            </a:r>
            <a:endParaRPr lang="en-US" dirty="0"/>
          </a:p>
          <a:p>
            <a:r>
              <a:rPr lang="en-US" dirty="0" err="1"/>
              <a:t>Kanın</a:t>
            </a:r>
            <a:r>
              <a:rPr lang="en-US" dirty="0"/>
              <a:t> </a:t>
            </a:r>
            <a:r>
              <a:rPr lang="tr-TR" dirty="0"/>
              <a:t>süspansiyon </a:t>
            </a:r>
            <a:r>
              <a:rPr lang="en-US" dirty="0" err="1"/>
              <a:t>dengesini</a:t>
            </a:r>
            <a:r>
              <a:rPr lang="en-US" dirty="0"/>
              <a:t> </a:t>
            </a:r>
            <a:r>
              <a:rPr lang="en-US" dirty="0" err="1"/>
              <a:t>korumada</a:t>
            </a:r>
            <a:r>
              <a:rPr lang="en-US" dirty="0"/>
              <a:t> </a:t>
            </a:r>
            <a:r>
              <a:rPr lang="en-US" dirty="0" err="1"/>
              <a:t>etkilidir</a:t>
            </a:r>
            <a:endParaRPr lang="en-US" dirty="0"/>
          </a:p>
          <a:p>
            <a:r>
              <a:rPr lang="en-US" dirty="0" err="1"/>
              <a:t>Dolaşımla</a:t>
            </a:r>
            <a:r>
              <a:rPr lang="en-US" dirty="0"/>
              <a:t> </a:t>
            </a:r>
            <a:r>
              <a:rPr lang="tr-TR" dirty="0"/>
              <a:t>Dokuların protein ihtiyacını karşıla</a:t>
            </a:r>
            <a:r>
              <a:rPr lang="en-US" dirty="0"/>
              <a:t>r </a:t>
            </a:r>
          </a:p>
          <a:p>
            <a:r>
              <a:rPr lang="tr-TR" dirty="0"/>
              <a:t>Organizmayı enfeksiyonlara ve zararlı maddelere karşı koruma</a:t>
            </a:r>
            <a:r>
              <a:rPr lang="en-US" dirty="0"/>
              <a:t>da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yaparlar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283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5A69A-C4BB-48FE-A568-9E1E1A0C1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5122D-C289-4D66-B26F-F325B03E5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tr-TR" dirty="0"/>
              <a:t>erum toplam protein </a:t>
            </a:r>
            <a:r>
              <a:rPr lang="en-US" dirty="0" err="1"/>
              <a:t>miktarındaki</a:t>
            </a:r>
            <a:r>
              <a:rPr lang="en-US" dirty="0"/>
              <a:t> (</a:t>
            </a:r>
            <a:r>
              <a:rPr lang="en-US" dirty="0" err="1"/>
              <a:t>konsantrasyonundaki</a:t>
            </a:r>
            <a:r>
              <a:rPr lang="en-US" dirty="0"/>
              <a:t>)</a:t>
            </a:r>
            <a:r>
              <a:rPr lang="tr-TR" dirty="0"/>
              <a:t> artış ve azalışlar disproteinemi olarak adlandırılır.</a:t>
            </a:r>
            <a:endParaRPr lang="en-US" dirty="0"/>
          </a:p>
          <a:p>
            <a:r>
              <a:rPr lang="tr-TR" dirty="0"/>
              <a:t>Disproteinemiler iki türlü olabilir: </a:t>
            </a:r>
            <a:endParaRPr lang="en-US" dirty="0"/>
          </a:p>
          <a:p>
            <a:pPr lvl="1"/>
            <a:r>
              <a:rPr lang="tr-TR" dirty="0"/>
              <a:t>hiperproteinemi(serum protein derişimi artışı) </a:t>
            </a:r>
            <a:endParaRPr lang="en-US" dirty="0"/>
          </a:p>
          <a:p>
            <a:pPr lvl="1"/>
            <a:r>
              <a:rPr lang="tr-TR" dirty="0"/>
              <a:t>hipoproteinemi (serum protein derişimi azalışı)</a:t>
            </a:r>
            <a:endParaRPr lang="en-US"/>
          </a:p>
          <a:p>
            <a:pPr lvl="1"/>
            <a:r>
              <a:rPr lang="tr-TR"/>
              <a:t>Normalde </a:t>
            </a:r>
            <a:r>
              <a:rPr lang="tr-TR" dirty="0"/>
              <a:t>kanda bulunmayan ve özel fonksiyonları olmayan proteinlerin varlığına paraproteinemi adı verilir</a:t>
            </a:r>
          </a:p>
        </p:txBody>
      </p:sp>
    </p:spTree>
    <p:extLst>
      <p:ext uri="{BB962C8B-B14F-4D97-AF65-F5344CB8AC3E}">
        <p14:creationId xmlns:p14="http://schemas.microsoft.com/office/powerpoint/2010/main" val="2611471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403</Words>
  <Application>Microsoft Office PowerPoint</Application>
  <PresentationFormat>Widescreen</PresentationFormat>
  <Paragraphs>55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Office Theme</vt:lpstr>
      <vt:lpstr>Kan Biyokimyası</vt:lpstr>
      <vt:lpstr>PowerPoint Presentation</vt:lpstr>
      <vt:lpstr>PowerPoint Presentation</vt:lpstr>
      <vt:lpstr>Plazma proteinlerinin genel özellikleri</vt:lpstr>
      <vt:lpstr>Kan proteinlerinin genel özellikleri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Biyokimyası</dc:title>
  <dc:creator>yasemin isgor</dc:creator>
  <cp:lastModifiedBy>yasemin isgor</cp:lastModifiedBy>
  <cp:revision>2</cp:revision>
  <dcterms:created xsi:type="dcterms:W3CDTF">2021-05-25T22:45:38Z</dcterms:created>
  <dcterms:modified xsi:type="dcterms:W3CDTF">2021-05-25T22:56:21Z</dcterms:modified>
</cp:coreProperties>
</file>