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044"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94" d="100"/>
          <a:sy n="94" d="100"/>
        </p:scale>
        <p:origin x="-882" y="18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Başlık 7"/>
          <p:cNvSpPr>
            <a:spLocks noGrp="1"/>
          </p:cNvSpPr>
          <p:nvPr>
            <p:ph type="ctrTitle"/>
          </p:nvPr>
        </p:nvSpPr>
        <p:spPr>
          <a:xfrm>
            <a:off x="1219200" y="3886200"/>
            <a:ext cx="6858000" cy="990600"/>
          </a:xfrm>
        </p:spPr>
        <p:txBody>
          <a:bodyPr anchor="t" anchorCtr="0"/>
          <a:lstStyle>
            <a:lvl1pPr algn="r">
              <a:defRPr sz="3200">
                <a:solidFill>
                  <a:schemeClr val="tx1"/>
                </a:solidFill>
              </a:defRPr>
            </a:lvl1pPr>
          </a:lstStyle>
          <a:p>
            <a:r>
              <a:rPr kumimoji="0" lang="tr-TR" smtClean="0"/>
              <a:t>Asıl başlık stili için tıklatın</a:t>
            </a:r>
            <a:endParaRPr kumimoji="0" lang="en-US"/>
          </a:p>
        </p:txBody>
      </p:sp>
      <p:sp>
        <p:nvSpPr>
          <p:cNvPr id="9" name="Alt Başlık 8"/>
          <p:cNvSpPr>
            <a:spLocks noGrp="1"/>
          </p:cNvSpPr>
          <p:nvPr>
            <p:ph type="subTitle" idx="1"/>
          </p:nvPr>
        </p:nvSpPr>
        <p:spPr>
          <a:xfrm>
            <a:off x="1219200" y="5124450"/>
            <a:ext cx="6858000" cy="533400"/>
          </a:xfrm>
        </p:spPr>
        <p:txBody>
          <a:bodyPr/>
          <a:lstStyle>
            <a:lvl1pPr marL="0" indent="0" algn="r">
              <a:buNone/>
              <a:defRPr sz="2000">
                <a:solidFill>
                  <a:schemeClr val="tx2"/>
                </a:solidFill>
                <a:latin typeface="+mj-lt"/>
                <a:ea typeface="+mj-ea"/>
                <a:cs typeface="+mj-cs"/>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28" name="Veri Yer Tutucusu 27"/>
          <p:cNvSpPr>
            <a:spLocks noGrp="1"/>
          </p:cNvSpPr>
          <p:nvPr>
            <p:ph type="dt" sz="half" idx="10"/>
          </p:nvPr>
        </p:nvSpPr>
        <p:spPr>
          <a:xfrm>
            <a:off x="6400800" y="6355080"/>
            <a:ext cx="2286000" cy="365760"/>
          </a:xfrm>
        </p:spPr>
        <p:txBody>
          <a:bodyPr/>
          <a:lstStyle>
            <a:lvl1pPr>
              <a:defRPr sz="1400"/>
            </a:lvl1pPr>
          </a:lstStyle>
          <a:p>
            <a:fld id="{1D075692-FF6D-424D-9210-38565854ECD5}" type="datetimeFigureOut">
              <a:rPr lang="tr-TR" smtClean="0"/>
              <a:t>12.10.2019</a:t>
            </a:fld>
            <a:endParaRPr lang="tr-TR"/>
          </a:p>
        </p:txBody>
      </p:sp>
      <p:sp>
        <p:nvSpPr>
          <p:cNvPr id="17" name="Altbilgi Yer Tutucusu 16"/>
          <p:cNvSpPr>
            <a:spLocks noGrp="1"/>
          </p:cNvSpPr>
          <p:nvPr>
            <p:ph type="ftr" sz="quarter" idx="11"/>
          </p:nvPr>
        </p:nvSpPr>
        <p:spPr>
          <a:xfrm>
            <a:off x="2898648" y="6355080"/>
            <a:ext cx="3474720" cy="365760"/>
          </a:xfrm>
        </p:spPr>
        <p:txBody>
          <a:bodyPr/>
          <a:lstStyle/>
          <a:p>
            <a:endParaRPr lang="tr-TR"/>
          </a:p>
        </p:txBody>
      </p:sp>
      <p:sp>
        <p:nvSpPr>
          <p:cNvPr id="29" name="Slayt Numarası Yer Tutucusu 28"/>
          <p:cNvSpPr>
            <a:spLocks noGrp="1"/>
          </p:cNvSpPr>
          <p:nvPr>
            <p:ph type="sldNum" sz="quarter" idx="12"/>
          </p:nvPr>
        </p:nvSpPr>
        <p:spPr>
          <a:xfrm>
            <a:off x="1216152" y="6355080"/>
            <a:ext cx="1219200" cy="365760"/>
          </a:xfrm>
        </p:spPr>
        <p:txBody>
          <a:bodyPr/>
          <a:lstStyle/>
          <a:p>
            <a:fld id="{7C6CE29E-022C-4621-BCAC-F38A44FEC9E0}" type="slidenum">
              <a:rPr lang="tr-TR" smtClean="0"/>
              <a:t>‹#›</a:t>
            </a:fld>
            <a:endParaRPr lang="tr-TR"/>
          </a:p>
        </p:txBody>
      </p:sp>
      <p:sp>
        <p:nvSpPr>
          <p:cNvPr id="21" name="Dikdörtgen 20"/>
          <p:cNvSpPr/>
          <p:nvPr/>
        </p:nvSpPr>
        <p:spPr>
          <a:xfrm>
            <a:off x="904875" y="3648075"/>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3" name="Dikdörtgen 32"/>
          <p:cNvSpPr/>
          <p:nvPr/>
        </p:nvSpPr>
        <p:spPr>
          <a:xfrm>
            <a:off x="914400" y="5048250"/>
            <a:ext cx="7315200" cy="685800"/>
          </a:xfrm>
          <a:prstGeom prst="rect">
            <a:avLst/>
          </a:prstGeom>
          <a:noFill/>
          <a:ln w="6350" cap="rnd" cmpd="sng" algn="ctr">
            <a:solidFill>
              <a:schemeClr val="accent2"/>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2" name="Dikdörtgen 21"/>
          <p:cNvSpPr/>
          <p:nvPr/>
        </p:nvSpPr>
        <p:spPr>
          <a:xfrm>
            <a:off x="904875" y="3648075"/>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Dikdörtgen 31"/>
          <p:cNvSpPr/>
          <p:nvPr/>
        </p:nvSpPr>
        <p:spPr>
          <a:xfrm>
            <a:off x="914400" y="5048250"/>
            <a:ext cx="228600" cy="685800"/>
          </a:xfrm>
          <a:prstGeom prst="rect">
            <a:avLst/>
          </a:prstGeom>
          <a:solidFill>
            <a:schemeClr val="accent2"/>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kumimoji="0" lang="tr-TR" smtClean="0"/>
              <a:t>Asıl başlık stili için tıklatın</a:t>
            </a:r>
            <a:endParaRPr kumimoji="0" lang="en-US"/>
          </a:p>
        </p:txBody>
      </p:sp>
      <p:sp>
        <p:nvSpPr>
          <p:cNvPr id="3" name="Dikey Metin Yer Tutucusu 2"/>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Veri Yer Tutucusu 3"/>
          <p:cNvSpPr>
            <a:spLocks noGrp="1"/>
          </p:cNvSpPr>
          <p:nvPr>
            <p:ph type="dt" sz="half" idx="10"/>
          </p:nvPr>
        </p:nvSpPr>
        <p:spPr/>
        <p:txBody>
          <a:bodyPr/>
          <a:lstStyle/>
          <a:p>
            <a:fld id="{1D075692-FF6D-424D-9210-38565854ECD5}" type="datetimeFigureOut">
              <a:rPr lang="tr-TR" smtClean="0"/>
              <a:t>12.10.2019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7C6CE29E-022C-4621-BCAC-F38A44FEC9E0}"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6629400" y="274638"/>
            <a:ext cx="2057400" cy="5851525"/>
          </a:xfrm>
        </p:spPr>
        <p:txBody>
          <a:bodyPr vert="eaVert"/>
          <a:lstStyle/>
          <a:p>
            <a:r>
              <a:rPr kumimoji="0" lang="tr-TR" smtClean="0"/>
              <a:t>Asıl başlık stili için tıklatın</a:t>
            </a:r>
            <a:endParaRPr kumimoji="0" lang="en-US"/>
          </a:p>
        </p:txBody>
      </p:sp>
      <p:sp>
        <p:nvSpPr>
          <p:cNvPr id="3" name="Dikey Metin Yer Tutucusu 2"/>
          <p:cNvSpPr>
            <a:spLocks noGrp="1"/>
          </p:cNvSpPr>
          <p:nvPr>
            <p:ph type="body" orient="vert" idx="1"/>
          </p:nvPr>
        </p:nvSpPr>
        <p:spPr>
          <a:xfrm>
            <a:off x="457200" y="274638"/>
            <a:ext cx="6019800" cy="5851525"/>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Veri Yer Tutucusu 3"/>
          <p:cNvSpPr>
            <a:spLocks noGrp="1"/>
          </p:cNvSpPr>
          <p:nvPr>
            <p:ph type="dt" sz="half" idx="10"/>
          </p:nvPr>
        </p:nvSpPr>
        <p:spPr/>
        <p:txBody>
          <a:bodyPr/>
          <a:lstStyle/>
          <a:p>
            <a:fld id="{1D075692-FF6D-424D-9210-38565854ECD5}" type="datetimeFigureOut">
              <a:rPr lang="tr-TR" smtClean="0"/>
              <a:t>12.10.2019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7C6CE29E-022C-4621-BCAC-F38A44FEC9E0}" type="slidenum">
              <a:rPr lang="tr-TR" smtClean="0"/>
              <a:t>‹#›</a:t>
            </a:fld>
            <a:endParaRPr lang="tr-TR"/>
          </a:p>
        </p:txBody>
      </p:sp>
      <p:sp>
        <p:nvSpPr>
          <p:cNvPr id="7" name="Düz Bağlayıcı 6"/>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8" name="İkizkenar Üçgen 7"/>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Düz Bağlayıcı 8"/>
          <p:cNvSpPr>
            <a:spLocks noChangeShapeType="1"/>
          </p:cNvSpPr>
          <p:nvPr/>
        </p:nvSpPr>
        <p:spPr bwMode="auto">
          <a:xfrm rot="5400000">
            <a:off x="3629607" y="3201952"/>
            <a:ext cx="585216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kumimoji="0" lang="tr-TR" smtClean="0"/>
              <a:t>Asıl başlık stili için tıklatın</a:t>
            </a:r>
            <a:endParaRPr kumimoji="0" lang="en-US"/>
          </a:p>
        </p:txBody>
      </p:sp>
      <p:sp>
        <p:nvSpPr>
          <p:cNvPr id="4" name="Veri Yer Tutucusu 3"/>
          <p:cNvSpPr>
            <a:spLocks noGrp="1"/>
          </p:cNvSpPr>
          <p:nvPr>
            <p:ph type="dt" sz="half" idx="10"/>
          </p:nvPr>
        </p:nvSpPr>
        <p:spPr/>
        <p:txBody>
          <a:bodyPr/>
          <a:lstStyle/>
          <a:p>
            <a:fld id="{1D075692-FF6D-424D-9210-38565854ECD5}" type="datetimeFigureOut">
              <a:rPr lang="tr-TR" smtClean="0"/>
              <a:t>12.10.2019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7C6CE29E-022C-4621-BCAC-F38A44FEC9E0}" type="slidenum">
              <a:rPr lang="tr-TR" smtClean="0"/>
              <a:t>‹#›</a:t>
            </a:fld>
            <a:endParaRPr lang="tr-TR"/>
          </a:p>
        </p:txBody>
      </p:sp>
      <p:sp>
        <p:nvSpPr>
          <p:cNvPr id="8" name="İçerik Yer Tutucusu 7"/>
          <p:cNvSpPr>
            <a:spLocks noGrp="1"/>
          </p:cNvSpPr>
          <p:nvPr>
            <p:ph sz="quarter" idx="1"/>
          </p:nvPr>
        </p:nvSpPr>
        <p:spPr>
          <a:xfrm>
            <a:off x="457200" y="1219200"/>
            <a:ext cx="8229600" cy="493776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1">
        <a:schemeClr val="bg2"/>
      </p:bgRef>
    </p:bg>
    <p:spTree>
      <p:nvGrpSpPr>
        <p:cNvPr id="1" name=""/>
        <p:cNvGrpSpPr/>
        <p:nvPr/>
      </p:nvGrpSpPr>
      <p:grpSpPr>
        <a:xfrm>
          <a:off x="0" y="0"/>
          <a:ext cx="0" cy="0"/>
          <a:chOff x="0" y="0"/>
          <a:chExt cx="0" cy="0"/>
        </a:xfrm>
      </p:grpSpPr>
      <p:sp>
        <p:nvSpPr>
          <p:cNvPr id="2" name="Başlık 1"/>
          <p:cNvSpPr>
            <a:spLocks noGrp="1"/>
          </p:cNvSpPr>
          <p:nvPr>
            <p:ph type="title"/>
          </p:nvPr>
        </p:nvSpPr>
        <p:spPr>
          <a:xfrm>
            <a:off x="1219200" y="2971800"/>
            <a:ext cx="6858000" cy="1066800"/>
          </a:xfrm>
        </p:spPr>
        <p:txBody>
          <a:bodyPr anchor="t" anchorCtr="0"/>
          <a:lstStyle>
            <a:lvl1pPr algn="r">
              <a:buNone/>
              <a:defRPr sz="3200" b="0" cap="none" baseline="0"/>
            </a:lvl1pPr>
          </a:lstStyle>
          <a:p>
            <a:r>
              <a:rPr kumimoji="0" lang="tr-TR" smtClean="0"/>
              <a:t>Asıl başlık stili için tıklatın</a:t>
            </a:r>
            <a:endParaRPr kumimoji="0" lang="en-US"/>
          </a:p>
        </p:txBody>
      </p:sp>
      <p:sp>
        <p:nvSpPr>
          <p:cNvPr id="3" name="Metin Yer Tutucusu 2"/>
          <p:cNvSpPr>
            <a:spLocks noGrp="1"/>
          </p:cNvSpPr>
          <p:nvPr>
            <p:ph type="body" idx="1"/>
          </p:nvPr>
        </p:nvSpPr>
        <p:spPr>
          <a:xfrm>
            <a:off x="1295400" y="4267200"/>
            <a:ext cx="6781800" cy="1143000"/>
          </a:xfrm>
        </p:spPr>
        <p:txBody>
          <a:bodyPr anchor="t" anchorCtr="0"/>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Veri Yer Tutucusu 3"/>
          <p:cNvSpPr>
            <a:spLocks noGrp="1"/>
          </p:cNvSpPr>
          <p:nvPr>
            <p:ph type="dt" sz="half" idx="10"/>
          </p:nvPr>
        </p:nvSpPr>
        <p:spPr>
          <a:xfrm>
            <a:off x="6400800" y="6355080"/>
            <a:ext cx="2286000" cy="365760"/>
          </a:xfrm>
        </p:spPr>
        <p:txBody>
          <a:bodyPr/>
          <a:lstStyle/>
          <a:p>
            <a:fld id="{1D075692-FF6D-424D-9210-38565854ECD5}" type="datetimeFigureOut">
              <a:rPr lang="tr-TR" smtClean="0"/>
              <a:t>12.10.2019</a:t>
            </a:fld>
            <a:endParaRPr lang="tr-TR"/>
          </a:p>
        </p:txBody>
      </p:sp>
      <p:sp>
        <p:nvSpPr>
          <p:cNvPr id="5" name="Altbilgi Yer Tutucusu 4"/>
          <p:cNvSpPr>
            <a:spLocks noGrp="1"/>
          </p:cNvSpPr>
          <p:nvPr>
            <p:ph type="ftr" sz="quarter" idx="11"/>
          </p:nvPr>
        </p:nvSpPr>
        <p:spPr>
          <a:xfrm>
            <a:off x="2898648" y="6355080"/>
            <a:ext cx="3474720" cy="365760"/>
          </a:xfrm>
        </p:spPr>
        <p:txBody>
          <a:bodyPr/>
          <a:lstStyle/>
          <a:p>
            <a:endParaRPr lang="tr-TR"/>
          </a:p>
        </p:txBody>
      </p:sp>
      <p:sp>
        <p:nvSpPr>
          <p:cNvPr id="6" name="Slayt Numarası Yer Tutucusu 5"/>
          <p:cNvSpPr>
            <a:spLocks noGrp="1"/>
          </p:cNvSpPr>
          <p:nvPr>
            <p:ph type="sldNum" sz="quarter" idx="12"/>
          </p:nvPr>
        </p:nvSpPr>
        <p:spPr>
          <a:xfrm>
            <a:off x="1069848" y="6355080"/>
            <a:ext cx="1520952" cy="365760"/>
          </a:xfrm>
        </p:spPr>
        <p:txBody>
          <a:bodyPr/>
          <a:lstStyle/>
          <a:p>
            <a:fld id="{7C6CE29E-022C-4621-BCAC-F38A44FEC9E0}" type="slidenum">
              <a:rPr lang="tr-TR" smtClean="0"/>
              <a:t>‹#›</a:t>
            </a:fld>
            <a:endParaRPr lang="tr-TR"/>
          </a:p>
        </p:txBody>
      </p:sp>
      <p:sp>
        <p:nvSpPr>
          <p:cNvPr id="7" name="Dikdörtgen 6"/>
          <p:cNvSpPr/>
          <p:nvPr/>
        </p:nvSpPr>
        <p:spPr>
          <a:xfrm>
            <a:off x="914400" y="2819400"/>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Dikdörtgen 7"/>
          <p:cNvSpPr/>
          <p:nvPr/>
        </p:nvSpPr>
        <p:spPr>
          <a:xfrm>
            <a:off x="914400" y="2819400"/>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28600"/>
            <a:ext cx="8229600" cy="914400"/>
          </a:xfrm>
        </p:spPr>
        <p:txBody>
          <a:bodyPr/>
          <a:lstStyle/>
          <a:p>
            <a:r>
              <a:rPr kumimoji="0" lang="tr-TR" smtClean="0"/>
              <a:t>Asıl başlık stili için tıklatın</a:t>
            </a:r>
            <a:endParaRPr kumimoji="0" lang="en-US"/>
          </a:p>
        </p:txBody>
      </p:sp>
      <p:sp>
        <p:nvSpPr>
          <p:cNvPr id="5" name="Veri Yer Tutucusu 4"/>
          <p:cNvSpPr>
            <a:spLocks noGrp="1"/>
          </p:cNvSpPr>
          <p:nvPr>
            <p:ph type="dt" sz="half" idx="10"/>
          </p:nvPr>
        </p:nvSpPr>
        <p:spPr/>
        <p:txBody>
          <a:bodyPr/>
          <a:lstStyle/>
          <a:p>
            <a:fld id="{1D075692-FF6D-424D-9210-38565854ECD5}" type="datetimeFigureOut">
              <a:rPr lang="tr-TR" smtClean="0"/>
              <a:t>12.10.2019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7C6CE29E-022C-4621-BCAC-F38A44FEC9E0}" type="slidenum">
              <a:rPr lang="tr-TR" smtClean="0"/>
              <a:t>‹#›</a:t>
            </a:fld>
            <a:endParaRPr lang="tr-TR"/>
          </a:p>
        </p:txBody>
      </p:sp>
      <p:sp>
        <p:nvSpPr>
          <p:cNvPr id="9" name="İçerik Yer Tutucusu 8"/>
          <p:cNvSpPr>
            <a:spLocks noGrp="1"/>
          </p:cNvSpPr>
          <p:nvPr>
            <p:ph sz="quarter" idx="1"/>
          </p:nvPr>
        </p:nvSpPr>
        <p:spPr>
          <a:xfrm>
            <a:off x="457200" y="1219200"/>
            <a:ext cx="4041648" cy="493776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1" name="İçerik Yer Tutucusu 10"/>
          <p:cNvSpPr>
            <a:spLocks noGrp="1"/>
          </p:cNvSpPr>
          <p:nvPr>
            <p:ph sz="quarter" idx="2"/>
          </p:nvPr>
        </p:nvSpPr>
        <p:spPr>
          <a:xfrm>
            <a:off x="4632198" y="1216152"/>
            <a:ext cx="4041648" cy="493776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28600"/>
            <a:ext cx="8229600" cy="914400"/>
          </a:xfrm>
        </p:spPr>
        <p:txBody>
          <a:bodyPr anchor="ctr"/>
          <a:lstStyle>
            <a:lvl1pPr>
              <a:defRPr/>
            </a:lvl1pPr>
          </a:lstStyle>
          <a:p>
            <a:r>
              <a:rPr kumimoji="0" lang="tr-TR" smtClean="0"/>
              <a:t>Asıl başlık stili için tıklatın</a:t>
            </a:r>
            <a:endParaRPr kumimoji="0" lang="en-US"/>
          </a:p>
        </p:txBody>
      </p:sp>
      <p:sp>
        <p:nvSpPr>
          <p:cNvPr id="3" name="Metin Yer Tutucusu 2"/>
          <p:cNvSpPr>
            <a:spLocks noGrp="1"/>
          </p:cNvSpPr>
          <p:nvPr>
            <p:ph type="body" idx="1"/>
          </p:nvPr>
        </p:nvSpPr>
        <p:spPr>
          <a:xfrm>
            <a:off x="457200" y="1285875"/>
            <a:ext cx="4040188" cy="685800"/>
          </a:xfrm>
          <a:noFill/>
          <a:ln>
            <a:noFill/>
          </a:ln>
        </p:spPr>
        <p:txBody>
          <a:bodyPr lIns="91440" anchor="b" anchorCtr="0">
            <a:noAutofit/>
          </a:bodyPr>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4" name="Metin Yer Tutucusu 3"/>
          <p:cNvSpPr>
            <a:spLocks noGrp="1"/>
          </p:cNvSpPr>
          <p:nvPr>
            <p:ph type="body" sz="half" idx="3"/>
          </p:nvPr>
        </p:nvSpPr>
        <p:spPr>
          <a:xfrm>
            <a:off x="4648200" y="1295400"/>
            <a:ext cx="4041775" cy="685800"/>
          </a:xfrm>
          <a:noFill/>
          <a:ln>
            <a:noFill/>
          </a:ln>
        </p:spPr>
        <p:txBody>
          <a:bodyPr lIns="91440" anchor="b" anchorCtr="0"/>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7" name="Veri Yer Tutucusu 6"/>
          <p:cNvSpPr>
            <a:spLocks noGrp="1"/>
          </p:cNvSpPr>
          <p:nvPr>
            <p:ph type="dt" sz="half" idx="10"/>
          </p:nvPr>
        </p:nvSpPr>
        <p:spPr/>
        <p:txBody>
          <a:bodyPr/>
          <a:lstStyle/>
          <a:p>
            <a:fld id="{1D075692-FF6D-424D-9210-38565854ECD5}" type="datetimeFigureOut">
              <a:rPr lang="tr-TR" smtClean="0"/>
              <a:t>12.10.2019</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7C6CE29E-022C-4621-BCAC-F38A44FEC9E0}" type="slidenum">
              <a:rPr lang="tr-TR" smtClean="0"/>
              <a:t>‹#›</a:t>
            </a:fld>
            <a:endParaRPr lang="tr-TR"/>
          </a:p>
        </p:txBody>
      </p:sp>
      <p:sp>
        <p:nvSpPr>
          <p:cNvPr id="11" name="İçerik Yer Tutucusu 10"/>
          <p:cNvSpPr>
            <a:spLocks noGrp="1"/>
          </p:cNvSpPr>
          <p:nvPr>
            <p:ph sz="quarter" idx="2"/>
          </p:nvPr>
        </p:nvSpPr>
        <p:spPr>
          <a:xfrm>
            <a:off x="457200" y="2133600"/>
            <a:ext cx="4038600" cy="40386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3" name="İçerik Yer Tutucusu 12"/>
          <p:cNvSpPr>
            <a:spLocks noGrp="1"/>
          </p:cNvSpPr>
          <p:nvPr>
            <p:ph sz="quarter" idx="4"/>
          </p:nvPr>
        </p:nvSpPr>
        <p:spPr>
          <a:xfrm>
            <a:off x="4648200" y="2133600"/>
            <a:ext cx="4038600" cy="40386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28600"/>
            <a:ext cx="8229600" cy="914400"/>
          </a:xfrm>
        </p:spPr>
        <p:txBody>
          <a:bodyPr/>
          <a:lstStyle/>
          <a:p>
            <a:r>
              <a:rPr kumimoji="0" lang="tr-TR" smtClean="0"/>
              <a:t>Asıl başlık stili için tıklatın</a:t>
            </a:r>
            <a:endParaRPr kumimoji="0" lang="en-US"/>
          </a:p>
        </p:txBody>
      </p:sp>
      <p:sp>
        <p:nvSpPr>
          <p:cNvPr id="3" name="Veri Yer Tutucusu 2"/>
          <p:cNvSpPr>
            <a:spLocks noGrp="1"/>
          </p:cNvSpPr>
          <p:nvPr>
            <p:ph type="dt" sz="half" idx="10"/>
          </p:nvPr>
        </p:nvSpPr>
        <p:spPr/>
        <p:txBody>
          <a:bodyPr/>
          <a:lstStyle/>
          <a:p>
            <a:fld id="{1D075692-FF6D-424D-9210-38565854ECD5}" type="datetimeFigureOut">
              <a:rPr lang="tr-TR" smtClean="0"/>
              <a:t>12.10.2019</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7C6CE29E-022C-4621-BCAC-F38A44FEC9E0}" type="slidenum">
              <a:rPr lang="tr-TR" smtClean="0"/>
              <a:t>‹#›</a:t>
            </a:fld>
            <a:endParaRPr lang="tr-TR"/>
          </a:p>
        </p:txBody>
      </p:sp>
      <p:sp>
        <p:nvSpPr>
          <p:cNvPr id="6" name="İkizkenar Üçgen 5"/>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1D075692-FF6D-424D-9210-38565854ECD5}" type="datetimeFigureOut">
              <a:rPr lang="tr-TR" smtClean="0"/>
              <a:t>12.10.2019</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7C6CE29E-022C-4621-BCAC-F38A44FEC9E0}" type="slidenum">
              <a:rPr lang="tr-TR" smtClean="0"/>
              <a:t>‹#›</a:t>
            </a:fld>
            <a:endParaRPr lang="tr-TR"/>
          </a:p>
        </p:txBody>
      </p:sp>
      <p:sp>
        <p:nvSpPr>
          <p:cNvPr id="5" name="Düz Bağlayıcı 4"/>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6" name="İkizkenar Üçgen 5"/>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2" name="Başlık 1"/>
          <p:cNvSpPr>
            <a:spLocks noGrp="1"/>
          </p:cNvSpPr>
          <p:nvPr>
            <p:ph type="title"/>
          </p:nvPr>
        </p:nvSpPr>
        <p:spPr>
          <a:xfrm>
            <a:off x="6324600" y="304800"/>
            <a:ext cx="2514600" cy="838200"/>
          </a:xfrm>
        </p:spPr>
        <p:txBody>
          <a:bodyPr anchor="b" anchorCtr="0">
            <a:noAutofit/>
          </a:bodyPr>
          <a:lstStyle>
            <a:lvl1pPr algn="l">
              <a:buNone/>
              <a:defRPr sz="2000" b="1">
                <a:solidFill>
                  <a:schemeClr val="tx2"/>
                </a:solidFill>
                <a:latin typeface="+mn-lt"/>
                <a:ea typeface="+mn-ea"/>
                <a:cs typeface="+mn-cs"/>
              </a:defRPr>
            </a:lvl1pPr>
          </a:lstStyle>
          <a:p>
            <a:r>
              <a:rPr kumimoji="0" lang="tr-TR" smtClean="0"/>
              <a:t>Asıl başlık stili için tıklatın</a:t>
            </a:r>
            <a:endParaRPr kumimoji="0" lang="en-US"/>
          </a:p>
        </p:txBody>
      </p:sp>
      <p:sp>
        <p:nvSpPr>
          <p:cNvPr id="3" name="Metin Yer Tutucusu 2"/>
          <p:cNvSpPr>
            <a:spLocks noGrp="1"/>
          </p:cNvSpPr>
          <p:nvPr>
            <p:ph type="body" idx="2"/>
          </p:nvPr>
        </p:nvSpPr>
        <p:spPr>
          <a:xfrm>
            <a:off x="6324600" y="1219200"/>
            <a:ext cx="2514600" cy="4843463"/>
          </a:xfrm>
        </p:spPr>
        <p:txBody>
          <a:bodyPr/>
          <a:lstStyle>
            <a:lvl1pPr marL="0" indent="0">
              <a:lnSpc>
                <a:spcPts val="22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5" name="Veri Yer Tutucusu 4"/>
          <p:cNvSpPr>
            <a:spLocks noGrp="1"/>
          </p:cNvSpPr>
          <p:nvPr>
            <p:ph type="dt" sz="half" idx="10"/>
          </p:nvPr>
        </p:nvSpPr>
        <p:spPr/>
        <p:txBody>
          <a:bodyPr/>
          <a:lstStyle/>
          <a:p>
            <a:fld id="{1D075692-FF6D-424D-9210-38565854ECD5}" type="datetimeFigureOut">
              <a:rPr lang="tr-TR" smtClean="0"/>
              <a:t>12.10.2019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7C6CE29E-022C-4621-BCAC-F38A44FEC9E0}" type="slidenum">
              <a:rPr lang="tr-TR" smtClean="0"/>
              <a:t>‹#›</a:t>
            </a:fld>
            <a:endParaRPr lang="tr-TR"/>
          </a:p>
        </p:txBody>
      </p:sp>
      <p:sp>
        <p:nvSpPr>
          <p:cNvPr id="8" name="Düz Bağlayıcı 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Düz Bağlayıcı 9"/>
          <p:cNvSpPr>
            <a:spLocks noChangeShapeType="1"/>
          </p:cNvSpPr>
          <p:nvPr/>
        </p:nvSpPr>
        <p:spPr bwMode="auto">
          <a:xfrm rot="5400000">
            <a:off x="3160645" y="3324225"/>
            <a:ext cx="603504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dirty="0"/>
          </a:p>
        </p:txBody>
      </p:sp>
      <p:sp>
        <p:nvSpPr>
          <p:cNvPr id="9" name="İkizkenar Üçgen 8"/>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İçerik Yer Tutucusu 11"/>
          <p:cNvSpPr>
            <a:spLocks noGrp="1"/>
          </p:cNvSpPr>
          <p:nvPr>
            <p:ph sz="quarter" idx="1"/>
          </p:nvPr>
        </p:nvSpPr>
        <p:spPr>
          <a:xfrm>
            <a:off x="304800" y="304800"/>
            <a:ext cx="5715000" cy="5715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bg>
      <p:bgRef idx="1001">
        <a:schemeClr val="bg2"/>
      </p:bgRef>
    </p:bg>
    <p:spTree>
      <p:nvGrpSpPr>
        <p:cNvPr id="1" name=""/>
        <p:cNvGrpSpPr/>
        <p:nvPr/>
      </p:nvGrpSpPr>
      <p:grpSpPr>
        <a:xfrm>
          <a:off x="0" y="0"/>
          <a:ext cx="0" cy="0"/>
          <a:chOff x="0" y="0"/>
          <a:chExt cx="0" cy="0"/>
        </a:xfrm>
      </p:grpSpPr>
      <p:sp>
        <p:nvSpPr>
          <p:cNvPr id="2" name="Başlık 1"/>
          <p:cNvSpPr>
            <a:spLocks noGrp="1"/>
          </p:cNvSpPr>
          <p:nvPr>
            <p:ph type="title"/>
          </p:nvPr>
        </p:nvSpPr>
        <p:spPr>
          <a:xfrm>
            <a:off x="457200" y="500856"/>
            <a:ext cx="8229600" cy="674688"/>
          </a:xfrm>
          <a:ln>
            <a:solidFill>
              <a:schemeClr val="accent1"/>
            </a:solidFill>
          </a:ln>
        </p:spPr>
        <p:txBody>
          <a:bodyPr lIns="274320" anchor="ctr"/>
          <a:lstStyle>
            <a:lvl1pPr algn="r">
              <a:buNone/>
              <a:defRPr sz="2000" b="0">
                <a:solidFill>
                  <a:schemeClr val="tx1"/>
                </a:solidFill>
              </a:defRPr>
            </a:lvl1pPr>
          </a:lstStyle>
          <a:p>
            <a:r>
              <a:rPr kumimoji="0" lang="tr-TR" smtClean="0"/>
              <a:t>Asıl başlık stili için tıklatın</a:t>
            </a:r>
            <a:endParaRPr kumimoji="0" lang="en-US"/>
          </a:p>
        </p:txBody>
      </p:sp>
      <p:sp>
        <p:nvSpPr>
          <p:cNvPr id="3" name="Resim Yer Tutucusu 2"/>
          <p:cNvSpPr>
            <a:spLocks noGrp="1"/>
          </p:cNvSpPr>
          <p:nvPr>
            <p:ph type="pic" idx="1"/>
          </p:nvPr>
        </p:nvSpPr>
        <p:spPr>
          <a:xfrm>
            <a:off x="457200" y="1905000"/>
            <a:ext cx="8229600" cy="4270248"/>
          </a:xfrm>
          <a:solidFill>
            <a:schemeClr val="tx1">
              <a:shade val="50000"/>
            </a:schemeClr>
          </a:solidFill>
          <a:ln>
            <a:noFill/>
          </a:ln>
          <a:effectLst/>
        </p:spPr>
        <p:txBody>
          <a:bodyPr/>
          <a:lstStyle>
            <a:lvl1pPr marL="0" indent="0">
              <a:spcBef>
                <a:spcPts val="600"/>
              </a:spcBef>
              <a:buNone/>
              <a:defRPr sz="3200"/>
            </a:lvl1pPr>
          </a:lstStyle>
          <a:p>
            <a:r>
              <a:rPr kumimoji="0" lang="tr-TR" smtClean="0"/>
              <a:t>Resim eklemek için simgeyi tıklatın</a:t>
            </a:r>
            <a:endParaRPr kumimoji="0" lang="en-US" dirty="0"/>
          </a:p>
        </p:txBody>
      </p:sp>
      <p:sp>
        <p:nvSpPr>
          <p:cNvPr id="4" name="Metin Yer Tutucusu 3"/>
          <p:cNvSpPr>
            <a:spLocks noGrp="1"/>
          </p:cNvSpPr>
          <p:nvPr>
            <p:ph type="body" sz="half" idx="2"/>
          </p:nvPr>
        </p:nvSpPr>
        <p:spPr>
          <a:xfrm>
            <a:off x="457200" y="1219200"/>
            <a:ext cx="8229600" cy="533400"/>
          </a:xfrm>
        </p:spPr>
        <p:txBody>
          <a:bodyPr anchor="ctr" anchorCtr="0"/>
          <a:lstStyle>
            <a:lvl1pPr marL="0" indent="0" algn="l">
              <a:buFontTx/>
              <a:buNone/>
              <a:defRPr sz="14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5" name="Veri Yer Tutucusu 4"/>
          <p:cNvSpPr>
            <a:spLocks noGrp="1"/>
          </p:cNvSpPr>
          <p:nvPr>
            <p:ph type="dt" sz="half" idx="10"/>
          </p:nvPr>
        </p:nvSpPr>
        <p:spPr/>
        <p:txBody>
          <a:bodyPr/>
          <a:lstStyle/>
          <a:p>
            <a:fld id="{1D075692-FF6D-424D-9210-38565854ECD5}" type="datetimeFigureOut">
              <a:rPr lang="tr-TR" smtClean="0"/>
              <a:t>12.10.2019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7C6CE29E-022C-4621-BCAC-F38A44FEC9E0}" type="slidenum">
              <a:rPr lang="tr-TR" smtClean="0"/>
              <a:t>‹#›</a:t>
            </a:fld>
            <a:endParaRPr lang="tr-TR"/>
          </a:p>
        </p:txBody>
      </p:sp>
      <p:sp>
        <p:nvSpPr>
          <p:cNvPr id="8" name="Düz Bağlayıcı 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9" name="İkizkenar Üçgen 8"/>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Dikdörtgen 9"/>
          <p:cNvSpPr/>
          <p:nvPr/>
        </p:nvSpPr>
        <p:spPr>
          <a:xfrm>
            <a:off x="457200" y="500856"/>
            <a:ext cx="182880" cy="68580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Başlık Yer Tutucusu 21"/>
          <p:cNvSpPr>
            <a:spLocks noGrp="1"/>
          </p:cNvSpPr>
          <p:nvPr>
            <p:ph type="title"/>
          </p:nvPr>
        </p:nvSpPr>
        <p:spPr>
          <a:xfrm>
            <a:off x="457200" y="152400"/>
            <a:ext cx="8229600" cy="990600"/>
          </a:xfrm>
          <a:prstGeom prst="rect">
            <a:avLst/>
          </a:prstGeom>
        </p:spPr>
        <p:txBody>
          <a:bodyPr vert="horz" anchor="b" anchorCtr="0">
            <a:normAutofit/>
          </a:bodyPr>
          <a:lstStyle/>
          <a:p>
            <a:r>
              <a:rPr kumimoji="0" lang="tr-TR" smtClean="0"/>
              <a:t>Asıl başlık stili için tıklatın</a:t>
            </a:r>
            <a:endParaRPr kumimoji="0" lang="en-US"/>
          </a:p>
        </p:txBody>
      </p:sp>
      <p:sp>
        <p:nvSpPr>
          <p:cNvPr id="13" name="Metin Yer Tutucusu 12"/>
          <p:cNvSpPr>
            <a:spLocks noGrp="1"/>
          </p:cNvSpPr>
          <p:nvPr>
            <p:ph type="body" idx="1"/>
          </p:nvPr>
        </p:nvSpPr>
        <p:spPr>
          <a:xfrm>
            <a:off x="457200" y="1219200"/>
            <a:ext cx="8229600" cy="4910328"/>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4" name="Veri Yer Tutucusu 13"/>
          <p:cNvSpPr>
            <a:spLocks noGrp="1"/>
          </p:cNvSpPr>
          <p:nvPr>
            <p:ph type="dt" sz="half" idx="2"/>
          </p:nvPr>
        </p:nvSpPr>
        <p:spPr>
          <a:xfrm>
            <a:off x="6400800" y="6356350"/>
            <a:ext cx="2289048" cy="365760"/>
          </a:xfrm>
          <a:prstGeom prst="rect">
            <a:avLst/>
          </a:prstGeom>
        </p:spPr>
        <p:txBody>
          <a:bodyPr vert="horz"/>
          <a:lstStyle>
            <a:lvl1pPr algn="l" eaLnBrk="1" latinLnBrk="0" hangingPunct="1">
              <a:defRPr kumimoji="0" sz="1400">
                <a:solidFill>
                  <a:schemeClr val="tx2"/>
                </a:solidFill>
              </a:defRPr>
            </a:lvl1pPr>
          </a:lstStyle>
          <a:p>
            <a:fld id="{1D075692-FF6D-424D-9210-38565854ECD5}" type="datetimeFigureOut">
              <a:rPr lang="tr-TR" smtClean="0"/>
              <a:t>12.10.2019</a:t>
            </a:fld>
            <a:endParaRPr lang="tr-TR"/>
          </a:p>
        </p:txBody>
      </p:sp>
      <p:sp>
        <p:nvSpPr>
          <p:cNvPr id="3" name="Altbilgi Yer Tutucusu 2"/>
          <p:cNvSpPr>
            <a:spLocks noGrp="1"/>
          </p:cNvSpPr>
          <p:nvPr>
            <p:ph type="ftr" sz="quarter" idx="3"/>
          </p:nvPr>
        </p:nvSpPr>
        <p:spPr>
          <a:xfrm>
            <a:off x="2898648" y="6356350"/>
            <a:ext cx="3505200" cy="365760"/>
          </a:xfrm>
          <a:prstGeom prst="rect">
            <a:avLst/>
          </a:prstGeom>
        </p:spPr>
        <p:txBody>
          <a:bodyPr vert="horz"/>
          <a:lstStyle>
            <a:lvl1pPr algn="r" eaLnBrk="1" latinLnBrk="0" hangingPunct="1">
              <a:defRPr kumimoji="0" sz="1400">
                <a:solidFill>
                  <a:schemeClr val="tx2"/>
                </a:solidFill>
              </a:defRPr>
            </a:lvl1pPr>
          </a:lstStyle>
          <a:p>
            <a:endParaRPr lang="tr-TR"/>
          </a:p>
        </p:txBody>
      </p:sp>
      <p:sp>
        <p:nvSpPr>
          <p:cNvPr id="23" name="Slayt Numarası Yer Tutucusu 22"/>
          <p:cNvSpPr>
            <a:spLocks noGrp="1"/>
          </p:cNvSpPr>
          <p:nvPr>
            <p:ph type="sldNum" sz="quarter" idx="4"/>
          </p:nvPr>
        </p:nvSpPr>
        <p:spPr>
          <a:xfrm>
            <a:off x="612648" y="6356350"/>
            <a:ext cx="1981200" cy="365760"/>
          </a:xfrm>
          <a:prstGeom prst="rect">
            <a:avLst/>
          </a:prstGeom>
        </p:spPr>
        <p:txBody>
          <a:bodyPr vert="horz"/>
          <a:lstStyle>
            <a:lvl1pPr algn="l" eaLnBrk="1" latinLnBrk="0" hangingPunct="1">
              <a:defRPr kumimoji="0" sz="1400">
                <a:solidFill>
                  <a:schemeClr val="tx2"/>
                </a:solidFill>
              </a:defRPr>
            </a:lvl1pPr>
          </a:lstStyle>
          <a:p>
            <a:fld id="{7C6CE29E-022C-4621-BCAC-F38A44FEC9E0}" type="slidenum">
              <a:rPr lang="tr-TR" smtClean="0"/>
              <a:t>‹#›</a:t>
            </a:fld>
            <a:endParaRPr lang="tr-TR"/>
          </a:p>
        </p:txBody>
      </p:sp>
      <p:sp>
        <p:nvSpPr>
          <p:cNvPr id="28" name="Düz Bağlayıcı 2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29" name="Düz Bağlayıcı 28"/>
          <p:cNvSpPr>
            <a:spLocks noChangeShapeType="1"/>
          </p:cNvSpPr>
          <p:nvPr/>
        </p:nvSpPr>
        <p:spPr bwMode="auto">
          <a:xfrm>
            <a:off x="457200" y="1143000"/>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İkizkenar Üçgen 9"/>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4045" r:id="rId1"/>
    <p:sldLayoutId id="2147484046" r:id="rId2"/>
    <p:sldLayoutId id="2147484047" r:id="rId3"/>
    <p:sldLayoutId id="2147484048" r:id="rId4"/>
    <p:sldLayoutId id="2147484049" r:id="rId5"/>
    <p:sldLayoutId id="2147484050" r:id="rId6"/>
    <p:sldLayoutId id="2147484051" r:id="rId7"/>
    <p:sldLayoutId id="2147484052" r:id="rId8"/>
    <p:sldLayoutId id="2147484053" r:id="rId9"/>
    <p:sldLayoutId id="2147484054" r:id="rId10"/>
    <p:sldLayoutId id="2147484055" r:id="rId11"/>
  </p:sldLayoutIdLst>
  <p:txStyles>
    <p:titleStyle>
      <a:lvl1pPr algn="l" rtl="0" eaLnBrk="1" latinLnBrk="0" hangingPunct="1">
        <a:spcBef>
          <a:spcPct val="0"/>
        </a:spcBef>
        <a:buNone/>
        <a:defRPr kumimoji="0" sz="3200" kern="120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6000"/>
        <a:buFont typeface="Wingdings 3"/>
        <a:buChar char=""/>
        <a:defRPr kumimoji="0" sz="2600" kern="1200">
          <a:solidFill>
            <a:schemeClr val="tx1"/>
          </a:solidFill>
          <a:latin typeface="+mn-lt"/>
          <a:ea typeface="+mn-ea"/>
          <a:cs typeface="+mn-cs"/>
        </a:defRPr>
      </a:lvl1pPr>
      <a:lvl2pPr marL="548640" indent="-274320" algn="l" rtl="0" eaLnBrk="1" latinLnBrk="0" hangingPunct="1">
        <a:spcBef>
          <a:spcPts val="500"/>
        </a:spcBef>
        <a:buClr>
          <a:schemeClr val="accent2"/>
        </a:buClr>
        <a:buSzPct val="76000"/>
        <a:buFont typeface="Wingdings 3"/>
        <a:buChar char=""/>
        <a:defRPr kumimoji="0" sz="2300" kern="1200">
          <a:solidFill>
            <a:schemeClr val="tx2"/>
          </a:solidFill>
          <a:latin typeface="+mn-lt"/>
          <a:ea typeface="+mn-ea"/>
          <a:cs typeface="+mn-cs"/>
        </a:defRPr>
      </a:lvl2pPr>
      <a:lvl3pPr marL="822960" indent="-228600" algn="l" rtl="0" eaLnBrk="1" latinLnBrk="0" hangingPunct="1">
        <a:spcBef>
          <a:spcPts val="500"/>
        </a:spcBef>
        <a:buClr>
          <a:schemeClr val="bg1">
            <a:shade val="50000"/>
          </a:schemeClr>
        </a:buClr>
        <a:buSzPct val="76000"/>
        <a:buFont typeface="Wingdings 3"/>
        <a:buChar char=""/>
        <a:defRPr kumimoji="0" sz="2000" kern="1200">
          <a:solidFill>
            <a:schemeClr val="tx1"/>
          </a:solidFill>
          <a:latin typeface="+mn-lt"/>
          <a:ea typeface="+mn-ea"/>
          <a:cs typeface="+mn-cs"/>
        </a:defRPr>
      </a:lvl3pPr>
      <a:lvl4pPr marL="1097280" indent="-228600" algn="l" rtl="0" eaLnBrk="1" latinLnBrk="0" hangingPunct="1">
        <a:spcBef>
          <a:spcPts val="400"/>
        </a:spcBef>
        <a:buClr>
          <a:schemeClr val="accent2">
            <a:shade val="75000"/>
          </a:schemeClr>
        </a:buClr>
        <a:buSzPct val="70000"/>
        <a:buFont typeface="Wingdings"/>
        <a:buChar char=""/>
        <a:defRPr kumimoji="0" sz="1800" kern="1200">
          <a:solidFill>
            <a:schemeClr val="tx1"/>
          </a:solidFill>
          <a:latin typeface="+mn-lt"/>
          <a:ea typeface="+mn-ea"/>
          <a:cs typeface="+mn-cs"/>
        </a:defRPr>
      </a:lvl4pPr>
      <a:lvl5pPr marL="1371600" indent="-228600" algn="l" rtl="0" eaLnBrk="1" latinLnBrk="0" hangingPunct="1">
        <a:spcBef>
          <a:spcPts val="300"/>
        </a:spcBef>
        <a:buClr>
          <a:schemeClr val="accent2"/>
        </a:buClr>
        <a:buSzPct val="70000"/>
        <a:buFont typeface="Wingdings"/>
        <a:buChar char=""/>
        <a:defRPr kumimoji="0" sz="1600" kern="1200">
          <a:solidFill>
            <a:schemeClr val="tx1"/>
          </a:solidFill>
          <a:latin typeface="+mn-lt"/>
          <a:ea typeface="+mn-ea"/>
          <a:cs typeface="+mn-cs"/>
        </a:defRPr>
      </a:lvl5pPr>
      <a:lvl6pPr marL="1645920" indent="-182880" algn="l" rtl="0" eaLnBrk="1" latinLnBrk="0" hangingPunct="1">
        <a:spcBef>
          <a:spcPts val="300"/>
        </a:spcBef>
        <a:buClr>
          <a:srgbClr val="9FB8CD">
            <a:shade val="75000"/>
          </a:srgbClr>
        </a:buClr>
        <a:buSzPct val="75000"/>
        <a:buFont typeface="Wingdings 3"/>
        <a:buChar char=""/>
        <a:defRPr kumimoji="0" lang="en-US" sz="1600" kern="1200" smtClean="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a:buChar char=""/>
        <a:defRPr kumimoji="0" lang="en-US" sz="1400" kern="1200" smtClean="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a:buChar char=""/>
        <a:defRPr kumimoji="0" lang="en-US" sz="1400" kern="1200" smtClean="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a:buChar char=""/>
        <a:defRPr kumimoji="0" lang="en-US" sz="1200" kern="1200" smtClean="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p:txBody>
          <a:bodyPr/>
          <a:lstStyle/>
          <a:p>
            <a:r>
              <a:rPr lang="tr-TR" dirty="0" smtClean="0"/>
              <a:t>PEÇENİN ÖTESİ</a:t>
            </a:r>
            <a:endParaRPr lang="tr-TR" dirty="0"/>
          </a:p>
        </p:txBody>
      </p:sp>
      <p:sp>
        <p:nvSpPr>
          <p:cNvPr id="3" name="Alt Başlık 2"/>
          <p:cNvSpPr>
            <a:spLocks noGrp="1"/>
          </p:cNvSpPr>
          <p:nvPr>
            <p:ph type="subTitle" idx="1"/>
          </p:nvPr>
        </p:nvSpPr>
        <p:spPr/>
        <p:txBody>
          <a:bodyPr/>
          <a:lstStyle/>
          <a:p>
            <a:r>
              <a:rPr lang="tr-TR" dirty="0" smtClean="0"/>
              <a:t>FATİMA MERNİSSİ</a:t>
            </a:r>
            <a:endParaRPr lang="tr-TR" dirty="0"/>
          </a:p>
        </p:txBody>
      </p:sp>
    </p:spTree>
    <p:extLst>
      <p:ext uri="{BB962C8B-B14F-4D97-AF65-F5344CB8AC3E}">
        <p14:creationId xmlns:p14="http://schemas.microsoft.com/office/powerpoint/2010/main" val="43437182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sz="quarter" idx="1"/>
          </p:nvPr>
        </p:nvSpPr>
        <p:spPr/>
        <p:txBody>
          <a:bodyPr>
            <a:normAutofit/>
          </a:bodyPr>
          <a:lstStyle/>
          <a:p>
            <a:r>
              <a:rPr lang="tr-TR" dirty="0" smtClean="0"/>
              <a:t>‘Cinsel eşitlik kavramı, kanunlarla yaşama geçirilmiş olan İslami önermeyi, yani heteroseksüel aşkın Allah düzeni için bir tehdit olduğu görüşü ile çelişmektedir.  Müslüman evliliği, erkek egemen bir evliliktir. Cinsel ayrımın ortadan kalkması, kadının İslami ideolojideki konumunu sarsar. Kadın; baba, erkek kardeş ya da kocasının yetkesi altında olmalıdır. Allah kadını yıkıcı unsur olarak kabul ettiğine göre, kadınlar aile dışında kalan konulardan dışlanmalı ve mekânsal olarak sınırlanmalıdır.’</a:t>
            </a:r>
          </a:p>
          <a:p>
            <a:r>
              <a:rPr lang="tr-TR" dirty="0" smtClean="0"/>
              <a:t>Bu düşünce üzerine söylenen şudur ki kadın, bu düşünce ilahi bir kaynaktan ziyade kadının gücünü bastırmak adına özellikle tasarlanmış kurumlar adına ortaya çıkarılmıştır.</a:t>
            </a:r>
            <a:endParaRPr lang="tr-TR" dirty="0"/>
          </a:p>
        </p:txBody>
      </p:sp>
    </p:spTree>
    <p:extLst>
      <p:ext uri="{BB962C8B-B14F-4D97-AF65-F5344CB8AC3E}">
        <p14:creationId xmlns:p14="http://schemas.microsoft.com/office/powerpoint/2010/main" val="68593470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sz="quarter" idx="1"/>
          </p:nvPr>
        </p:nvSpPr>
        <p:spPr/>
        <p:txBody>
          <a:bodyPr/>
          <a:lstStyle/>
          <a:p>
            <a:r>
              <a:rPr lang="tr-TR" dirty="0" smtClean="0"/>
              <a:t>Batıda kadın-erkek eşitsizliğinin biyolojik faktörlerden kaynaklandığını ancak İslam toplumunda aksine kadının güçlü ve tehlikeli bir varlık olarak görüldüğü belirtilmiştir. Ve bütün cinsel kurumların, kadının bu gücünü bastırma ve kontrol etme amacı ile oluşturulduğu söylenebilmektedir.</a:t>
            </a:r>
          </a:p>
          <a:p>
            <a:r>
              <a:rPr lang="tr-TR" dirty="0" smtClean="0"/>
              <a:t>Yine batıdaki özgürlük hareketi cinsel eşitsizlik konusunu temel alırken, Müslüman ülkelerde cinsler arası bağı temel alır. Müslüman toplumlarda, kadın ve erkekler birbirilerini düşman gibi benimseyerek toplumsallaşıyorlar ancak cinsel ayrımın kalkması ile birbirlerine seksten gayrı sevgi ve dostluk verebileceklerini fark etmektedirler.</a:t>
            </a:r>
            <a:endParaRPr lang="tr-TR" dirty="0"/>
          </a:p>
        </p:txBody>
      </p:sp>
    </p:spTree>
    <p:extLst>
      <p:ext uri="{BB962C8B-B14F-4D97-AF65-F5344CB8AC3E}">
        <p14:creationId xmlns:p14="http://schemas.microsoft.com/office/powerpoint/2010/main" val="429416726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r>
              <a:rPr lang="tr-TR" dirty="0" smtClean="0"/>
              <a:t>Geleneksel </a:t>
            </a:r>
            <a:r>
              <a:rPr lang="tr-TR" dirty="0" err="1" smtClean="0"/>
              <a:t>İslamın</a:t>
            </a:r>
            <a:r>
              <a:rPr lang="tr-TR" dirty="0" smtClean="0"/>
              <a:t> Kadına ve Toplumsal Düzendeki Yerine Bakışı</a:t>
            </a:r>
            <a:endParaRPr lang="tr-TR" dirty="0"/>
          </a:p>
        </p:txBody>
      </p:sp>
      <p:sp>
        <p:nvSpPr>
          <p:cNvPr id="3" name="İçerik Yer Tutucusu 2"/>
          <p:cNvSpPr>
            <a:spLocks noGrp="1"/>
          </p:cNvSpPr>
          <p:nvPr>
            <p:ph sz="quarter" idx="1"/>
          </p:nvPr>
        </p:nvSpPr>
        <p:spPr/>
        <p:txBody>
          <a:bodyPr/>
          <a:lstStyle/>
          <a:p>
            <a:r>
              <a:rPr lang="tr-TR" dirty="0" smtClean="0"/>
              <a:t>Burada içgüdüler ile başlanmıştır. </a:t>
            </a:r>
            <a:r>
              <a:rPr lang="tr-TR" dirty="0"/>
              <a:t> </a:t>
            </a:r>
            <a:r>
              <a:rPr lang="tr-TR" dirty="0" smtClean="0"/>
              <a:t>Toplum düzenine yararlı veya zararlı olanın içgüdülerin değil dışavurum şekillerinin olduğu vurgulanmıştır. Buna göre İslami düzen, bireyin içgüdülerinden ziyade onun İslami kurallar çerçevesinde ortaya çıkması ile ilgilenir.</a:t>
            </a:r>
          </a:p>
          <a:p>
            <a:r>
              <a:rPr lang="tr-TR" dirty="0" smtClean="0"/>
              <a:t>İçgüdüler doğrultusunda örtünmenin ve kadını kısıtlamanın, kadını değil erkeği koruyan bir tavır olduğuna dair görüşlerden bahseder.  </a:t>
            </a:r>
            <a:r>
              <a:rPr lang="tr-TR" smtClean="0"/>
              <a:t>Görüşlere </a:t>
            </a:r>
            <a:r>
              <a:rPr lang="tr-TR" dirty="0" smtClean="0"/>
              <a:t>göre kadın kendini denetleme konusunda daha başarılı olarak görülmektedir.</a:t>
            </a:r>
            <a:endParaRPr lang="tr-TR" dirty="0"/>
          </a:p>
        </p:txBody>
      </p:sp>
    </p:spTree>
    <p:extLst>
      <p:ext uri="{BB962C8B-B14F-4D97-AF65-F5344CB8AC3E}">
        <p14:creationId xmlns:p14="http://schemas.microsoft.com/office/powerpoint/2010/main" val="69608969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sz="quarter" idx="1"/>
          </p:nvPr>
        </p:nvSpPr>
        <p:spPr/>
        <p:txBody>
          <a:bodyPr/>
          <a:lstStyle/>
          <a:p>
            <a:r>
              <a:rPr lang="tr-TR" dirty="0" err="1" smtClean="0"/>
              <a:t>Mernissi</a:t>
            </a:r>
            <a:r>
              <a:rPr lang="tr-TR" dirty="0" smtClean="0"/>
              <a:t> bu başlık altında Freud ve Gazali karşılaştırması yapmaktadır.  Gazali, daha etkin bir kadın tablosu çizerken Freud, daha edilgen bir kadın tablosu çizmektedir.  Gazali, çocuk oluşumda yumurta ve sperme eşit değer addederken Freud, yumurta hücresi katkısının daha az olduğunu belirtir.</a:t>
            </a:r>
          </a:p>
          <a:p>
            <a:r>
              <a:rPr lang="tr-TR" dirty="0" smtClean="0"/>
              <a:t>Yine Gazali, Freud’un aksine kadının karşı konulmaz bir cinsel isteğe sahip olduğundan bahseder. Bu durumda erkeğe düşen görev de toplum düzenini korumak ve kadınların fitne çıkarmasının önüne geçmek için bu isteğe gereken karşılığı vermektir.</a:t>
            </a:r>
            <a:endParaRPr lang="tr-TR" dirty="0"/>
          </a:p>
        </p:txBody>
      </p:sp>
    </p:spTree>
    <p:extLst>
      <p:ext uri="{BB962C8B-B14F-4D97-AF65-F5344CB8AC3E}">
        <p14:creationId xmlns:p14="http://schemas.microsoft.com/office/powerpoint/2010/main" val="117241399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sz="quarter" idx="1"/>
          </p:nvPr>
        </p:nvSpPr>
        <p:spPr/>
        <p:txBody>
          <a:bodyPr/>
          <a:lstStyle/>
          <a:p>
            <a:r>
              <a:rPr lang="tr-TR" dirty="0" smtClean="0"/>
              <a:t>Bu noktada batıda olduğu gibi Fas kültüründe de kadına karşı ciddi bir korkunun olduğu söylenmektedir. Denilene göre kadın erkeleri kandıran şeytansı bir varlık niteliğindedir. Ve kadın toplumu yıkacak güce sahiptir.</a:t>
            </a:r>
          </a:p>
          <a:p>
            <a:r>
              <a:rPr lang="tr-TR" dirty="0" smtClean="0"/>
              <a:t>Buradaki problem, asıl tehlikeli olanın cinsellik olarak görülmesine rağmen faturanın kadına kesilmesidir.  Cinselliğin erkekler için cennette onları bekleyen hazların bir ön tadımı olarak görülmesi de ayrı bir ayrımcı anlayıştır.</a:t>
            </a:r>
          </a:p>
          <a:p>
            <a:endParaRPr lang="tr-TR" dirty="0"/>
          </a:p>
        </p:txBody>
      </p:sp>
    </p:spTree>
    <p:extLst>
      <p:ext uri="{BB962C8B-B14F-4D97-AF65-F5344CB8AC3E}">
        <p14:creationId xmlns:p14="http://schemas.microsoft.com/office/powerpoint/2010/main" val="72304661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sz="quarter" idx="1"/>
          </p:nvPr>
        </p:nvSpPr>
        <p:spPr/>
        <p:txBody>
          <a:bodyPr/>
          <a:lstStyle/>
          <a:p>
            <a:r>
              <a:rPr lang="tr-TR" dirty="0" smtClean="0"/>
              <a:t>Yine </a:t>
            </a:r>
            <a:r>
              <a:rPr lang="tr-TR" dirty="0" err="1" smtClean="0"/>
              <a:t>Mernissi’nin</a:t>
            </a:r>
            <a:r>
              <a:rPr lang="tr-TR" dirty="0" smtClean="0"/>
              <a:t> bahsine göre Gazali, insanlığın erkeklerden oluştuğunu söyler. Tüm güzelliğine rağmen kadın insanlık dışıdır. Üstelik insanlık için tehlike arz eder.</a:t>
            </a:r>
          </a:p>
          <a:p>
            <a:r>
              <a:rPr lang="tr-TR" dirty="0"/>
              <a:t>Bununla beraber Freud ise uygarlığı, cinselliğe karşı verilen savaş olarak tanımlar</a:t>
            </a:r>
            <a:r>
              <a:rPr lang="tr-TR" dirty="0" smtClean="0"/>
              <a:t>. Ve Batı, Freud’un etkisi ile çocuk doğurma noktasında dahi kadının sadece bir araç olduğu konusunda uzun süreli bir aldanma içine girer.</a:t>
            </a:r>
          </a:p>
        </p:txBody>
      </p:sp>
    </p:spTree>
    <p:extLst>
      <p:ext uri="{BB962C8B-B14F-4D97-AF65-F5344CB8AC3E}">
        <p14:creationId xmlns:p14="http://schemas.microsoft.com/office/powerpoint/2010/main" val="62355274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r>
              <a:rPr lang="tr-TR" dirty="0" smtClean="0"/>
              <a:t>Müslüman Toplumunda Kadın Cinselliğinin Düzenlenmesi</a:t>
            </a:r>
            <a:endParaRPr lang="tr-TR" dirty="0"/>
          </a:p>
        </p:txBody>
      </p:sp>
      <p:sp>
        <p:nvSpPr>
          <p:cNvPr id="3" name="İçerik Yer Tutucusu 2"/>
          <p:cNvSpPr>
            <a:spLocks noGrp="1"/>
          </p:cNvSpPr>
          <p:nvPr>
            <p:ph sz="quarter" idx="1"/>
          </p:nvPr>
        </p:nvSpPr>
        <p:spPr/>
        <p:txBody>
          <a:bodyPr/>
          <a:lstStyle/>
          <a:p>
            <a:r>
              <a:rPr lang="tr-TR" dirty="0" smtClean="0"/>
              <a:t>Toplum daima yabanilikten uygarlığa evirilmektedir.  Bu hususta elbette ki cinsellik de payını almıştır. Ve en bariz örneği ile cahiliye devrindeki karışık, gevşek ve denetimsiz bir cinsel yapı söz konusu iken İslamiyet ile kurallara bağımlı kılmıştır.</a:t>
            </a:r>
          </a:p>
          <a:p>
            <a:r>
              <a:rPr lang="tr-TR" dirty="0" smtClean="0"/>
              <a:t>Evliliğin dört eş ile sınırlandırılması, boşanma konusunda konulan kurallar gibi konularda belli başlı kurallar getirildiğini ancak bununla beraber bu kuralların yeterli olduğu konusuna temkinli yaklaşılmıştır.</a:t>
            </a:r>
          </a:p>
          <a:p>
            <a:endParaRPr lang="tr-TR" dirty="0"/>
          </a:p>
        </p:txBody>
      </p:sp>
    </p:spTree>
    <p:extLst>
      <p:ext uri="{BB962C8B-B14F-4D97-AF65-F5344CB8AC3E}">
        <p14:creationId xmlns:p14="http://schemas.microsoft.com/office/powerpoint/2010/main" val="150425462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sz="quarter" idx="1"/>
          </p:nvPr>
        </p:nvSpPr>
        <p:spPr/>
        <p:txBody>
          <a:bodyPr/>
          <a:lstStyle/>
          <a:p>
            <a:r>
              <a:rPr lang="tr-TR" dirty="0" smtClean="0"/>
              <a:t>Yine İslamiyet, topluma zina yasağını getirerek nikah dışı herhangi bir ilişkiye girilmesine izin vermemiştir. Ayrıca </a:t>
            </a:r>
            <a:r>
              <a:rPr lang="tr-TR" dirty="0" err="1" smtClean="0"/>
              <a:t>sufi</a:t>
            </a:r>
            <a:r>
              <a:rPr lang="tr-TR" dirty="0" smtClean="0"/>
              <a:t> yaşam tarzını, cinsel perhiz veya bekarlığı tasvip etmemiştir. Bu anlayış, modern dönem öncesi İslam toplumlarında bekarlığın bir fitne unsuru görülerek bilhassa kadınlar üzerinde baskı yapılmasına sebep olan şeylerden biri olarak karşımıza çıkmıştır. </a:t>
            </a:r>
            <a:endParaRPr lang="tr-TR" dirty="0"/>
          </a:p>
        </p:txBody>
      </p:sp>
    </p:spTree>
    <p:extLst>
      <p:ext uri="{BB962C8B-B14F-4D97-AF65-F5344CB8AC3E}">
        <p14:creationId xmlns:p14="http://schemas.microsoft.com/office/powerpoint/2010/main" val="112950839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İslamiyet Öncesi Evlilik ve Cinsellik</a:t>
            </a:r>
            <a:endParaRPr lang="tr-TR" dirty="0"/>
          </a:p>
        </p:txBody>
      </p:sp>
      <p:sp>
        <p:nvSpPr>
          <p:cNvPr id="3" name="İçerik Yer Tutucusu 2"/>
          <p:cNvSpPr>
            <a:spLocks noGrp="1"/>
          </p:cNvSpPr>
          <p:nvPr>
            <p:ph sz="quarter" idx="1"/>
          </p:nvPr>
        </p:nvSpPr>
        <p:spPr/>
        <p:txBody>
          <a:bodyPr/>
          <a:lstStyle/>
          <a:p>
            <a:r>
              <a:rPr lang="tr-TR" dirty="0" smtClean="0"/>
              <a:t>Burada alimler arasındaki fikir farklılıklarına dikkat çekilmiştir. İlk dönem İslam alimlerinin görüşüne göre Müslüman aile önceki uygulamalardan kesin bir kopuşu ifade eder. </a:t>
            </a:r>
          </a:p>
          <a:p>
            <a:r>
              <a:rPr lang="tr-TR" dirty="0" smtClean="0"/>
              <a:t>Burada </a:t>
            </a:r>
            <a:r>
              <a:rPr lang="tr-TR" dirty="0" err="1" smtClean="0"/>
              <a:t>Mernissi</a:t>
            </a:r>
            <a:r>
              <a:rPr lang="tr-TR" dirty="0" smtClean="0"/>
              <a:t>, İslam’ın, İslam öncesi dönemde var olan kadının cinsel kaderini tayin hakkını yasakladığını söylemektedir. İslami evlilik, böylece mutlak erkek egemenliğine kutsal mührünü vurmuştur.</a:t>
            </a:r>
          </a:p>
          <a:p>
            <a:r>
              <a:rPr lang="tr-TR" dirty="0" smtClean="0"/>
              <a:t>Yine çağdaş bazı düşünürlerin araştırmalarına göre sanıldığı gibi cahiliye döneminde çok eşliliğin büyük oranda olmadığından bahsedilmektedir.</a:t>
            </a:r>
            <a:endParaRPr lang="tr-TR" dirty="0"/>
          </a:p>
        </p:txBody>
      </p:sp>
    </p:spTree>
    <p:extLst>
      <p:ext uri="{BB962C8B-B14F-4D97-AF65-F5344CB8AC3E}">
        <p14:creationId xmlns:p14="http://schemas.microsoft.com/office/powerpoint/2010/main" val="238152075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sz="quarter" idx="1"/>
          </p:nvPr>
        </p:nvSpPr>
        <p:spPr/>
        <p:txBody>
          <a:bodyPr/>
          <a:lstStyle/>
          <a:p>
            <a:r>
              <a:rPr lang="tr-TR" dirty="0" smtClean="0"/>
              <a:t>Bunun devamında İslamiyet’e direnen kadınlardan bahsedilmiştir. Bu kadınların İslamiyet gelmeden önce daha mutlu olduklarını düşünmeleri üzerine bir takım isyanlar başlattığına değinilmektedir.</a:t>
            </a:r>
          </a:p>
          <a:p>
            <a:r>
              <a:rPr lang="tr-TR" dirty="0" smtClean="0"/>
              <a:t>‘</a:t>
            </a:r>
            <a:r>
              <a:rPr lang="tr-TR" dirty="0" err="1" smtClean="0"/>
              <a:t>Sadıka</a:t>
            </a:r>
            <a:r>
              <a:rPr lang="tr-TR" dirty="0" smtClean="0"/>
              <a:t> evliliği’ İslamiyet öncesi devirde anaerkil bir yapıya sahip evlilik olarak karşımıza çıkmıştır. Burada evlilik kadının evinde yapıldığı gibi doğan çocuk da kadının aşiretinde kalır. Ancak İslami anlayışın </a:t>
            </a:r>
            <a:r>
              <a:rPr lang="tr-TR" dirty="0" err="1" smtClean="0"/>
              <a:t>anaerkilliğe</a:t>
            </a:r>
            <a:r>
              <a:rPr lang="tr-TR" dirty="0" smtClean="0"/>
              <a:t> zina olarak bakışı ataerkil yapının yayılmasını hızlandırmıştır.</a:t>
            </a:r>
            <a:endParaRPr lang="tr-TR" dirty="0"/>
          </a:p>
        </p:txBody>
      </p:sp>
    </p:spTree>
    <p:extLst>
      <p:ext uri="{BB962C8B-B14F-4D97-AF65-F5344CB8AC3E}">
        <p14:creationId xmlns:p14="http://schemas.microsoft.com/office/powerpoint/2010/main" val="279214433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Müslüman Kadınlar Ve Köktencilik</a:t>
            </a:r>
            <a:endParaRPr lang="tr-TR" dirty="0"/>
          </a:p>
        </p:txBody>
      </p:sp>
      <p:sp>
        <p:nvSpPr>
          <p:cNvPr id="3" name="İçerik Yer Tutucusu 2"/>
          <p:cNvSpPr>
            <a:spLocks noGrp="1"/>
          </p:cNvSpPr>
          <p:nvPr>
            <p:ph sz="quarter" idx="1"/>
          </p:nvPr>
        </p:nvSpPr>
        <p:spPr/>
        <p:txBody>
          <a:bodyPr>
            <a:normAutofit/>
          </a:bodyPr>
          <a:lstStyle/>
          <a:p>
            <a:pPr marL="0" indent="0">
              <a:buNone/>
            </a:pPr>
            <a:endParaRPr lang="tr-TR" dirty="0"/>
          </a:p>
          <a:p>
            <a:r>
              <a:rPr lang="tr-TR" dirty="0" smtClean="0"/>
              <a:t>Bu başlık altında </a:t>
            </a:r>
            <a:r>
              <a:rPr lang="tr-TR" dirty="0" err="1" smtClean="0"/>
              <a:t>Mernissi</a:t>
            </a:r>
            <a:r>
              <a:rPr lang="tr-TR" dirty="0" smtClean="0"/>
              <a:t>; kökten dinciliği bir kimlik arayışı olarak görmektedir. Ve bu grupta yer alan insanların peçe çağrısı da bunun sonucu olarak geçerli bir anlam bulmaktadır.</a:t>
            </a:r>
          </a:p>
          <a:p>
            <a:r>
              <a:rPr lang="tr-TR" dirty="0" smtClean="0"/>
              <a:t>Müslüman birey değişen dünya düzeni ile değişmez kurallardan oluşan dini arasında bir bocalama yaşamaktadır. Köktencilik ise Müslüman kimliği korumak adına baş göstermiş bir kavramdır.</a:t>
            </a:r>
          </a:p>
        </p:txBody>
      </p:sp>
    </p:spTree>
    <p:extLst>
      <p:ext uri="{BB962C8B-B14F-4D97-AF65-F5344CB8AC3E}">
        <p14:creationId xmlns:p14="http://schemas.microsoft.com/office/powerpoint/2010/main" val="120471529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sz="quarter" idx="1"/>
          </p:nvPr>
        </p:nvSpPr>
        <p:spPr/>
        <p:txBody>
          <a:bodyPr/>
          <a:lstStyle/>
          <a:p>
            <a:r>
              <a:rPr lang="tr-TR" dirty="0" smtClean="0"/>
              <a:t>‘Sonuç olarak, Peygamber’in yarattığı toplumsal düzen, yani tek tanrılı erkek egemen devlet, ancak aşiretlerin ve aşiret ittifaklarının ümmete dönüşmesiyle var olabilirdi. Peygamber, kabileden çok daha uygun bir toplumsallaştırma birimi olarak aileyi kurumunu keşfetti. Ümmetin ortaya çıkması için sıkı denetlenen ataerkil ailenin gerekli olduğunu gördü.’</a:t>
            </a:r>
            <a:endParaRPr lang="tr-TR" dirty="0"/>
          </a:p>
        </p:txBody>
      </p:sp>
    </p:spTree>
    <p:extLst>
      <p:ext uri="{BB962C8B-B14F-4D97-AF65-F5344CB8AC3E}">
        <p14:creationId xmlns:p14="http://schemas.microsoft.com/office/powerpoint/2010/main" val="102637642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r>
              <a:rPr lang="tr-TR" dirty="0" smtClean="0"/>
              <a:t>Modernliğin Kadın Erkek Dinamikleri Üzerindeki </a:t>
            </a:r>
            <a:r>
              <a:rPr lang="tr-TR" dirty="0" err="1" smtClean="0"/>
              <a:t>Anomik</a:t>
            </a:r>
            <a:r>
              <a:rPr lang="tr-TR" dirty="0" smtClean="0"/>
              <a:t> Etkileri</a:t>
            </a:r>
            <a:endParaRPr lang="tr-TR" dirty="0"/>
          </a:p>
        </p:txBody>
      </p:sp>
      <p:sp>
        <p:nvSpPr>
          <p:cNvPr id="3" name="İçerik Yer Tutucusu 2"/>
          <p:cNvSpPr>
            <a:spLocks noGrp="1"/>
          </p:cNvSpPr>
          <p:nvPr>
            <p:ph sz="quarter" idx="1"/>
          </p:nvPr>
        </p:nvSpPr>
        <p:spPr/>
        <p:txBody>
          <a:bodyPr/>
          <a:lstStyle/>
          <a:p>
            <a:r>
              <a:rPr lang="tr-TR" dirty="0" smtClean="0"/>
              <a:t>Kitabın bu kısmında </a:t>
            </a:r>
            <a:r>
              <a:rPr lang="tr-TR" dirty="0" err="1" smtClean="0"/>
              <a:t>Mernissi</a:t>
            </a:r>
            <a:r>
              <a:rPr lang="tr-TR" dirty="0" smtClean="0"/>
              <a:t>, Fas üzerine yaptığı çalışmalarından bahsetmektedir. Ve çalışma sonuçlarını, Gazali temelli aile yapısı ile karşılaştırma yoluna gitmiştir.</a:t>
            </a:r>
          </a:p>
          <a:p>
            <a:r>
              <a:rPr lang="tr-TR" dirty="0" smtClean="0"/>
              <a:t>Burada çalışmada izlediği yolu belirterek modern ve geleneksel aile tiplerindeki kadınlarla hatta bir kısmının anneleri ile görüştüğünden bahsetmektedir. Modern aile tipinde yalnızca namus adı altında ergenlik döneminde cinsel baskı görülürken geleneksel ailede ciddi bir cinsel baskının varlığından söz etmiştir. </a:t>
            </a:r>
            <a:endParaRPr lang="tr-TR" dirty="0"/>
          </a:p>
        </p:txBody>
      </p:sp>
    </p:spTree>
    <p:extLst>
      <p:ext uri="{BB962C8B-B14F-4D97-AF65-F5344CB8AC3E}">
        <p14:creationId xmlns:p14="http://schemas.microsoft.com/office/powerpoint/2010/main" val="34568976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sz="quarter" idx="1"/>
          </p:nvPr>
        </p:nvSpPr>
        <p:spPr/>
        <p:txBody>
          <a:bodyPr/>
          <a:lstStyle/>
          <a:p>
            <a:r>
              <a:rPr lang="tr-TR" dirty="0" smtClean="0"/>
              <a:t>Geleneksel aile ve modern aile tablosunda ortaya çıkan bir diğer farkın gündelik yaşantıda en yoğun ilişkide oldukları kişilerde olduğundan bahsetmektedir.  Geleneksel kadın için kayınvalide, modern kadın için ise koca en yoğun ilişki içinde olduğu kişiler olarak kendilerini göstermişlerdir.</a:t>
            </a:r>
          </a:p>
          <a:p>
            <a:r>
              <a:rPr lang="tr-TR" dirty="0" err="1" smtClean="0"/>
              <a:t>Mernissi</a:t>
            </a:r>
            <a:r>
              <a:rPr lang="tr-TR" dirty="0"/>
              <a:t> </a:t>
            </a:r>
            <a:r>
              <a:rPr lang="tr-TR" dirty="0" smtClean="0"/>
              <a:t>bu bölümde, Gazali’nin evlilik konusundaki düşüncelerini psikolojik ve toplumsal gerçeklerden uzak olması bakımından tabiri caizse bir ütopya olarak görür. Gazali’nin toplum düzenini kocanın kadını sevmemesi ile sağlanabileceğini savunduğunu söyler.</a:t>
            </a:r>
            <a:endParaRPr lang="tr-TR" dirty="0"/>
          </a:p>
        </p:txBody>
      </p:sp>
    </p:spTree>
    <p:extLst>
      <p:ext uri="{BB962C8B-B14F-4D97-AF65-F5344CB8AC3E}">
        <p14:creationId xmlns:p14="http://schemas.microsoft.com/office/powerpoint/2010/main" val="254241525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sz="quarter" idx="1"/>
          </p:nvPr>
        </p:nvSpPr>
        <p:spPr/>
        <p:txBody>
          <a:bodyPr/>
          <a:lstStyle/>
          <a:p>
            <a:r>
              <a:rPr lang="tr-TR" dirty="0" smtClean="0"/>
              <a:t>Fas toplumda belirgin bir dayak hadisenin gerçekleştiğini gösteren kanıtlar boşanma sebebidir. Ancak yargıçlar kadının dövülmesi noktasında ilgisiz göründüğü için kanunun pek de bir öneminin olmadığını söylemektedir. </a:t>
            </a:r>
            <a:endParaRPr lang="tr-TR" dirty="0"/>
          </a:p>
          <a:p>
            <a:r>
              <a:rPr lang="tr-TR" dirty="0" smtClean="0"/>
              <a:t>Fas toplumu bir erkeği sevgili olarak değil efendi olarak görmeyi esas kabul eder. Bu da yine toplumsal ve kutsal değerlerin önemini kaybetmesi korkusu ile meydana gelmiş bir tavırdır.</a:t>
            </a:r>
          </a:p>
          <a:p>
            <a:endParaRPr lang="tr-TR" dirty="0"/>
          </a:p>
        </p:txBody>
      </p:sp>
    </p:spTree>
    <p:extLst>
      <p:ext uri="{BB962C8B-B14F-4D97-AF65-F5344CB8AC3E}">
        <p14:creationId xmlns:p14="http://schemas.microsoft.com/office/powerpoint/2010/main" val="277007210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sz="quarter" idx="1"/>
          </p:nvPr>
        </p:nvSpPr>
        <p:spPr/>
        <p:txBody>
          <a:bodyPr/>
          <a:lstStyle/>
          <a:p>
            <a:r>
              <a:rPr lang="tr-TR" dirty="0" smtClean="0"/>
              <a:t>Kayınvaliden de </a:t>
            </a:r>
            <a:r>
              <a:rPr lang="tr-TR" smtClean="0"/>
              <a:t>bahsedilir kitapta </a:t>
            </a:r>
            <a:r>
              <a:rPr lang="tr-TR" dirty="0" smtClean="0"/>
              <a:t>ve kayınvalidenin kadın erkek yakınlaşmasının önünde bir engel olduğundan bahsedilir. Bir çok toplumda evlilik; erkeğin annesinden çıktığı bir tören olarak kabul edilirken, Müslüman toplumda annenin oğlu üzerindeki iddiasını güçlendiren bir ayine dönüşür.</a:t>
            </a:r>
          </a:p>
          <a:p>
            <a:r>
              <a:rPr lang="tr-TR" dirty="0" smtClean="0"/>
              <a:t>Son olarak kadına dair ekonomi, eğitim, meslek vb. alanlarda da belli başlı konulara değinerek kitaba sonuç ile birlikte son vermiştir.</a:t>
            </a:r>
            <a:endParaRPr lang="tr-TR" dirty="0"/>
          </a:p>
        </p:txBody>
      </p:sp>
    </p:spTree>
    <p:extLst>
      <p:ext uri="{BB962C8B-B14F-4D97-AF65-F5344CB8AC3E}">
        <p14:creationId xmlns:p14="http://schemas.microsoft.com/office/powerpoint/2010/main" val="235401959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Sonuç </a:t>
            </a:r>
            <a:endParaRPr lang="tr-TR" dirty="0"/>
          </a:p>
        </p:txBody>
      </p:sp>
      <p:sp>
        <p:nvSpPr>
          <p:cNvPr id="3" name="İçerik Yer Tutucusu 2"/>
          <p:cNvSpPr>
            <a:spLocks noGrp="1"/>
          </p:cNvSpPr>
          <p:nvPr>
            <p:ph sz="quarter" idx="1"/>
          </p:nvPr>
        </p:nvSpPr>
        <p:spPr/>
        <p:txBody>
          <a:bodyPr/>
          <a:lstStyle/>
          <a:p>
            <a:r>
              <a:rPr lang="tr-TR" dirty="0" smtClean="0"/>
              <a:t>Kadının özgürlüğü maddi değil yalnızca ruhani bir sorun olarak algılanmaktadır. Müslümanlar, kadının hayatındaki değişimi Allah’ın buyruklarına ve egemenliğine yönelik bir saldırı olarak görmektedir. Ancak 20. yy da gözlemlenen, sorunun temelde ekonomik olmasıdır. Kadın özgürlüğüne yatırım yapmak pahalıya mal olacağı düşüncesi bunu doğurmuştur.</a:t>
            </a:r>
          </a:p>
          <a:p>
            <a:r>
              <a:rPr lang="tr-TR" dirty="0" smtClean="0"/>
              <a:t>Özgür kadını kazanmanın yolu ona kendini sevdirmekten geçer. Ancak İslam toplumu kadını sevmeden toplumsallaştığı için özgür kadına karşı donanımsızdırlar. Bu da beraberinde korku ve nefreti getirmiştir.</a:t>
            </a:r>
            <a:endParaRPr lang="tr-TR" dirty="0"/>
          </a:p>
        </p:txBody>
      </p:sp>
    </p:spTree>
    <p:extLst>
      <p:ext uri="{BB962C8B-B14F-4D97-AF65-F5344CB8AC3E}">
        <p14:creationId xmlns:p14="http://schemas.microsoft.com/office/powerpoint/2010/main" val="372658627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sz="quarter" idx="1"/>
          </p:nvPr>
        </p:nvSpPr>
        <p:spPr/>
        <p:txBody>
          <a:bodyPr/>
          <a:lstStyle/>
          <a:p>
            <a:r>
              <a:rPr lang="tr-TR" dirty="0" smtClean="0"/>
              <a:t>Müslüman sömürüsü kadını örtü ve duvarlar arasına gizlerken, batı sömürüsü onun çıplaklığını aşırı bir biçimde sergilemektedir. Özgürleşen kadın Batılılaşmaktadır, kadının doğruyu ve yanlışı ayırt edemediği inancı da bu konuda korku uyandıran mevzulardan olmuştur. Ve kadının batılılaşmasının onun baştan çıkarıcı gücünü arttıracağı düşüncesi de başka bir korku sebebi olmuştur.</a:t>
            </a:r>
            <a:endParaRPr lang="tr-TR" dirty="0"/>
          </a:p>
        </p:txBody>
      </p:sp>
    </p:spTree>
    <p:extLst>
      <p:ext uri="{BB962C8B-B14F-4D97-AF65-F5344CB8AC3E}">
        <p14:creationId xmlns:p14="http://schemas.microsoft.com/office/powerpoint/2010/main" val="222615918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sz="quarter" idx="1"/>
          </p:nvPr>
        </p:nvSpPr>
        <p:spPr/>
        <p:txBody>
          <a:bodyPr/>
          <a:lstStyle/>
          <a:p>
            <a:endParaRPr lang="tr-TR" dirty="0" smtClean="0"/>
          </a:p>
          <a:p>
            <a:r>
              <a:rPr lang="tr-TR" dirty="0" smtClean="0"/>
              <a:t>70’lerde </a:t>
            </a:r>
            <a:r>
              <a:rPr lang="tr-TR" dirty="0"/>
              <a:t>ortaya çıkan kadın haklarının İslam dünyasını huzursuz etmesi sadece geçmişi tehdit etmiyordu aynı zamanda gelecek çatışmalarının haberini veriyordu</a:t>
            </a:r>
            <a:r>
              <a:rPr lang="tr-TR" dirty="0" smtClean="0"/>
              <a:t>.</a:t>
            </a:r>
          </a:p>
          <a:p>
            <a:r>
              <a:rPr lang="tr-TR" dirty="0" smtClean="0"/>
              <a:t>Yeni dönemde güç ve hakimiyet </a:t>
            </a:r>
            <a:r>
              <a:rPr lang="tr-TR" dirty="0"/>
              <a:t>hayalleri kuran ve kadını gücünün simgesi olarak </a:t>
            </a:r>
            <a:r>
              <a:rPr lang="tr-TR" dirty="0" smtClean="0"/>
              <a:t>bastırmaya çalışan erkek ile hukuku ve düzeni sorgulayan kadın arasında çatışmalar başlamıştı. Bu durum yine Müslüman erkeklerin, değişen dünyadaki var oluş sancısının doğurduğu köktenci anlayıştan kaynaklanmaktaydı.</a:t>
            </a:r>
            <a:endParaRPr lang="tr-TR" dirty="0"/>
          </a:p>
        </p:txBody>
      </p:sp>
    </p:spTree>
    <p:extLst>
      <p:ext uri="{BB962C8B-B14F-4D97-AF65-F5344CB8AC3E}">
        <p14:creationId xmlns:p14="http://schemas.microsoft.com/office/powerpoint/2010/main" val="314886270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sz="quarter" idx="1"/>
          </p:nvPr>
        </p:nvSpPr>
        <p:spPr/>
        <p:txBody>
          <a:bodyPr/>
          <a:lstStyle/>
          <a:p>
            <a:r>
              <a:rPr lang="tr-TR" dirty="0" err="1" smtClean="0"/>
              <a:t>Mernissi</a:t>
            </a:r>
            <a:r>
              <a:rPr lang="tr-TR" dirty="0" smtClean="0"/>
              <a:t> burada köktenci anlayışın kadının peçeyi çıkarmasına yüksek sesle karşı çıkmasından bahsetmektedir.  Köktenci anlayışın bütün günahları peçenin ardında bulmasını sorgulamaktadır.</a:t>
            </a:r>
          </a:p>
          <a:p>
            <a:r>
              <a:rPr lang="tr-TR" dirty="0" smtClean="0"/>
              <a:t>Yine köktenciliğin sanıldığı gibi eğitim seviyesi düşük insanlarda karşılık bulmadığına bilakis üniversite öğrencilerinde ciddi bir karşılık bulduğuna değinmektedir. Üstelik bu öğrencilerin normal ailelerden gelen normal psikolojik alt yapıya sahip olduklarını vurgulamaktadır. Öyleyse bu şiddetin kaynağı nereden gelmektedir?</a:t>
            </a:r>
          </a:p>
        </p:txBody>
      </p:sp>
    </p:spTree>
    <p:extLst>
      <p:ext uri="{BB962C8B-B14F-4D97-AF65-F5344CB8AC3E}">
        <p14:creationId xmlns:p14="http://schemas.microsoft.com/office/powerpoint/2010/main" val="145917959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sz="quarter" idx="1"/>
          </p:nvPr>
        </p:nvSpPr>
        <p:spPr/>
        <p:txBody>
          <a:bodyPr/>
          <a:lstStyle/>
          <a:p>
            <a:r>
              <a:rPr lang="tr-TR" dirty="0" smtClean="0"/>
              <a:t>Ataerkil onur kavramı tamamen bekaret üzerine kurulmuştur. Müslüman dünyası için adet gören bekar kadın kavramı fitneyi beraberinde getirmektedir.</a:t>
            </a:r>
          </a:p>
          <a:p>
            <a:r>
              <a:rPr lang="tr-TR" dirty="0" smtClean="0"/>
              <a:t>İslam dünyasının kadınlara karşı tutucu tavrı, cinsel kimlik ve rollerde gözlenen derin değişime karşı bir savunma mekanizmasıdır.</a:t>
            </a:r>
          </a:p>
          <a:p>
            <a:r>
              <a:rPr lang="tr-TR" dirty="0" err="1" smtClean="0"/>
              <a:t>Mernissi</a:t>
            </a:r>
            <a:r>
              <a:rPr lang="tr-TR" dirty="0" smtClean="0"/>
              <a:t>, köktenci yaklaşımın kadına bakış açısının kötülük, cahillik vb. vasıflarla değerlendirilmesini ise objektiflikten uzak, yanlış bir tavır olarak görmektedir. Çünkü köktenci ne cahil ne de vicdansızdır.  Sebebi daha ayrıntılı ve çok yönlü bir şekilde ele almayı tercih etmiştir.</a:t>
            </a:r>
            <a:endParaRPr lang="tr-TR" dirty="0"/>
          </a:p>
        </p:txBody>
      </p:sp>
    </p:spTree>
    <p:extLst>
      <p:ext uri="{BB962C8B-B14F-4D97-AF65-F5344CB8AC3E}">
        <p14:creationId xmlns:p14="http://schemas.microsoft.com/office/powerpoint/2010/main" val="261570943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Batılı Okuyucunun Dikkatine</a:t>
            </a:r>
            <a:endParaRPr lang="tr-TR" dirty="0"/>
          </a:p>
        </p:txBody>
      </p:sp>
      <p:sp>
        <p:nvSpPr>
          <p:cNvPr id="3" name="İçerik Yer Tutucusu 2"/>
          <p:cNvSpPr>
            <a:spLocks noGrp="1"/>
          </p:cNvSpPr>
          <p:nvPr>
            <p:ph sz="quarter" idx="1"/>
          </p:nvPr>
        </p:nvSpPr>
        <p:spPr/>
        <p:txBody>
          <a:bodyPr/>
          <a:lstStyle/>
          <a:p>
            <a:endParaRPr lang="tr-TR" dirty="0" smtClean="0"/>
          </a:p>
          <a:p>
            <a:r>
              <a:rPr lang="tr-TR" dirty="0" smtClean="0"/>
              <a:t>‘Kim daha uygar?’ yarışının getirdiği bir problem olarak batı ve orta doğunun sürekli karşılaştırılması Müslüman kadın gelişiminin doğru anlaşılmasının önüne geçmiştir.</a:t>
            </a:r>
          </a:p>
          <a:p>
            <a:r>
              <a:rPr lang="tr-TR" dirty="0" err="1" smtClean="0"/>
              <a:t>Mernissi</a:t>
            </a:r>
            <a:r>
              <a:rPr lang="tr-TR" dirty="0" smtClean="0"/>
              <a:t> bu başlık altında kadın konusunun nasıl değerlendirilmesi gerektiğinden bahsetmektedir. Ve Müslüman kadını, kendi bağlamı içerisinde değerlendirme yoluna gittiğinden bahsetmiştir. Ona göre kadın hareketi, sömürgecilerin varlığı ile veya aydınların batıya karşı zafer kazanma güdüsü ile açıklanmamalıdır.</a:t>
            </a:r>
          </a:p>
          <a:p>
            <a:endParaRPr lang="tr-TR" dirty="0"/>
          </a:p>
        </p:txBody>
      </p:sp>
    </p:spTree>
    <p:extLst>
      <p:ext uri="{BB962C8B-B14F-4D97-AF65-F5344CB8AC3E}">
        <p14:creationId xmlns:p14="http://schemas.microsoft.com/office/powerpoint/2010/main" val="161424807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sz="quarter" idx="1"/>
          </p:nvPr>
        </p:nvSpPr>
        <p:spPr/>
        <p:txBody>
          <a:bodyPr/>
          <a:lstStyle/>
          <a:p>
            <a:r>
              <a:rPr lang="tr-TR" dirty="0" smtClean="0"/>
              <a:t>Kitabın bu noktasında ilginç bir fikir ortaya atar </a:t>
            </a:r>
            <a:r>
              <a:rPr lang="tr-TR" dirty="0" err="1" smtClean="0"/>
              <a:t>Mernissi</a:t>
            </a:r>
            <a:r>
              <a:rPr lang="tr-TR" dirty="0" smtClean="0"/>
              <a:t> ve İslami Sistemin aslında kadına değil heteroseksüel birime karşı olduğunu söyler.  Her anlamda karşılıklı tatmine ulaşan kadın erkek ilişkisi korkutmaktadır.  Dinsel sadakat, eşler arasında sağlanan bütünlük tarafından tehlike altına girmektedir.</a:t>
            </a:r>
          </a:p>
          <a:p>
            <a:r>
              <a:rPr lang="tr-TR" dirty="0" smtClean="0"/>
              <a:t>Bununla beraber kadının, cinsel ve ekonomik olarak eşit haklara kavuştuğu, ayrımcılığa yer vermeyen bir toplumu gerçek bir İslam toplumu olarak nitelemektedir. </a:t>
            </a:r>
            <a:endParaRPr lang="tr-TR" dirty="0"/>
          </a:p>
        </p:txBody>
      </p:sp>
    </p:spTree>
    <p:extLst>
      <p:ext uri="{BB962C8B-B14F-4D97-AF65-F5344CB8AC3E}">
        <p14:creationId xmlns:p14="http://schemas.microsoft.com/office/powerpoint/2010/main" val="183196587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Yeni Toplumsal Durumun Kökleri</a:t>
            </a:r>
            <a:endParaRPr lang="tr-TR" dirty="0"/>
          </a:p>
        </p:txBody>
      </p:sp>
      <p:sp>
        <p:nvSpPr>
          <p:cNvPr id="3" name="İçerik Yer Tutucusu 2"/>
          <p:cNvSpPr>
            <a:spLocks noGrp="1"/>
          </p:cNvSpPr>
          <p:nvPr>
            <p:ph sz="quarter" idx="1"/>
          </p:nvPr>
        </p:nvSpPr>
        <p:spPr/>
        <p:txBody>
          <a:bodyPr/>
          <a:lstStyle/>
          <a:p>
            <a:r>
              <a:rPr lang="tr-TR" dirty="0" smtClean="0"/>
              <a:t>Fas üzerinden yapılan gözlemde yaptığı çıkarım şudur; Müslüman ve Arap olarak çağdaş olduğunu iddia eden bir hukuk sistemi olduğunu söylemekle birlikte geleneksel anlayışın ciddi şekilde tesiri olduğu görülmüştür. Bu durum dışardan mantıksız görünse de toplumsal bağlamda incelendiği zaman kendi içinde tutarlı bir durum olarak kendini göstermektedir.</a:t>
            </a:r>
          </a:p>
          <a:p>
            <a:r>
              <a:rPr lang="tr-TR" dirty="0" smtClean="0"/>
              <a:t>O dönemde toplumda erkek feminist anlayışı da kendini göstermeye başlamıştır. Bazılarına göre batının küçültücü tavrının karşısında kadına her alanda eşit haklar verilmesi bir zorunluluk teşkil etmektedir.  </a:t>
            </a:r>
            <a:endParaRPr lang="tr-TR" dirty="0"/>
          </a:p>
        </p:txBody>
      </p:sp>
    </p:spTree>
    <p:extLst>
      <p:ext uri="{BB962C8B-B14F-4D97-AF65-F5344CB8AC3E}">
        <p14:creationId xmlns:p14="http://schemas.microsoft.com/office/powerpoint/2010/main" val="409631652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sz="quarter" idx="1"/>
          </p:nvPr>
        </p:nvSpPr>
        <p:spPr/>
        <p:txBody>
          <a:bodyPr/>
          <a:lstStyle/>
          <a:p>
            <a:r>
              <a:rPr lang="tr-TR" dirty="0" err="1" smtClean="0"/>
              <a:t>Mernissi</a:t>
            </a:r>
            <a:r>
              <a:rPr lang="tr-TR" dirty="0" smtClean="0"/>
              <a:t>, Kasım Amin’in söylemlerine yer verir.  Kasım Amin; kadının üretime katılmamasını bir toplumun mevcut potansiyelini heba etmesi olarak açıklar ve ona göre erkeğin üstünlüğünü zekada değil fiziksel dayanıklılık noktasında görülür. </a:t>
            </a:r>
          </a:p>
          <a:p>
            <a:r>
              <a:rPr lang="tr-TR" dirty="0" smtClean="0"/>
              <a:t>Kasım Amin, kadın erkek eşitsizliğinin İslamiyet kaynaklı olmadığını daha çok genişleyen İslam topraklarının geleneksel inançlarından ortaya çıktığını savunmaktadır.</a:t>
            </a:r>
          </a:p>
        </p:txBody>
      </p:sp>
    </p:spTree>
    <p:extLst>
      <p:ext uri="{BB962C8B-B14F-4D97-AF65-F5344CB8AC3E}">
        <p14:creationId xmlns:p14="http://schemas.microsoft.com/office/powerpoint/2010/main" val="3807777527"/>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Kaynak">
  <a:themeElements>
    <a:clrScheme name="Kaynak">
      <a:dk1>
        <a:sysClr val="windowText" lastClr="000000"/>
      </a:dk1>
      <a:lt1>
        <a:sysClr val="window" lastClr="FFFFFF"/>
      </a:lt1>
      <a:dk2>
        <a:srgbClr val="464653"/>
      </a:dk2>
      <a:lt2>
        <a:srgbClr val="DDE9EC"/>
      </a:lt2>
      <a:accent1>
        <a:srgbClr val="727CA3"/>
      </a:accent1>
      <a:accent2>
        <a:srgbClr val="9FB8CD"/>
      </a:accent2>
      <a:accent3>
        <a:srgbClr val="D2DA7A"/>
      </a:accent3>
      <a:accent4>
        <a:srgbClr val="FADA7A"/>
      </a:accent4>
      <a:accent5>
        <a:srgbClr val="B88472"/>
      </a:accent5>
      <a:accent6>
        <a:srgbClr val="8E736A"/>
      </a:accent6>
      <a:hlink>
        <a:srgbClr val="B292CA"/>
      </a:hlink>
      <a:folHlink>
        <a:srgbClr val="6B5680"/>
      </a:folHlink>
    </a:clrScheme>
    <a:fontScheme name="Kaynak">
      <a:majorFont>
        <a:latin typeface="Bookman Old Style"/>
        <a:ea typeface=""/>
        <a:cs typeface=""/>
        <a:font script="Grek" typeface="Cambria"/>
        <a:font script="Cyrl" typeface="Cambria"/>
        <a:font script="Jpan" typeface="HG明朝E"/>
        <a:font script="Hang" typeface="돋움"/>
        <a:font script="Hans" typeface="宋体"/>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a:ea typeface=""/>
        <a:cs typeface=""/>
        <a:font script="Grek" typeface="Calibri"/>
        <a:font script="Cyrl" typeface="Calibri"/>
        <a:font script="Jpan" typeface="ＭＳ Ｐゴシック"/>
        <a:font script="Hang" typeface="맑은 고딕"/>
        <a:font script="Hans" typeface="华文新魏"/>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ynak">
      <a:fillStyleLst>
        <a:solidFill>
          <a:schemeClr val="phClr"/>
        </a:solidFill>
        <a:gradFill rotWithShape="1">
          <a:gsLst>
            <a:gs pos="0">
              <a:schemeClr val="phClr">
                <a:tint val="45000"/>
                <a:satMod val="200000"/>
              </a:schemeClr>
            </a:gs>
            <a:gs pos="30000">
              <a:schemeClr val="phClr">
                <a:tint val="61000"/>
                <a:satMod val="200000"/>
              </a:schemeClr>
            </a:gs>
            <a:gs pos="45000">
              <a:schemeClr val="phClr">
                <a:tint val="66000"/>
                <a:satMod val="200000"/>
              </a:schemeClr>
            </a:gs>
            <a:gs pos="55000">
              <a:schemeClr val="phClr">
                <a:tint val="66000"/>
                <a:satMod val="200000"/>
              </a:schemeClr>
            </a:gs>
            <a:gs pos="73000">
              <a:schemeClr val="phClr">
                <a:tint val="61000"/>
                <a:satMod val="200000"/>
              </a:schemeClr>
            </a:gs>
            <a:gs pos="100000">
              <a:schemeClr val="phClr">
                <a:tint val="45000"/>
                <a:satMod val="200000"/>
              </a:schemeClr>
            </a:gs>
          </a:gsLst>
          <a:lin ang="950000" scaled="1"/>
        </a:gradFill>
        <a:gradFill rotWithShape="1">
          <a:gsLst>
            <a:gs pos="0">
              <a:schemeClr val="phClr">
                <a:shade val="63000"/>
              </a:schemeClr>
            </a:gs>
            <a:gs pos="30000">
              <a:schemeClr val="phClr">
                <a:shade val="90000"/>
                <a:satMod val="110000"/>
              </a:schemeClr>
            </a:gs>
            <a:gs pos="45000">
              <a:schemeClr val="phClr">
                <a:shade val="100000"/>
                <a:satMod val="118000"/>
              </a:schemeClr>
            </a:gs>
            <a:gs pos="55000">
              <a:schemeClr val="phClr">
                <a:shade val="100000"/>
                <a:satMod val="118000"/>
              </a:schemeClr>
            </a:gs>
            <a:gs pos="73000">
              <a:schemeClr val="phClr">
                <a:shade val="90000"/>
                <a:satMod val="110000"/>
              </a:schemeClr>
            </a:gs>
            <a:gs pos="100000">
              <a:schemeClr val="phClr">
                <a:shade val="63000"/>
              </a:schemeClr>
            </a:gs>
          </a:gsLst>
          <a:lin ang="950000" scaled="1"/>
        </a:gradFill>
      </a:fillStyleLst>
      <a:lnStyleLst>
        <a:ln w="9525"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3000" dir="5400000" rotWithShape="0">
              <a:srgbClr val="000000">
                <a:alpha val="40000"/>
              </a:srgbClr>
            </a:outerShdw>
          </a:effectLst>
          <a:scene3d>
            <a:camera prst="orthographicFront" fov="0">
              <a:rot lat="0" lon="0" rev="0"/>
            </a:camera>
            <a:lightRig rig="balanced" dir="t">
              <a:rot lat="0" lon="0" rev="0"/>
            </a:lightRig>
          </a:scene3d>
          <a:sp3d prstMaterial="matte">
            <a:bevelT w="0" h="0"/>
            <a:contourClr>
              <a:schemeClr val="phClr">
                <a:tint val="100000"/>
                <a:shade val="100000"/>
                <a:hueMod val="100000"/>
                <a:satMod val="100000"/>
              </a:schemeClr>
            </a:contourClr>
          </a:sp3d>
        </a:effectStyle>
        <a:effectStyle>
          <a:effectLst>
            <a:outerShdw blurRad="50800" dist="25400" dir="5400000" rotWithShape="0">
              <a:srgbClr val="000000">
                <a:alpha val="50000"/>
              </a:srgbClr>
            </a:outerShdw>
          </a:effectLst>
          <a:scene3d>
            <a:camera prst="orthographicFront" fov="0">
              <a:rot lat="0" lon="0" rev="0"/>
            </a:camera>
            <a:lightRig rig="soft" dir="t">
              <a:rot lat="0" lon="0" rev="2700000"/>
            </a:lightRig>
          </a:scene3d>
          <a:sp3d prstMaterial="matte">
            <a:bevelT w="50800" h="50800"/>
            <a:contourClr>
              <a:schemeClr val="phClr"/>
            </a:contourClr>
          </a:sp3d>
        </a:effectStyle>
      </a:effectStyleLst>
      <a:bgFillStyleLst>
        <a:solidFill>
          <a:schemeClr val="phClr"/>
        </a:solidFill>
        <a:gradFill rotWithShape="1">
          <a:gsLst>
            <a:gs pos="0">
              <a:schemeClr val="phClr">
                <a:shade val="60000"/>
                <a:satMod val="300000"/>
              </a:schemeClr>
            </a:gs>
            <a:gs pos="30000">
              <a:schemeClr val="phClr">
                <a:shade val="80000"/>
                <a:satMod val="230000"/>
              </a:schemeClr>
            </a:gs>
            <a:gs pos="100000">
              <a:schemeClr val="phClr">
                <a:tint val="97000"/>
                <a:satMod val="220000"/>
              </a:schemeClr>
            </a:gs>
          </a:gsLst>
          <a:lin ang="16200000" scaled="1"/>
        </a:gradFill>
        <a:blipFill>
          <a:blip xmlns:r="http://schemas.openxmlformats.org/officeDocument/2006/relationships" r:embed="rId1">
            <a:duotone>
              <a:schemeClr val="phClr">
                <a:shade val="6000"/>
                <a:satMod val="120000"/>
              </a:schemeClr>
              <a:schemeClr val="phClr">
                <a:tint val="90000"/>
              </a:schemeClr>
            </a:duotone>
          </a:blip>
          <a:tile tx="0" ty="0" sx="35000" sy="40000" flip="x"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Origin</Template>
  <TotalTime>3200</TotalTime>
  <Words>1722</Words>
  <Application>Microsoft Office PowerPoint</Application>
  <PresentationFormat>Ekran Gösterisi (4:3)</PresentationFormat>
  <Paragraphs>62</Paragraphs>
  <Slides>26</Slides>
  <Notes>0</Notes>
  <HiddenSlides>0</HiddenSlides>
  <MMClips>0</MMClips>
  <ScaleCrop>false</ScaleCrop>
  <HeadingPairs>
    <vt:vector size="4" baseType="variant">
      <vt:variant>
        <vt:lpstr>Tema</vt:lpstr>
      </vt:variant>
      <vt:variant>
        <vt:i4>1</vt:i4>
      </vt:variant>
      <vt:variant>
        <vt:lpstr>Slayt Başlıkları</vt:lpstr>
      </vt:variant>
      <vt:variant>
        <vt:i4>26</vt:i4>
      </vt:variant>
    </vt:vector>
  </HeadingPairs>
  <TitlesOfParts>
    <vt:vector size="27" baseType="lpstr">
      <vt:lpstr>Kaynak</vt:lpstr>
      <vt:lpstr>PEÇENİN ÖTESİ</vt:lpstr>
      <vt:lpstr>Müslüman Kadınlar Ve Köktencilik</vt:lpstr>
      <vt:lpstr>PowerPoint Sunusu</vt:lpstr>
      <vt:lpstr>PowerPoint Sunusu</vt:lpstr>
      <vt:lpstr>PowerPoint Sunusu</vt:lpstr>
      <vt:lpstr>Batılı Okuyucunun Dikkatine</vt:lpstr>
      <vt:lpstr>PowerPoint Sunusu</vt:lpstr>
      <vt:lpstr>Yeni Toplumsal Durumun Kökleri</vt:lpstr>
      <vt:lpstr>PowerPoint Sunusu</vt:lpstr>
      <vt:lpstr>PowerPoint Sunusu</vt:lpstr>
      <vt:lpstr>PowerPoint Sunusu</vt:lpstr>
      <vt:lpstr>Geleneksel İslamın Kadına ve Toplumsal Düzendeki Yerine Bakışı</vt:lpstr>
      <vt:lpstr>PowerPoint Sunusu</vt:lpstr>
      <vt:lpstr>PowerPoint Sunusu</vt:lpstr>
      <vt:lpstr>PowerPoint Sunusu</vt:lpstr>
      <vt:lpstr>Müslüman Toplumunda Kadın Cinselliğinin Düzenlenmesi</vt:lpstr>
      <vt:lpstr>PowerPoint Sunusu</vt:lpstr>
      <vt:lpstr>İslamiyet Öncesi Evlilik ve Cinsellik</vt:lpstr>
      <vt:lpstr>PowerPoint Sunusu</vt:lpstr>
      <vt:lpstr>PowerPoint Sunusu</vt:lpstr>
      <vt:lpstr>Modernliğin Kadın Erkek Dinamikleri Üzerindeki Anomik Etkileri</vt:lpstr>
      <vt:lpstr>PowerPoint Sunusu</vt:lpstr>
      <vt:lpstr>PowerPoint Sunusu</vt:lpstr>
      <vt:lpstr>PowerPoint Sunusu</vt:lpstr>
      <vt:lpstr>Sonuç </vt:lpstr>
      <vt:lpstr>PowerPoint Sunusu</vt:lpstr>
    </vt:vector>
  </TitlesOfParts>
  <Company>Microsoft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PEÇENİN ÖTESİ</dc:title>
  <dc:creator>Toshıba</dc:creator>
  <cp:lastModifiedBy>user</cp:lastModifiedBy>
  <cp:revision>66</cp:revision>
  <dcterms:created xsi:type="dcterms:W3CDTF">2019-10-08T18:53:21Z</dcterms:created>
  <dcterms:modified xsi:type="dcterms:W3CDTF">2019-10-12T14:28:09Z</dcterms:modified>
</cp:coreProperties>
</file>