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77" r:id="rId2"/>
    <p:sldId id="312" r:id="rId3"/>
    <p:sldId id="313" r:id="rId4"/>
    <p:sldId id="314" r:id="rId5"/>
    <p:sldId id="315" r:id="rId6"/>
    <p:sldId id="318" r:id="rId7"/>
    <p:sldId id="319" r:id="rId8"/>
    <p:sldId id="320" r:id="rId9"/>
    <p:sldId id="321"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3" r:id="rId45"/>
    <p:sldId id="292" r:id="rId46"/>
    <p:sldId id="294" r:id="rId47"/>
    <p:sldId id="295" r:id="rId48"/>
    <p:sldId id="296" r:id="rId49"/>
    <p:sldId id="297" r:id="rId50"/>
    <p:sldId id="298" r:id="rId51"/>
    <p:sldId id="299" r:id="rId52"/>
    <p:sldId id="309" r:id="rId53"/>
    <p:sldId id="310" r:id="rId54"/>
    <p:sldId id="311"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54" autoAdjust="0"/>
    <p:restoredTop sz="94660"/>
  </p:normalViewPr>
  <p:slideViewPr>
    <p:cSldViewPr snapToGrid="0" snapToObjects="1">
      <p:cViewPr varScale="1">
        <p:scale>
          <a:sx n="92" d="100"/>
          <a:sy n="92" d="100"/>
        </p:scale>
        <p:origin x="-52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9DAD48F4-4BAD-1948-8132-F8DF2E3C39DF}" type="datetimeFigureOut">
              <a:rPr lang="en-US" smtClean="0"/>
              <a:t>27.04.16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B328E-DF0E-6E45-ACBF-4F5A6753A134}"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9DAD48F4-4BAD-1948-8132-F8DF2E3C39DF}" type="datetimeFigureOut">
              <a:rPr lang="en-US" smtClean="0"/>
              <a:t>27.04.16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B328E-DF0E-6E45-ACBF-4F5A6753A134}"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9DAD48F4-4BAD-1948-8132-F8DF2E3C39DF}" type="datetimeFigureOut">
              <a:rPr lang="en-US" smtClean="0"/>
              <a:t>27.04.16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B328E-DF0E-6E45-ACBF-4F5A6753A134}"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9DAD48F4-4BAD-1948-8132-F8DF2E3C39DF}" type="datetimeFigureOut">
              <a:rPr lang="en-US" smtClean="0"/>
              <a:t>27.04.16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B328E-DF0E-6E45-ACBF-4F5A6753A134}"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9DAD48F4-4BAD-1948-8132-F8DF2E3C39DF}" type="datetimeFigureOut">
              <a:rPr lang="en-US" smtClean="0"/>
              <a:t>27.04.16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B328E-DF0E-6E45-ACBF-4F5A6753A134}"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9DAD48F4-4BAD-1948-8132-F8DF2E3C39DF}" type="datetimeFigureOut">
              <a:rPr lang="en-US" smtClean="0"/>
              <a:t>27.04.16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FB328E-DF0E-6E45-ACBF-4F5A6753A134}"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9DAD48F4-4BAD-1948-8132-F8DF2E3C39DF}" type="datetimeFigureOut">
              <a:rPr lang="en-US" smtClean="0"/>
              <a:t>27.04.16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FB328E-DF0E-6E45-ACBF-4F5A6753A134}"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9DAD48F4-4BAD-1948-8132-F8DF2E3C39DF}" type="datetimeFigureOut">
              <a:rPr lang="en-US" smtClean="0"/>
              <a:t>27.04.16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FB328E-DF0E-6E45-ACBF-4F5A6753A134}"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D48F4-4BAD-1948-8132-F8DF2E3C39DF}" type="datetimeFigureOut">
              <a:rPr lang="en-US" smtClean="0"/>
              <a:t>27.04.16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FB328E-DF0E-6E45-ACBF-4F5A6753A134}"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9DAD48F4-4BAD-1948-8132-F8DF2E3C39DF}" type="datetimeFigureOut">
              <a:rPr lang="en-US" smtClean="0"/>
              <a:t>27.04.16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FB328E-DF0E-6E45-ACBF-4F5A6753A134}"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9DAD48F4-4BAD-1948-8132-F8DF2E3C39DF}" type="datetimeFigureOut">
              <a:rPr lang="en-US" smtClean="0"/>
              <a:t>27.04.16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FB328E-DF0E-6E45-ACBF-4F5A6753A134}"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D48F4-4BAD-1948-8132-F8DF2E3C39DF}" type="datetimeFigureOut">
              <a:rPr lang="en-US" smtClean="0"/>
              <a:t>27.04.16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FB328E-DF0E-6E45-ACBF-4F5A6753A134}"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750221" cy="3860512"/>
          </a:xfrm>
        </p:spPr>
        <p:txBody>
          <a:bodyPr/>
          <a:lstStyle/>
          <a:p>
            <a:r>
              <a:rPr lang="en-US" dirty="0" err="1" smtClean="0"/>
              <a:t>Belgesel</a:t>
            </a:r>
            <a:r>
              <a:rPr lang="en-US" dirty="0" smtClean="0"/>
              <a:t> </a:t>
            </a:r>
            <a:r>
              <a:rPr lang="en-US" dirty="0" err="1" smtClean="0"/>
              <a:t>Fotoğraf</a:t>
            </a:r>
            <a:endParaRPr lang="en-US" dirty="0"/>
          </a:p>
        </p:txBody>
      </p:sp>
      <p:pic>
        <p:nvPicPr>
          <p:cNvPr id="4" name="Content Placeholder 3" descr="migrantmother.jpg"/>
          <p:cNvPicPr>
            <a:picLocks noGrp="1" noChangeAspect="1"/>
          </p:cNvPicPr>
          <p:nvPr>
            <p:ph idx="1"/>
          </p:nvPr>
        </p:nvPicPr>
        <p:blipFill>
          <a:blip r:embed="rId2">
            <a:extLst>
              <a:ext uri="{28A0092B-C50C-407E-A947-70E740481C1C}">
                <a14:useLocalDpi xmlns:a14="http://schemas.microsoft.com/office/drawing/2010/main" val="0"/>
              </a:ext>
            </a:extLst>
          </a:blip>
          <a:srcRect l="-63395" r="-63395"/>
          <a:stretch>
            <a:fillRect/>
          </a:stretch>
        </p:blipFill>
        <p:spPr>
          <a:xfrm>
            <a:off x="1091463" y="537219"/>
            <a:ext cx="10639882" cy="5851525"/>
          </a:xfrm>
        </p:spPr>
      </p:pic>
    </p:spTree>
    <p:extLst>
      <p:ext uri="{BB962C8B-B14F-4D97-AF65-F5344CB8AC3E}">
        <p14:creationId xmlns:p14="http://schemas.microsoft.com/office/powerpoint/2010/main" val="2457912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2350" y="632455"/>
            <a:ext cx="4542229" cy="1754327"/>
          </a:xfrm>
          <a:prstGeom prst="rect">
            <a:avLst/>
          </a:prstGeom>
          <a:noFill/>
        </p:spPr>
        <p:txBody>
          <a:bodyPr wrap="none" rtlCol="0">
            <a:spAutoFit/>
          </a:bodyPr>
          <a:lstStyle/>
          <a:p>
            <a:r>
              <a:rPr lang="en-US" sz="4400" dirty="0" smtClean="0"/>
              <a:t>Jacob Riis</a:t>
            </a:r>
          </a:p>
          <a:p>
            <a:r>
              <a:rPr lang="en-US" sz="3200" dirty="0" err="1" smtClean="0"/>
              <a:t>Sefaleti</a:t>
            </a:r>
            <a:r>
              <a:rPr lang="en-US" sz="3200" dirty="0" smtClean="0"/>
              <a:t> </a:t>
            </a:r>
            <a:r>
              <a:rPr lang="en-US" sz="3200" dirty="0" err="1" smtClean="0"/>
              <a:t>fotoğraflamak</a:t>
            </a:r>
            <a:r>
              <a:rPr lang="en-US" sz="3200" dirty="0" smtClean="0"/>
              <a:t> </a:t>
            </a:r>
            <a:r>
              <a:rPr lang="en-US" sz="3200" dirty="0" err="1" smtClean="0"/>
              <a:t>için</a:t>
            </a:r>
            <a:endParaRPr lang="en-US" sz="3200" dirty="0" smtClean="0"/>
          </a:p>
          <a:p>
            <a:r>
              <a:rPr lang="en-US" sz="3200" dirty="0" err="1" smtClean="0"/>
              <a:t>flaşı</a:t>
            </a:r>
            <a:r>
              <a:rPr lang="en-US" sz="3200" dirty="0" smtClean="0"/>
              <a:t> </a:t>
            </a:r>
            <a:r>
              <a:rPr lang="en-US" sz="3200" dirty="0" err="1" smtClean="0"/>
              <a:t>icat</a:t>
            </a:r>
            <a:r>
              <a:rPr lang="en-US" sz="3200" dirty="0" smtClean="0"/>
              <a:t> </a:t>
            </a:r>
            <a:r>
              <a:rPr lang="en-US" sz="3200" dirty="0" err="1" smtClean="0"/>
              <a:t>eden</a:t>
            </a:r>
            <a:r>
              <a:rPr lang="en-US" sz="3200" dirty="0" smtClean="0"/>
              <a:t> </a:t>
            </a:r>
            <a:r>
              <a:rPr lang="en-US" sz="3200" dirty="0" err="1" smtClean="0"/>
              <a:t>adam</a:t>
            </a:r>
            <a:endParaRPr lang="en-US" sz="3200" dirty="0"/>
          </a:p>
        </p:txBody>
      </p:sp>
      <p:pic>
        <p:nvPicPr>
          <p:cNvPr id="3" name="Picture 2" descr="riis_bandits_roo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4111" y="681190"/>
            <a:ext cx="3314088" cy="4131737"/>
          </a:xfrm>
          <a:prstGeom prst="rect">
            <a:avLst/>
          </a:prstGeom>
        </p:spPr>
      </p:pic>
      <p:sp>
        <p:nvSpPr>
          <p:cNvPr id="2" name="TextBox 1"/>
          <p:cNvSpPr txBox="1"/>
          <p:nvPr/>
        </p:nvSpPr>
        <p:spPr>
          <a:xfrm>
            <a:off x="5249694" y="5180477"/>
            <a:ext cx="3288505" cy="369332"/>
          </a:xfrm>
          <a:prstGeom prst="rect">
            <a:avLst/>
          </a:prstGeom>
          <a:noFill/>
        </p:spPr>
        <p:txBody>
          <a:bodyPr wrap="none" rtlCol="0">
            <a:spAutoFit/>
          </a:bodyPr>
          <a:lstStyle/>
          <a:p>
            <a:r>
              <a:rPr lang="en-US" i="1" dirty="0" smtClean="0"/>
              <a:t>How the Other Half Lives? </a:t>
            </a:r>
            <a:r>
              <a:rPr lang="en-US" dirty="0" smtClean="0"/>
              <a:t>(1890)</a:t>
            </a:r>
            <a:endParaRPr lang="en-US" dirty="0"/>
          </a:p>
        </p:txBody>
      </p:sp>
    </p:spTree>
    <p:extLst>
      <p:ext uri="{BB962C8B-B14F-4D97-AF65-F5344CB8AC3E}">
        <p14:creationId xmlns:p14="http://schemas.microsoft.com/office/powerpoint/2010/main" val="3625636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038" y="5351163"/>
            <a:ext cx="1479892" cy="738664"/>
          </a:xfrm>
          <a:prstGeom prst="rect">
            <a:avLst/>
          </a:prstGeom>
          <a:noFill/>
        </p:spPr>
        <p:txBody>
          <a:bodyPr wrap="none" rtlCol="0">
            <a:spAutoFit/>
          </a:bodyPr>
          <a:lstStyle/>
          <a:p>
            <a:r>
              <a:rPr lang="en-US" sz="2400" dirty="0" smtClean="0"/>
              <a:t>Jacob Riis</a:t>
            </a:r>
            <a:endParaRPr lang="en-US" dirty="0" smtClean="0"/>
          </a:p>
          <a:p>
            <a:r>
              <a:rPr lang="en-US" dirty="0" smtClean="0"/>
              <a:t>Bandit’s roost</a:t>
            </a:r>
            <a:endParaRPr lang="en-US" dirty="0"/>
          </a:p>
        </p:txBody>
      </p:sp>
      <p:pic>
        <p:nvPicPr>
          <p:cNvPr id="3" name="Picture 2" descr="riis_bandits_roo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025" y="147277"/>
            <a:ext cx="4838700" cy="6032500"/>
          </a:xfrm>
          <a:prstGeom prst="rect">
            <a:avLst/>
          </a:prstGeom>
        </p:spPr>
      </p:pic>
    </p:spTree>
    <p:extLst>
      <p:ext uri="{BB962C8B-B14F-4D97-AF65-F5344CB8AC3E}">
        <p14:creationId xmlns:p14="http://schemas.microsoft.com/office/powerpoint/2010/main" val="1076545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038" y="5351163"/>
            <a:ext cx="1382710" cy="830997"/>
          </a:xfrm>
          <a:prstGeom prst="rect">
            <a:avLst/>
          </a:prstGeom>
          <a:noFill/>
        </p:spPr>
        <p:txBody>
          <a:bodyPr wrap="none" rtlCol="0">
            <a:spAutoFit/>
          </a:bodyPr>
          <a:lstStyle/>
          <a:p>
            <a:r>
              <a:rPr lang="en-US" sz="2400" dirty="0" smtClean="0"/>
              <a:t>Jacob Riis</a:t>
            </a:r>
          </a:p>
          <a:p>
            <a:endParaRPr lang="en-US" sz="2400" dirty="0"/>
          </a:p>
        </p:txBody>
      </p:sp>
      <p:pic>
        <p:nvPicPr>
          <p:cNvPr id="2" name="Picture 1" descr="riis_basement_pu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481" y="365093"/>
            <a:ext cx="7801894" cy="5144374"/>
          </a:xfrm>
          <a:prstGeom prst="rect">
            <a:avLst/>
          </a:prstGeom>
        </p:spPr>
      </p:pic>
      <p:sp>
        <p:nvSpPr>
          <p:cNvPr id="4" name="TextBox 3"/>
          <p:cNvSpPr txBox="1"/>
          <p:nvPr/>
        </p:nvSpPr>
        <p:spPr>
          <a:xfrm>
            <a:off x="208038" y="5757984"/>
            <a:ext cx="1539792" cy="646331"/>
          </a:xfrm>
          <a:prstGeom prst="rect">
            <a:avLst/>
          </a:prstGeom>
          <a:noFill/>
        </p:spPr>
        <p:txBody>
          <a:bodyPr wrap="none" rtlCol="0">
            <a:spAutoFit/>
          </a:bodyPr>
          <a:lstStyle/>
          <a:p>
            <a:r>
              <a:rPr lang="en-US" dirty="0" smtClean="0"/>
              <a:t>Basement pub</a:t>
            </a:r>
          </a:p>
          <a:p>
            <a:endParaRPr lang="en-US" dirty="0"/>
          </a:p>
        </p:txBody>
      </p:sp>
    </p:spTree>
    <p:extLst>
      <p:ext uri="{BB962C8B-B14F-4D97-AF65-F5344CB8AC3E}">
        <p14:creationId xmlns:p14="http://schemas.microsoft.com/office/powerpoint/2010/main" val="4234986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0314" y="5351163"/>
            <a:ext cx="1382710" cy="830997"/>
          </a:xfrm>
          <a:prstGeom prst="rect">
            <a:avLst/>
          </a:prstGeom>
          <a:noFill/>
        </p:spPr>
        <p:txBody>
          <a:bodyPr wrap="none" rtlCol="0">
            <a:spAutoFit/>
          </a:bodyPr>
          <a:lstStyle/>
          <a:p>
            <a:r>
              <a:rPr lang="en-US" sz="2400" dirty="0" smtClean="0"/>
              <a:t>Jacob Riis</a:t>
            </a:r>
          </a:p>
          <a:p>
            <a:endParaRPr lang="en-US" sz="2400" dirty="0"/>
          </a:p>
        </p:txBody>
      </p:sp>
      <p:pic>
        <p:nvPicPr>
          <p:cNvPr id="2" name="Picture 1" descr="riis_black_and_t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904" y="115444"/>
            <a:ext cx="7493000" cy="6096000"/>
          </a:xfrm>
          <a:prstGeom prst="rect">
            <a:avLst/>
          </a:prstGeom>
        </p:spPr>
      </p:pic>
      <p:sp>
        <p:nvSpPr>
          <p:cNvPr id="4" name="TextBox 3"/>
          <p:cNvSpPr txBox="1"/>
          <p:nvPr/>
        </p:nvSpPr>
        <p:spPr>
          <a:xfrm>
            <a:off x="173251" y="5766614"/>
            <a:ext cx="1442973" cy="369332"/>
          </a:xfrm>
          <a:prstGeom prst="rect">
            <a:avLst/>
          </a:prstGeom>
          <a:noFill/>
        </p:spPr>
        <p:txBody>
          <a:bodyPr wrap="none" rtlCol="0">
            <a:spAutoFit/>
          </a:bodyPr>
          <a:lstStyle/>
          <a:p>
            <a:r>
              <a:rPr lang="en-US" dirty="0" smtClean="0"/>
              <a:t>Black and tan</a:t>
            </a:r>
            <a:endParaRPr lang="en-US" dirty="0"/>
          </a:p>
        </p:txBody>
      </p:sp>
    </p:spTree>
    <p:extLst>
      <p:ext uri="{BB962C8B-B14F-4D97-AF65-F5344CB8AC3E}">
        <p14:creationId xmlns:p14="http://schemas.microsoft.com/office/powerpoint/2010/main" val="1704082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038" y="5351163"/>
            <a:ext cx="1382710" cy="830997"/>
          </a:xfrm>
          <a:prstGeom prst="rect">
            <a:avLst/>
          </a:prstGeom>
          <a:noFill/>
        </p:spPr>
        <p:txBody>
          <a:bodyPr wrap="none" rtlCol="0">
            <a:spAutoFit/>
          </a:bodyPr>
          <a:lstStyle/>
          <a:p>
            <a:r>
              <a:rPr lang="en-US" sz="2400" dirty="0" smtClean="0"/>
              <a:t>Jacob Riis</a:t>
            </a:r>
          </a:p>
          <a:p>
            <a:endParaRPr lang="en-US" sz="2400" dirty="0"/>
          </a:p>
        </p:txBody>
      </p:sp>
      <p:pic>
        <p:nvPicPr>
          <p:cNvPr id="2" name="Picture 1" descr="riis_blind_begg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747" y="271370"/>
            <a:ext cx="7331377" cy="5904465"/>
          </a:xfrm>
          <a:prstGeom prst="rect">
            <a:avLst/>
          </a:prstGeom>
        </p:spPr>
      </p:pic>
      <p:sp>
        <p:nvSpPr>
          <p:cNvPr id="4" name="TextBox 3"/>
          <p:cNvSpPr txBox="1"/>
          <p:nvPr/>
        </p:nvSpPr>
        <p:spPr>
          <a:xfrm>
            <a:off x="235350" y="5783969"/>
            <a:ext cx="1355397" cy="369332"/>
          </a:xfrm>
          <a:prstGeom prst="rect">
            <a:avLst/>
          </a:prstGeom>
          <a:noFill/>
        </p:spPr>
        <p:txBody>
          <a:bodyPr wrap="none" rtlCol="0">
            <a:spAutoFit/>
          </a:bodyPr>
          <a:lstStyle/>
          <a:p>
            <a:r>
              <a:rPr lang="en-US" dirty="0" smtClean="0"/>
              <a:t>Blind beggar</a:t>
            </a:r>
            <a:endParaRPr lang="en-US" dirty="0"/>
          </a:p>
        </p:txBody>
      </p:sp>
    </p:spTree>
    <p:extLst>
      <p:ext uri="{BB962C8B-B14F-4D97-AF65-F5344CB8AC3E}">
        <p14:creationId xmlns:p14="http://schemas.microsoft.com/office/powerpoint/2010/main" val="2045798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983111"/>
            <a:ext cx="1382710" cy="830997"/>
          </a:xfrm>
          <a:prstGeom prst="rect">
            <a:avLst/>
          </a:prstGeom>
          <a:noFill/>
        </p:spPr>
        <p:txBody>
          <a:bodyPr wrap="none" rtlCol="0">
            <a:spAutoFit/>
          </a:bodyPr>
          <a:lstStyle/>
          <a:p>
            <a:r>
              <a:rPr lang="en-US" sz="2400" dirty="0" smtClean="0"/>
              <a:t>Jacob Riis</a:t>
            </a:r>
          </a:p>
          <a:p>
            <a:endParaRPr lang="en-US" sz="2400" dirty="0"/>
          </a:p>
        </p:txBody>
      </p:sp>
      <p:sp>
        <p:nvSpPr>
          <p:cNvPr id="4" name="TextBox 3"/>
          <p:cNvSpPr txBox="1"/>
          <p:nvPr/>
        </p:nvSpPr>
        <p:spPr>
          <a:xfrm>
            <a:off x="115450" y="6308969"/>
            <a:ext cx="1428095" cy="369332"/>
          </a:xfrm>
          <a:prstGeom prst="rect">
            <a:avLst/>
          </a:prstGeom>
          <a:noFill/>
        </p:spPr>
        <p:txBody>
          <a:bodyPr wrap="none" rtlCol="0">
            <a:spAutoFit/>
          </a:bodyPr>
          <a:lstStyle/>
          <a:p>
            <a:r>
              <a:rPr lang="en-US" dirty="0" smtClean="0"/>
              <a:t>Plank for bed</a:t>
            </a:r>
            <a:endParaRPr lang="en-US" dirty="0"/>
          </a:p>
        </p:txBody>
      </p:sp>
      <p:pic>
        <p:nvPicPr>
          <p:cNvPr id="3" name="Picture 2" descr="riis_plank_for_b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709" y="212969"/>
            <a:ext cx="7631409" cy="5723557"/>
          </a:xfrm>
          <a:prstGeom prst="rect">
            <a:avLst/>
          </a:prstGeom>
        </p:spPr>
      </p:pic>
    </p:spTree>
    <p:extLst>
      <p:ext uri="{BB962C8B-B14F-4D97-AF65-F5344CB8AC3E}">
        <p14:creationId xmlns:p14="http://schemas.microsoft.com/office/powerpoint/2010/main" val="2445684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038" y="5351163"/>
            <a:ext cx="1382710" cy="830997"/>
          </a:xfrm>
          <a:prstGeom prst="rect">
            <a:avLst/>
          </a:prstGeom>
          <a:noFill/>
        </p:spPr>
        <p:txBody>
          <a:bodyPr wrap="none" rtlCol="0">
            <a:spAutoFit/>
          </a:bodyPr>
          <a:lstStyle/>
          <a:p>
            <a:r>
              <a:rPr lang="en-US" sz="2400" dirty="0" smtClean="0"/>
              <a:t>Jacob Riis</a:t>
            </a:r>
          </a:p>
          <a:p>
            <a:endParaRPr lang="en-US" sz="2400" dirty="0"/>
          </a:p>
        </p:txBody>
      </p:sp>
      <p:pic>
        <p:nvPicPr>
          <p:cNvPr id="2" name="Picture 1" descr="riis_mullens_alle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8868" y="202024"/>
            <a:ext cx="5126590" cy="6309649"/>
          </a:xfrm>
          <a:prstGeom prst="rect">
            <a:avLst/>
          </a:prstGeom>
        </p:spPr>
      </p:pic>
      <p:sp>
        <p:nvSpPr>
          <p:cNvPr id="4" name="TextBox 3"/>
          <p:cNvSpPr txBox="1"/>
          <p:nvPr/>
        </p:nvSpPr>
        <p:spPr>
          <a:xfrm>
            <a:off x="245333" y="5755108"/>
            <a:ext cx="1423699" cy="369332"/>
          </a:xfrm>
          <a:prstGeom prst="rect">
            <a:avLst/>
          </a:prstGeom>
          <a:noFill/>
        </p:spPr>
        <p:txBody>
          <a:bodyPr wrap="none" rtlCol="0">
            <a:spAutoFit/>
          </a:bodyPr>
          <a:lstStyle/>
          <a:p>
            <a:r>
              <a:rPr lang="en-US" dirty="0" err="1" smtClean="0"/>
              <a:t>Mullens</a:t>
            </a:r>
            <a:r>
              <a:rPr lang="en-US" dirty="0" smtClean="0"/>
              <a:t> alley</a:t>
            </a:r>
            <a:endParaRPr lang="en-US" dirty="0"/>
          </a:p>
        </p:txBody>
      </p:sp>
    </p:spTree>
    <p:extLst>
      <p:ext uri="{BB962C8B-B14F-4D97-AF65-F5344CB8AC3E}">
        <p14:creationId xmlns:p14="http://schemas.microsoft.com/office/powerpoint/2010/main" val="1319457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038" y="5841783"/>
            <a:ext cx="1382710" cy="830997"/>
          </a:xfrm>
          <a:prstGeom prst="rect">
            <a:avLst/>
          </a:prstGeom>
          <a:noFill/>
        </p:spPr>
        <p:txBody>
          <a:bodyPr wrap="none" rtlCol="0">
            <a:spAutoFit/>
          </a:bodyPr>
          <a:lstStyle/>
          <a:p>
            <a:r>
              <a:rPr lang="en-US" sz="2400" dirty="0" smtClean="0"/>
              <a:t>Jacob Riis</a:t>
            </a:r>
          </a:p>
          <a:p>
            <a:endParaRPr lang="en-US" sz="2400" dirty="0"/>
          </a:p>
        </p:txBody>
      </p:sp>
      <p:pic>
        <p:nvPicPr>
          <p:cNvPr id="2" name="Picture 1" descr="riis_street_play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0319" y="86160"/>
            <a:ext cx="7543800" cy="6096000"/>
          </a:xfrm>
          <a:prstGeom prst="rect">
            <a:avLst/>
          </a:prstGeom>
        </p:spPr>
      </p:pic>
      <p:sp>
        <p:nvSpPr>
          <p:cNvPr id="4" name="TextBox 3"/>
          <p:cNvSpPr txBox="1"/>
          <p:nvPr/>
        </p:nvSpPr>
        <p:spPr>
          <a:xfrm>
            <a:off x="259763" y="6211021"/>
            <a:ext cx="1871726" cy="369332"/>
          </a:xfrm>
          <a:prstGeom prst="rect">
            <a:avLst/>
          </a:prstGeom>
          <a:noFill/>
        </p:spPr>
        <p:txBody>
          <a:bodyPr wrap="none" rtlCol="0">
            <a:spAutoFit/>
          </a:bodyPr>
          <a:lstStyle/>
          <a:p>
            <a:r>
              <a:rPr lang="en-US" dirty="0" smtClean="0"/>
              <a:t>Street playground</a:t>
            </a:r>
            <a:endParaRPr lang="en-US" dirty="0"/>
          </a:p>
        </p:txBody>
      </p:sp>
    </p:spTree>
    <p:extLst>
      <p:ext uri="{BB962C8B-B14F-4D97-AF65-F5344CB8AC3E}">
        <p14:creationId xmlns:p14="http://schemas.microsoft.com/office/powerpoint/2010/main" val="1006452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983111"/>
            <a:ext cx="1382710" cy="830997"/>
          </a:xfrm>
          <a:prstGeom prst="rect">
            <a:avLst/>
          </a:prstGeom>
          <a:noFill/>
        </p:spPr>
        <p:txBody>
          <a:bodyPr wrap="none" rtlCol="0">
            <a:spAutoFit/>
          </a:bodyPr>
          <a:lstStyle/>
          <a:p>
            <a:r>
              <a:rPr lang="en-US" sz="2400" dirty="0" smtClean="0"/>
              <a:t>Jacob Riis</a:t>
            </a:r>
          </a:p>
          <a:p>
            <a:endParaRPr lang="en-US" sz="2400" dirty="0"/>
          </a:p>
        </p:txBody>
      </p:sp>
      <p:pic>
        <p:nvPicPr>
          <p:cNvPr id="2" name="Picture 1" descr="riis_womens_lodg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6386" y="184789"/>
            <a:ext cx="7620000" cy="6096000"/>
          </a:xfrm>
          <a:prstGeom prst="rect">
            <a:avLst/>
          </a:prstGeom>
        </p:spPr>
      </p:pic>
      <p:sp>
        <p:nvSpPr>
          <p:cNvPr id="4" name="TextBox 3"/>
          <p:cNvSpPr txBox="1"/>
          <p:nvPr/>
        </p:nvSpPr>
        <p:spPr>
          <a:xfrm>
            <a:off x="115450" y="6308969"/>
            <a:ext cx="1819879" cy="369332"/>
          </a:xfrm>
          <a:prstGeom prst="rect">
            <a:avLst/>
          </a:prstGeom>
          <a:noFill/>
        </p:spPr>
        <p:txBody>
          <a:bodyPr wrap="none" rtlCol="0">
            <a:spAutoFit/>
          </a:bodyPr>
          <a:lstStyle/>
          <a:p>
            <a:r>
              <a:rPr lang="en-US" dirty="0" smtClean="0"/>
              <a:t>Women’s lodging</a:t>
            </a:r>
            <a:endParaRPr lang="en-US" dirty="0"/>
          </a:p>
        </p:txBody>
      </p:sp>
    </p:spTree>
    <p:extLst>
      <p:ext uri="{BB962C8B-B14F-4D97-AF65-F5344CB8AC3E}">
        <p14:creationId xmlns:p14="http://schemas.microsoft.com/office/powerpoint/2010/main" val="380633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983111"/>
            <a:ext cx="1382710" cy="830997"/>
          </a:xfrm>
          <a:prstGeom prst="rect">
            <a:avLst/>
          </a:prstGeom>
          <a:noFill/>
        </p:spPr>
        <p:txBody>
          <a:bodyPr wrap="none" rtlCol="0">
            <a:spAutoFit/>
          </a:bodyPr>
          <a:lstStyle/>
          <a:p>
            <a:r>
              <a:rPr lang="en-US" sz="2400" dirty="0" smtClean="0"/>
              <a:t>Jacob Riis</a:t>
            </a:r>
          </a:p>
          <a:p>
            <a:endParaRPr lang="en-US" sz="2400" dirty="0"/>
          </a:p>
        </p:txBody>
      </p:sp>
      <p:sp>
        <p:nvSpPr>
          <p:cNvPr id="4" name="TextBox 3"/>
          <p:cNvSpPr txBox="1"/>
          <p:nvPr/>
        </p:nvSpPr>
        <p:spPr>
          <a:xfrm>
            <a:off x="115450" y="6308969"/>
            <a:ext cx="1976660" cy="369332"/>
          </a:xfrm>
          <a:prstGeom prst="rect">
            <a:avLst/>
          </a:prstGeom>
          <a:noFill/>
        </p:spPr>
        <p:txBody>
          <a:bodyPr wrap="none" rtlCol="0">
            <a:spAutoFit/>
          </a:bodyPr>
          <a:lstStyle/>
          <a:p>
            <a:r>
              <a:rPr lang="en-US" dirty="0" smtClean="0"/>
              <a:t>Waiting for lodging</a:t>
            </a:r>
            <a:endParaRPr lang="en-US" dirty="0"/>
          </a:p>
        </p:txBody>
      </p:sp>
      <p:pic>
        <p:nvPicPr>
          <p:cNvPr id="3" name="Picture 2" descr="riis_waiting_for_lodg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800" y="212968"/>
            <a:ext cx="5303294" cy="6493829"/>
          </a:xfrm>
          <a:prstGeom prst="rect">
            <a:avLst/>
          </a:prstGeom>
        </p:spPr>
      </p:pic>
    </p:spTree>
    <p:extLst>
      <p:ext uri="{BB962C8B-B14F-4D97-AF65-F5344CB8AC3E}">
        <p14:creationId xmlns:p14="http://schemas.microsoft.com/office/powerpoint/2010/main" val="3812110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57025" y="1558707"/>
            <a:ext cx="7487847" cy="2062103"/>
          </a:xfrm>
          <a:prstGeom prst="rect">
            <a:avLst/>
          </a:prstGeom>
        </p:spPr>
        <p:txBody>
          <a:bodyPr wrap="square">
            <a:spAutoFit/>
          </a:bodyPr>
          <a:lstStyle/>
          <a:p>
            <a:pPr>
              <a:defRPr/>
            </a:pPr>
            <a:r>
              <a:rPr lang="tr-TR" sz="3200" dirty="0"/>
              <a:t>“Genellikle konuyu derinlemesine ele alan, farklı yanlarıyla göstermeye çalışan fotoğrafçının, öznel algısını fotoğraf diliyle ifade etme pratiğidir.”* </a:t>
            </a:r>
          </a:p>
        </p:txBody>
      </p:sp>
      <p:sp>
        <p:nvSpPr>
          <p:cNvPr id="7" name="TextBox 1"/>
          <p:cNvSpPr txBox="1">
            <a:spLocks noChangeArrowheads="1"/>
          </p:cNvSpPr>
          <p:nvPr/>
        </p:nvSpPr>
        <p:spPr bwMode="auto">
          <a:xfrm>
            <a:off x="1116013" y="5805488"/>
            <a:ext cx="2463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tr-TR" dirty="0"/>
              <a:t>* Özcan </a:t>
            </a:r>
            <a:r>
              <a:rPr lang="tr-TR" dirty="0" err="1"/>
              <a:t>Yurdalan</a:t>
            </a:r>
            <a:endParaRPr lang="tr-TR" dirty="0"/>
          </a:p>
          <a:p>
            <a:pPr eaLnBrk="1" hangingPunct="1"/>
            <a:endParaRPr lang="en-US" dirty="0"/>
          </a:p>
        </p:txBody>
      </p:sp>
    </p:spTree>
    <p:extLst>
      <p:ext uri="{BB962C8B-B14F-4D97-AF65-F5344CB8AC3E}">
        <p14:creationId xmlns:p14="http://schemas.microsoft.com/office/powerpoint/2010/main" val="3623525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8793" y="757922"/>
            <a:ext cx="2418601" cy="1323439"/>
          </a:xfrm>
          <a:prstGeom prst="rect">
            <a:avLst/>
          </a:prstGeom>
          <a:noFill/>
        </p:spPr>
        <p:txBody>
          <a:bodyPr wrap="none" rtlCol="0">
            <a:spAutoFit/>
          </a:bodyPr>
          <a:lstStyle/>
          <a:p>
            <a:r>
              <a:rPr lang="en-US" sz="4000" dirty="0" smtClean="0"/>
              <a:t>Lewis Hine</a:t>
            </a:r>
          </a:p>
          <a:p>
            <a:endParaRPr lang="en-US" sz="4000" dirty="0"/>
          </a:p>
        </p:txBody>
      </p:sp>
      <p:sp>
        <p:nvSpPr>
          <p:cNvPr id="4" name="TextBox 3"/>
          <p:cNvSpPr txBox="1"/>
          <p:nvPr/>
        </p:nvSpPr>
        <p:spPr>
          <a:xfrm>
            <a:off x="404075" y="1431997"/>
            <a:ext cx="2601944" cy="461665"/>
          </a:xfrm>
          <a:prstGeom prst="rect">
            <a:avLst/>
          </a:prstGeom>
          <a:noFill/>
        </p:spPr>
        <p:txBody>
          <a:bodyPr wrap="none" rtlCol="0">
            <a:spAutoFit/>
          </a:bodyPr>
          <a:lstStyle/>
          <a:p>
            <a:r>
              <a:rPr lang="en-US" sz="2400" dirty="0" err="1"/>
              <a:t>s</a:t>
            </a:r>
            <a:r>
              <a:rPr lang="en-US" sz="2400" dirty="0" err="1" smtClean="0"/>
              <a:t>osyolog</a:t>
            </a:r>
            <a:r>
              <a:rPr lang="en-US" sz="2400" dirty="0" smtClean="0"/>
              <a:t>/</a:t>
            </a:r>
            <a:r>
              <a:rPr lang="en-US" sz="2400" dirty="0" err="1" smtClean="0"/>
              <a:t>fotoğrafçı</a:t>
            </a:r>
            <a:endParaRPr lang="en-US" sz="2400" dirty="0"/>
          </a:p>
        </p:txBody>
      </p:sp>
      <p:sp>
        <p:nvSpPr>
          <p:cNvPr id="2" name="TextBox 1"/>
          <p:cNvSpPr txBox="1"/>
          <p:nvPr/>
        </p:nvSpPr>
        <p:spPr>
          <a:xfrm>
            <a:off x="942350" y="2052500"/>
            <a:ext cx="1775044" cy="830997"/>
          </a:xfrm>
          <a:prstGeom prst="rect">
            <a:avLst/>
          </a:prstGeom>
          <a:noFill/>
        </p:spPr>
        <p:txBody>
          <a:bodyPr wrap="square" rtlCol="0">
            <a:spAutoFit/>
          </a:bodyPr>
          <a:lstStyle/>
          <a:p>
            <a:r>
              <a:rPr lang="en-US" sz="2400" dirty="0" err="1" smtClean="0"/>
              <a:t>Sosyal</a:t>
            </a:r>
            <a:r>
              <a:rPr lang="en-US" sz="2400" dirty="0" smtClean="0"/>
              <a:t> </a:t>
            </a:r>
            <a:r>
              <a:rPr lang="en-US" sz="2400" dirty="0" err="1" smtClean="0"/>
              <a:t>belge</a:t>
            </a:r>
            <a:endParaRPr lang="en-US" sz="2400" dirty="0" smtClean="0"/>
          </a:p>
          <a:p>
            <a:r>
              <a:rPr lang="en-US" sz="2400" dirty="0" err="1" smtClean="0"/>
              <a:t>fotoğrafları</a:t>
            </a:r>
            <a:endParaRPr lang="en-US" sz="2400" dirty="0"/>
          </a:p>
        </p:txBody>
      </p:sp>
      <p:pic>
        <p:nvPicPr>
          <p:cNvPr id="6" name="Picture 5" descr="hine_climb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4856" y="444133"/>
            <a:ext cx="4445000" cy="6096000"/>
          </a:xfrm>
          <a:prstGeom prst="rect">
            <a:avLst/>
          </a:prstGeom>
        </p:spPr>
      </p:pic>
    </p:spTree>
    <p:extLst>
      <p:ext uri="{BB962C8B-B14F-4D97-AF65-F5344CB8AC3E}">
        <p14:creationId xmlns:p14="http://schemas.microsoft.com/office/powerpoint/2010/main" val="316129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469" y="5983111"/>
            <a:ext cx="1525027" cy="461665"/>
          </a:xfrm>
          <a:prstGeom prst="rect">
            <a:avLst/>
          </a:prstGeom>
          <a:noFill/>
        </p:spPr>
        <p:txBody>
          <a:bodyPr wrap="none" rtlCol="0">
            <a:spAutoFit/>
          </a:bodyPr>
          <a:lstStyle/>
          <a:p>
            <a:r>
              <a:rPr lang="en-US" sz="2400" dirty="0" smtClean="0"/>
              <a:t>Lewis Hine</a:t>
            </a:r>
            <a:endParaRPr lang="en-US" sz="2400" dirty="0"/>
          </a:p>
        </p:txBody>
      </p:sp>
      <p:sp>
        <p:nvSpPr>
          <p:cNvPr id="4" name="TextBox 3"/>
          <p:cNvSpPr txBox="1"/>
          <p:nvPr/>
        </p:nvSpPr>
        <p:spPr>
          <a:xfrm>
            <a:off x="115450" y="6308969"/>
            <a:ext cx="1582484" cy="369332"/>
          </a:xfrm>
          <a:prstGeom prst="rect">
            <a:avLst/>
          </a:prstGeom>
          <a:noFill/>
        </p:spPr>
        <p:txBody>
          <a:bodyPr wrap="none" rtlCol="0">
            <a:spAutoFit/>
          </a:bodyPr>
          <a:lstStyle/>
          <a:p>
            <a:r>
              <a:rPr lang="en-US" dirty="0" smtClean="0"/>
              <a:t>Russian </a:t>
            </a:r>
            <a:r>
              <a:rPr lang="en-US" dirty="0" err="1" smtClean="0"/>
              <a:t>jewess</a:t>
            </a:r>
            <a:endParaRPr lang="en-US" dirty="0"/>
          </a:p>
        </p:txBody>
      </p:sp>
      <p:pic>
        <p:nvPicPr>
          <p:cNvPr id="2" name="Picture 1" descr="hine_russian_jewe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299" y="-1"/>
            <a:ext cx="4726032" cy="6633027"/>
          </a:xfrm>
          <a:prstGeom prst="rect">
            <a:avLst/>
          </a:prstGeom>
        </p:spPr>
      </p:pic>
    </p:spTree>
    <p:extLst>
      <p:ext uri="{BB962C8B-B14F-4D97-AF65-F5344CB8AC3E}">
        <p14:creationId xmlns:p14="http://schemas.microsoft.com/office/powerpoint/2010/main" val="3565822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469" y="5983111"/>
            <a:ext cx="1525027" cy="461665"/>
          </a:xfrm>
          <a:prstGeom prst="rect">
            <a:avLst/>
          </a:prstGeom>
          <a:noFill/>
        </p:spPr>
        <p:txBody>
          <a:bodyPr wrap="none" rtlCol="0">
            <a:spAutoFit/>
          </a:bodyPr>
          <a:lstStyle/>
          <a:p>
            <a:r>
              <a:rPr lang="en-US" sz="2400" dirty="0" smtClean="0"/>
              <a:t>Lewis Hine</a:t>
            </a:r>
            <a:endParaRPr lang="en-US" sz="2400" dirty="0"/>
          </a:p>
        </p:txBody>
      </p:sp>
      <p:sp>
        <p:nvSpPr>
          <p:cNvPr id="4" name="TextBox 3"/>
          <p:cNvSpPr txBox="1"/>
          <p:nvPr/>
        </p:nvSpPr>
        <p:spPr>
          <a:xfrm>
            <a:off x="115450" y="6308969"/>
            <a:ext cx="853607" cy="369332"/>
          </a:xfrm>
          <a:prstGeom prst="rect">
            <a:avLst/>
          </a:prstGeom>
          <a:noFill/>
        </p:spPr>
        <p:txBody>
          <a:bodyPr wrap="none" rtlCol="0">
            <a:spAutoFit/>
          </a:bodyPr>
          <a:lstStyle/>
          <a:p>
            <a:r>
              <a:rPr lang="en-US" dirty="0" err="1" smtClean="0"/>
              <a:t>italians</a:t>
            </a:r>
            <a:endParaRPr lang="en-US" dirty="0"/>
          </a:p>
        </p:txBody>
      </p:sp>
      <p:pic>
        <p:nvPicPr>
          <p:cNvPr id="2" name="Picture 1" descr="hine_italia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23" y="303030"/>
            <a:ext cx="8128000" cy="5791200"/>
          </a:xfrm>
          <a:prstGeom prst="rect">
            <a:avLst/>
          </a:prstGeom>
        </p:spPr>
      </p:pic>
    </p:spTree>
    <p:extLst>
      <p:ext uri="{BB962C8B-B14F-4D97-AF65-F5344CB8AC3E}">
        <p14:creationId xmlns:p14="http://schemas.microsoft.com/office/powerpoint/2010/main" val="552151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469" y="5983111"/>
            <a:ext cx="1525027" cy="461665"/>
          </a:xfrm>
          <a:prstGeom prst="rect">
            <a:avLst/>
          </a:prstGeom>
          <a:noFill/>
        </p:spPr>
        <p:txBody>
          <a:bodyPr wrap="none" rtlCol="0">
            <a:spAutoFit/>
          </a:bodyPr>
          <a:lstStyle/>
          <a:p>
            <a:r>
              <a:rPr lang="en-US" sz="2400" dirty="0" smtClean="0"/>
              <a:t>Lewis Hine</a:t>
            </a:r>
            <a:endParaRPr lang="en-US" sz="2400" dirty="0"/>
          </a:p>
        </p:txBody>
      </p:sp>
      <p:sp>
        <p:nvSpPr>
          <p:cNvPr id="4" name="TextBox 3"/>
          <p:cNvSpPr txBox="1"/>
          <p:nvPr/>
        </p:nvSpPr>
        <p:spPr>
          <a:xfrm>
            <a:off x="115450" y="6308969"/>
            <a:ext cx="838691" cy="369332"/>
          </a:xfrm>
          <a:prstGeom prst="rect">
            <a:avLst/>
          </a:prstGeom>
          <a:noFill/>
        </p:spPr>
        <p:txBody>
          <a:bodyPr wrap="none" rtlCol="0">
            <a:spAutoFit/>
          </a:bodyPr>
          <a:lstStyle/>
          <a:p>
            <a:r>
              <a:rPr lang="en-US" dirty="0" smtClean="0"/>
              <a:t>girders</a:t>
            </a:r>
            <a:endParaRPr lang="en-US" dirty="0"/>
          </a:p>
        </p:txBody>
      </p:sp>
      <p:pic>
        <p:nvPicPr>
          <p:cNvPr id="2" name="Picture 1" descr="hine_gird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0318" y="348776"/>
            <a:ext cx="4648200" cy="6096000"/>
          </a:xfrm>
          <a:prstGeom prst="rect">
            <a:avLst/>
          </a:prstGeom>
        </p:spPr>
      </p:pic>
    </p:spTree>
    <p:extLst>
      <p:ext uri="{BB962C8B-B14F-4D97-AF65-F5344CB8AC3E}">
        <p14:creationId xmlns:p14="http://schemas.microsoft.com/office/powerpoint/2010/main" val="3092734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469" y="5983111"/>
            <a:ext cx="1525027" cy="461665"/>
          </a:xfrm>
          <a:prstGeom prst="rect">
            <a:avLst/>
          </a:prstGeom>
          <a:noFill/>
        </p:spPr>
        <p:txBody>
          <a:bodyPr wrap="none" rtlCol="0">
            <a:spAutoFit/>
          </a:bodyPr>
          <a:lstStyle/>
          <a:p>
            <a:r>
              <a:rPr lang="en-US" sz="2400" dirty="0" smtClean="0"/>
              <a:t>Lewis Hine</a:t>
            </a:r>
            <a:endParaRPr lang="en-US" sz="2400" dirty="0"/>
          </a:p>
        </p:txBody>
      </p:sp>
      <p:sp>
        <p:nvSpPr>
          <p:cNvPr id="4" name="TextBox 3"/>
          <p:cNvSpPr txBox="1"/>
          <p:nvPr/>
        </p:nvSpPr>
        <p:spPr>
          <a:xfrm>
            <a:off x="115450" y="6308969"/>
            <a:ext cx="838691" cy="369332"/>
          </a:xfrm>
          <a:prstGeom prst="rect">
            <a:avLst/>
          </a:prstGeom>
          <a:noFill/>
        </p:spPr>
        <p:txBody>
          <a:bodyPr wrap="none" rtlCol="0">
            <a:spAutoFit/>
          </a:bodyPr>
          <a:lstStyle/>
          <a:p>
            <a:r>
              <a:rPr lang="en-US" dirty="0" smtClean="0"/>
              <a:t>girders</a:t>
            </a:r>
            <a:endParaRPr lang="en-US" dirty="0"/>
          </a:p>
        </p:txBody>
      </p:sp>
      <p:pic>
        <p:nvPicPr>
          <p:cNvPr id="3" name="Picture 2" descr="hine_hoisting_b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569" y="348776"/>
            <a:ext cx="4826000" cy="6096000"/>
          </a:xfrm>
          <a:prstGeom prst="rect">
            <a:avLst/>
          </a:prstGeom>
        </p:spPr>
      </p:pic>
    </p:spTree>
    <p:extLst>
      <p:ext uri="{BB962C8B-B14F-4D97-AF65-F5344CB8AC3E}">
        <p14:creationId xmlns:p14="http://schemas.microsoft.com/office/powerpoint/2010/main" val="4244463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469" y="5983111"/>
            <a:ext cx="1525027" cy="461665"/>
          </a:xfrm>
          <a:prstGeom prst="rect">
            <a:avLst/>
          </a:prstGeom>
          <a:noFill/>
        </p:spPr>
        <p:txBody>
          <a:bodyPr wrap="none" rtlCol="0">
            <a:spAutoFit/>
          </a:bodyPr>
          <a:lstStyle/>
          <a:p>
            <a:r>
              <a:rPr lang="en-US" sz="2400" dirty="0" smtClean="0"/>
              <a:t>Lewis Hine</a:t>
            </a:r>
            <a:endParaRPr lang="en-US" sz="2400" dirty="0"/>
          </a:p>
        </p:txBody>
      </p:sp>
      <p:sp>
        <p:nvSpPr>
          <p:cNvPr id="4" name="TextBox 3"/>
          <p:cNvSpPr txBox="1"/>
          <p:nvPr/>
        </p:nvSpPr>
        <p:spPr>
          <a:xfrm>
            <a:off x="115450" y="6308969"/>
            <a:ext cx="843913" cy="369332"/>
          </a:xfrm>
          <a:prstGeom prst="rect">
            <a:avLst/>
          </a:prstGeom>
          <a:noFill/>
        </p:spPr>
        <p:txBody>
          <a:bodyPr wrap="none" rtlCol="0">
            <a:spAutoFit/>
          </a:bodyPr>
          <a:lstStyle/>
          <a:p>
            <a:r>
              <a:rPr lang="en-US" dirty="0" err="1" smtClean="0"/>
              <a:t>newsie</a:t>
            </a:r>
            <a:endParaRPr lang="en-US" dirty="0"/>
          </a:p>
        </p:txBody>
      </p:sp>
      <p:pic>
        <p:nvPicPr>
          <p:cNvPr id="2" name="Picture 1" descr="hine_news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519" y="212969"/>
            <a:ext cx="7420221" cy="5858069"/>
          </a:xfrm>
          <a:prstGeom prst="rect">
            <a:avLst/>
          </a:prstGeom>
        </p:spPr>
      </p:pic>
    </p:spTree>
    <p:extLst>
      <p:ext uri="{BB962C8B-B14F-4D97-AF65-F5344CB8AC3E}">
        <p14:creationId xmlns:p14="http://schemas.microsoft.com/office/powerpoint/2010/main" val="2454760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469" y="5983111"/>
            <a:ext cx="1525027" cy="461665"/>
          </a:xfrm>
          <a:prstGeom prst="rect">
            <a:avLst/>
          </a:prstGeom>
          <a:noFill/>
        </p:spPr>
        <p:txBody>
          <a:bodyPr wrap="none" rtlCol="0">
            <a:spAutoFit/>
          </a:bodyPr>
          <a:lstStyle/>
          <a:p>
            <a:r>
              <a:rPr lang="en-US" sz="2400" dirty="0" smtClean="0"/>
              <a:t>Lewis Hine</a:t>
            </a:r>
            <a:endParaRPr lang="en-US" sz="2400" dirty="0"/>
          </a:p>
        </p:txBody>
      </p:sp>
      <p:sp>
        <p:nvSpPr>
          <p:cNvPr id="4" name="TextBox 3"/>
          <p:cNvSpPr txBox="1"/>
          <p:nvPr/>
        </p:nvSpPr>
        <p:spPr>
          <a:xfrm>
            <a:off x="115450" y="6308969"/>
            <a:ext cx="1248659" cy="369332"/>
          </a:xfrm>
          <a:prstGeom prst="rect">
            <a:avLst/>
          </a:prstGeom>
          <a:noFill/>
        </p:spPr>
        <p:txBody>
          <a:bodyPr wrap="none" rtlCol="0">
            <a:spAutoFit/>
          </a:bodyPr>
          <a:lstStyle/>
          <a:p>
            <a:r>
              <a:rPr lang="en-US" dirty="0" smtClean="0"/>
              <a:t>playground</a:t>
            </a:r>
            <a:endParaRPr lang="en-US" dirty="0"/>
          </a:p>
        </p:txBody>
      </p:sp>
      <p:pic>
        <p:nvPicPr>
          <p:cNvPr id="2" name="Picture 1" descr="hine_play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406" y="318911"/>
            <a:ext cx="8128000" cy="5664200"/>
          </a:xfrm>
          <a:prstGeom prst="rect">
            <a:avLst/>
          </a:prstGeom>
        </p:spPr>
      </p:pic>
    </p:spTree>
    <p:extLst>
      <p:ext uri="{BB962C8B-B14F-4D97-AF65-F5344CB8AC3E}">
        <p14:creationId xmlns:p14="http://schemas.microsoft.com/office/powerpoint/2010/main" val="245114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469" y="5983111"/>
            <a:ext cx="1525027" cy="461665"/>
          </a:xfrm>
          <a:prstGeom prst="rect">
            <a:avLst/>
          </a:prstGeom>
          <a:noFill/>
        </p:spPr>
        <p:txBody>
          <a:bodyPr wrap="none" rtlCol="0">
            <a:spAutoFit/>
          </a:bodyPr>
          <a:lstStyle/>
          <a:p>
            <a:r>
              <a:rPr lang="en-US" sz="2400" dirty="0" smtClean="0"/>
              <a:t>Lewis Hine</a:t>
            </a:r>
            <a:endParaRPr lang="en-US" sz="2400" dirty="0"/>
          </a:p>
        </p:txBody>
      </p:sp>
      <p:sp>
        <p:nvSpPr>
          <p:cNvPr id="4" name="TextBox 3"/>
          <p:cNvSpPr txBox="1"/>
          <p:nvPr/>
        </p:nvSpPr>
        <p:spPr>
          <a:xfrm>
            <a:off x="115450" y="6308969"/>
            <a:ext cx="838691" cy="369332"/>
          </a:xfrm>
          <a:prstGeom prst="rect">
            <a:avLst/>
          </a:prstGeom>
          <a:noFill/>
        </p:spPr>
        <p:txBody>
          <a:bodyPr wrap="none" rtlCol="0">
            <a:spAutoFit/>
          </a:bodyPr>
          <a:lstStyle/>
          <a:p>
            <a:r>
              <a:rPr lang="en-US" dirty="0" smtClean="0"/>
              <a:t>girders</a:t>
            </a:r>
            <a:endParaRPr lang="en-US" dirty="0"/>
          </a:p>
        </p:txBody>
      </p:sp>
      <p:pic>
        <p:nvPicPr>
          <p:cNvPr id="2" name="Picture 1" descr="hine_tenem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7855" y="212968"/>
            <a:ext cx="4835137" cy="6341163"/>
          </a:xfrm>
          <a:prstGeom prst="rect">
            <a:avLst/>
          </a:prstGeom>
        </p:spPr>
      </p:pic>
    </p:spTree>
    <p:extLst>
      <p:ext uri="{BB962C8B-B14F-4D97-AF65-F5344CB8AC3E}">
        <p14:creationId xmlns:p14="http://schemas.microsoft.com/office/powerpoint/2010/main" val="1620213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469" y="5521351"/>
            <a:ext cx="1525027" cy="461665"/>
          </a:xfrm>
          <a:prstGeom prst="rect">
            <a:avLst/>
          </a:prstGeom>
          <a:noFill/>
        </p:spPr>
        <p:txBody>
          <a:bodyPr wrap="none" rtlCol="0">
            <a:spAutoFit/>
          </a:bodyPr>
          <a:lstStyle/>
          <a:p>
            <a:r>
              <a:rPr lang="en-US" sz="2400" dirty="0" smtClean="0"/>
              <a:t>Lewis Hine</a:t>
            </a:r>
            <a:endParaRPr lang="en-US" sz="2400" dirty="0"/>
          </a:p>
        </p:txBody>
      </p:sp>
      <p:sp>
        <p:nvSpPr>
          <p:cNvPr id="4" name="TextBox 3"/>
          <p:cNvSpPr txBox="1"/>
          <p:nvPr/>
        </p:nvSpPr>
        <p:spPr>
          <a:xfrm>
            <a:off x="245329" y="5977079"/>
            <a:ext cx="1216198" cy="646331"/>
          </a:xfrm>
          <a:prstGeom prst="rect">
            <a:avLst/>
          </a:prstGeom>
          <a:noFill/>
        </p:spPr>
        <p:txBody>
          <a:bodyPr wrap="none" rtlCol="0">
            <a:spAutoFit/>
          </a:bodyPr>
          <a:lstStyle/>
          <a:p>
            <a:r>
              <a:rPr lang="en-US" dirty="0" smtClean="0"/>
              <a:t>Addie Card</a:t>
            </a:r>
          </a:p>
          <a:p>
            <a:r>
              <a:rPr lang="en-US" dirty="0" smtClean="0"/>
              <a:t> 1910</a:t>
            </a:r>
          </a:p>
        </p:txBody>
      </p:sp>
      <p:pic>
        <p:nvPicPr>
          <p:cNvPr id="6" name="Picture 5" descr="AddieCard05282vLewisHin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1276" y="212832"/>
            <a:ext cx="4949918" cy="6313255"/>
          </a:xfrm>
          <a:prstGeom prst="rect">
            <a:avLst/>
          </a:prstGeom>
        </p:spPr>
      </p:pic>
    </p:spTree>
    <p:extLst>
      <p:ext uri="{BB962C8B-B14F-4D97-AF65-F5344CB8AC3E}">
        <p14:creationId xmlns:p14="http://schemas.microsoft.com/office/powerpoint/2010/main" val="525532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469" y="5593501"/>
            <a:ext cx="1525027" cy="461665"/>
          </a:xfrm>
          <a:prstGeom prst="rect">
            <a:avLst/>
          </a:prstGeom>
          <a:noFill/>
        </p:spPr>
        <p:txBody>
          <a:bodyPr wrap="none" rtlCol="0">
            <a:spAutoFit/>
          </a:bodyPr>
          <a:lstStyle/>
          <a:p>
            <a:r>
              <a:rPr lang="en-US" sz="2400" dirty="0" smtClean="0"/>
              <a:t>Lewis Hine</a:t>
            </a:r>
            <a:endParaRPr lang="en-US" sz="2400" dirty="0"/>
          </a:p>
        </p:txBody>
      </p:sp>
      <p:sp>
        <p:nvSpPr>
          <p:cNvPr id="4" name="TextBox 3"/>
          <p:cNvSpPr txBox="1"/>
          <p:nvPr/>
        </p:nvSpPr>
        <p:spPr>
          <a:xfrm>
            <a:off x="115450" y="5977079"/>
            <a:ext cx="2308144" cy="646331"/>
          </a:xfrm>
          <a:prstGeom prst="rect">
            <a:avLst/>
          </a:prstGeom>
          <a:noFill/>
        </p:spPr>
        <p:txBody>
          <a:bodyPr wrap="none" rtlCol="0">
            <a:spAutoFit/>
          </a:bodyPr>
          <a:lstStyle/>
          <a:p>
            <a:r>
              <a:rPr lang="en-US" dirty="0" smtClean="0"/>
              <a:t>Powerhouse mechanic</a:t>
            </a:r>
          </a:p>
          <a:p>
            <a:r>
              <a:rPr lang="en-US" dirty="0" smtClean="0"/>
              <a:t>1920</a:t>
            </a:r>
            <a:endParaRPr lang="en-US" dirty="0"/>
          </a:p>
        </p:txBody>
      </p:sp>
      <p:pic>
        <p:nvPicPr>
          <p:cNvPr id="3" name="Picture 2" descr="hine_powerhouse_mechan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413" y="212968"/>
            <a:ext cx="4514757" cy="6449653"/>
          </a:xfrm>
          <a:prstGeom prst="rect">
            <a:avLst/>
          </a:prstGeom>
        </p:spPr>
      </p:pic>
    </p:spTree>
    <p:extLst>
      <p:ext uri="{BB962C8B-B14F-4D97-AF65-F5344CB8AC3E}">
        <p14:creationId xmlns:p14="http://schemas.microsoft.com/office/powerpoint/2010/main" val="431541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341" y="151865"/>
            <a:ext cx="8117263" cy="6555642"/>
          </a:xfrm>
          <a:prstGeom prst="rect">
            <a:avLst/>
          </a:prstGeom>
        </p:spPr>
        <p:txBody>
          <a:bodyPr wrap="square">
            <a:spAutoFit/>
          </a:bodyPr>
          <a:lstStyle/>
          <a:p>
            <a:pPr>
              <a:defRPr/>
            </a:pPr>
            <a:r>
              <a:rPr lang="tr-TR" sz="2800" dirty="0"/>
              <a:t>“Belgesel fotoğraf kendisini portre, manzara, sokak görünümünden ayıran bir özelliğe sahip olmalıdır</a:t>
            </a:r>
            <a:r>
              <a:rPr lang="tr-TR" sz="2800" dirty="0" smtClean="0"/>
              <a:t>.</a:t>
            </a:r>
          </a:p>
          <a:p>
            <a:pPr>
              <a:defRPr/>
            </a:pPr>
            <a:endParaRPr lang="tr-TR" sz="2800" dirty="0"/>
          </a:p>
          <a:p>
            <a:pPr>
              <a:defRPr/>
            </a:pPr>
            <a:r>
              <a:rPr lang="tr-TR" sz="2800" dirty="0"/>
              <a:t> Bir olayı kaydedebilir, ancak bu olay bir haber fotoğrafının spesifik öneminden farklı, genel bir öneme sahip olmalıdır. </a:t>
            </a:r>
            <a:endParaRPr lang="tr-TR" sz="2800" dirty="0" smtClean="0"/>
          </a:p>
          <a:p>
            <a:pPr>
              <a:defRPr/>
            </a:pPr>
            <a:endParaRPr lang="tr-TR" sz="2800" dirty="0"/>
          </a:p>
          <a:p>
            <a:pPr>
              <a:defRPr/>
            </a:pPr>
            <a:r>
              <a:rPr lang="tr-TR" sz="2800" dirty="0"/>
              <a:t>Bir karakter ya da bir duyguyu kaydedebilir ancak genel toplumsal öneme sahip olmalıdır.</a:t>
            </a:r>
          </a:p>
          <a:p>
            <a:pPr>
              <a:defRPr/>
            </a:pPr>
            <a:r>
              <a:rPr lang="tr-TR" sz="2800" dirty="0"/>
              <a:t> Bir portre fotoğrafının öznelliğinden daha çok şey anlatmalıdır. </a:t>
            </a:r>
            <a:endParaRPr lang="tr-TR" sz="2800" dirty="0" smtClean="0"/>
          </a:p>
          <a:p>
            <a:pPr>
              <a:defRPr/>
            </a:pPr>
            <a:endParaRPr lang="tr-TR" sz="2800" dirty="0"/>
          </a:p>
          <a:p>
            <a:pPr>
              <a:defRPr/>
            </a:pPr>
            <a:r>
              <a:rPr lang="tr-TR" sz="2800" dirty="0"/>
              <a:t>Amacı önemli bir şeyi iletmek, yorumlamak olan bir fotoğrafçının izleyici tarafından anlaşılacak şekilde, gerçek dünyayı betimlemesidir. ”</a:t>
            </a:r>
          </a:p>
        </p:txBody>
      </p:sp>
    </p:spTree>
    <p:extLst>
      <p:ext uri="{BB962C8B-B14F-4D97-AF65-F5344CB8AC3E}">
        <p14:creationId xmlns:p14="http://schemas.microsoft.com/office/powerpoint/2010/main" val="415534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469" y="5593501"/>
            <a:ext cx="1861357" cy="461665"/>
          </a:xfrm>
          <a:prstGeom prst="rect">
            <a:avLst/>
          </a:prstGeom>
          <a:noFill/>
        </p:spPr>
        <p:txBody>
          <a:bodyPr wrap="none" rtlCol="0">
            <a:spAutoFit/>
          </a:bodyPr>
          <a:lstStyle/>
          <a:p>
            <a:r>
              <a:rPr lang="en-US" sz="2400" dirty="0" smtClean="0"/>
              <a:t>Eugene </a:t>
            </a:r>
            <a:r>
              <a:rPr lang="en-US" sz="2400" dirty="0" err="1" smtClean="0"/>
              <a:t>Atget</a:t>
            </a:r>
            <a:endParaRPr lang="en-US" sz="2400" dirty="0"/>
          </a:p>
        </p:txBody>
      </p:sp>
    </p:spTree>
    <p:extLst>
      <p:ext uri="{BB962C8B-B14F-4D97-AF65-F5344CB8AC3E}">
        <p14:creationId xmlns:p14="http://schemas.microsoft.com/office/powerpoint/2010/main" val="1093090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469" y="5593501"/>
            <a:ext cx="1861357" cy="461665"/>
          </a:xfrm>
          <a:prstGeom prst="rect">
            <a:avLst/>
          </a:prstGeom>
          <a:noFill/>
        </p:spPr>
        <p:txBody>
          <a:bodyPr wrap="none" rtlCol="0">
            <a:spAutoFit/>
          </a:bodyPr>
          <a:lstStyle/>
          <a:p>
            <a:r>
              <a:rPr lang="en-US" sz="2400" dirty="0" smtClean="0"/>
              <a:t>Eugene </a:t>
            </a:r>
            <a:r>
              <a:rPr lang="en-US" sz="2400" dirty="0" err="1" smtClean="0"/>
              <a:t>Atget</a:t>
            </a:r>
            <a:endParaRPr lang="en-US" sz="2400" dirty="0"/>
          </a:p>
        </p:txBody>
      </p:sp>
      <p:pic>
        <p:nvPicPr>
          <p:cNvPr id="2" name="Picture 1" descr="atget_archevequ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3233" y="297918"/>
            <a:ext cx="4953000" cy="6096000"/>
          </a:xfrm>
          <a:prstGeom prst="rect">
            <a:avLst/>
          </a:prstGeom>
        </p:spPr>
      </p:pic>
    </p:spTree>
    <p:extLst>
      <p:ext uri="{BB962C8B-B14F-4D97-AF65-F5344CB8AC3E}">
        <p14:creationId xmlns:p14="http://schemas.microsoft.com/office/powerpoint/2010/main" val="534101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469" y="5593501"/>
            <a:ext cx="1861357" cy="461665"/>
          </a:xfrm>
          <a:prstGeom prst="rect">
            <a:avLst/>
          </a:prstGeom>
          <a:noFill/>
        </p:spPr>
        <p:txBody>
          <a:bodyPr wrap="none" rtlCol="0">
            <a:spAutoFit/>
          </a:bodyPr>
          <a:lstStyle/>
          <a:p>
            <a:r>
              <a:rPr lang="en-US" sz="2400" dirty="0" smtClean="0"/>
              <a:t>Eugene </a:t>
            </a:r>
            <a:r>
              <a:rPr lang="en-US" sz="2400" dirty="0" err="1" smtClean="0"/>
              <a:t>Atget</a:t>
            </a:r>
            <a:endParaRPr lang="en-US" sz="2400" dirty="0"/>
          </a:p>
        </p:txBody>
      </p:sp>
      <p:pic>
        <p:nvPicPr>
          <p:cNvPr id="2" name="Picture 1" descr="atget_bannis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7512" y="266559"/>
            <a:ext cx="4902200" cy="6096000"/>
          </a:xfrm>
          <a:prstGeom prst="rect">
            <a:avLst/>
          </a:prstGeom>
        </p:spPr>
      </p:pic>
    </p:spTree>
    <p:extLst>
      <p:ext uri="{BB962C8B-B14F-4D97-AF65-F5344CB8AC3E}">
        <p14:creationId xmlns:p14="http://schemas.microsoft.com/office/powerpoint/2010/main" val="534101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469" y="6126621"/>
            <a:ext cx="1861357" cy="461665"/>
          </a:xfrm>
          <a:prstGeom prst="rect">
            <a:avLst/>
          </a:prstGeom>
          <a:noFill/>
        </p:spPr>
        <p:txBody>
          <a:bodyPr wrap="none" rtlCol="0">
            <a:spAutoFit/>
          </a:bodyPr>
          <a:lstStyle/>
          <a:p>
            <a:r>
              <a:rPr lang="en-US" sz="2400" dirty="0" smtClean="0"/>
              <a:t>Eugene </a:t>
            </a:r>
            <a:r>
              <a:rPr lang="en-US" sz="2400" dirty="0" err="1" smtClean="0"/>
              <a:t>Atget</a:t>
            </a:r>
            <a:endParaRPr lang="en-US" sz="2400" dirty="0"/>
          </a:p>
        </p:txBody>
      </p:sp>
      <p:pic>
        <p:nvPicPr>
          <p:cNvPr id="2" name="Picture 1" descr="atget_co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293" y="109760"/>
            <a:ext cx="7721600" cy="6096000"/>
          </a:xfrm>
          <a:prstGeom prst="rect">
            <a:avLst/>
          </a:prstGeom>
        </p:spPr>
      </p:pic>
    </p:spTree>
    <p:extLst>
      <p:ext uri="{BB962C8B-B14F-4D97-AF65-F5344CB8AC3E}">
        <p14:creationId xmlns:p14="http://schemas.microsoft.com/office/powerpoint/2010/main" val="534101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469" y="5593501"/>
            <a:ext cx="1861357" cy="461665"/>
          </a:xfrm>
          <a:prstGeom prst="rect">
            <a:avLst/>
          </a:prstGeom>
          <a:noFill/>
        </p:spPr>
        <p:txBody>
          <a:bodyPr wrap="none" rtlCol="0">
            <a:spAutoFit/>
          </a:bodyPr>
          <a:lstStyle/>
          <a:p>
            <a:r>
              <a:rPr lang="en-US" sz="2400" dirty="0" smtClean="0"/>
              <a:t>Eugene </a:t>
            </a:r>
            <a:r>
              <a:rPr lang="en-US" sz="2400" dirty="0" err="1" smtClean="0"/>
              <a:t>Atget</a:t>
            </a:r>
            <a:endParaRPr lang="en-US" sz="2400" dirty="0"/>
          </a:p>
        </p:txBody>
      </p:sp>
      <p:pic>
        <p:nvPicPr>
          <p:cNvPr id="2" name="Picture 1" descr="atget_dru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0447" y="203839"/>
            <a:ext cx="4775200" cy="6096000"/>
          </a:xfrm>
          <a:prstGeom prst="rect">
            <a:avLst/>
          </a:prstGeom>
        </p:spPr>
      </p:pic>
    </p:spTree>
    <p:extLst>
      <p:ext uri="{BB962C8B-B14F-4D97-AF65-F5344CB8AC3E}">
        <p14:creationId xmlns:p14="http://schemas.microsoft.com/office/powerpoint/2010/main" val="534101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469" y="5593501"/>
            <a:ext cx="1861357" cy="461665"/>
          </a:xfrm>
          <a:prstGeom prst="rect">
            <a:avLst/>
          </a:prstGeom>
          <a:noFill/>
        </p:spPr>
        <p:txBody>
          <a:bodyPr wrap="none" rtlCol="0">
            <a:spAutoFit/>
          </a:bodyPr>
          <a:lstStyle/>
          <a:p>
            <a:r>
              <a:rPr lang="en-US" sz="2400" dirty="0" smtClean="0"/>
              <a:t>Eugene </a:t>
            </a:r>
            <a:r>
              <a:rPr lang="en-US" sz="2400" dirty="0" err="1" smtClean="0"/>
              <a:t>Atget</a:t>
            </a:r>
            <a:endParaRPr lang="en-US" sz="2400" dirty="0"/>
          </a:p>
        </p:txBody>
      </p:sp>
      <p:pic>
        <p:nvPicPr>
          <p:cNvPr id="2" name="Picture 1" descr="atget_fonta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7534" y="297918"/>
            <a:ext cx="4927600" cy="6096000"/>
          </a:xfrm>
          <a:prstGeom prst="rect">
            <a:avLst/>
          </a:prstGeom>
        </p:spPr>
      </p:pic>
    </p:spTree>
    <p:extLst>
      <p:ext uri="{BB962C8B-B14F-4D97-AF65-F5344CB8AC3E}">
        <p14:creationId xmlns:p14="http://schemas.microsoft.com/office/powerpoint/2010/main" val="534101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469" y="5593501"/>
            <a:ext cx="1861357" cy="461665"/>
          </a:xfrm>
          <a:prstGeom prst="rect">
            <a:avLst/>
          </a:prstGeom>
          <a:noFill/>
        </p:spPr>
        <p:txBody>
          <a:bodyPr wrap="none" rtlCol="0">
            <a:spAutoFit/>
          </a:bodyPr>
          <a:lstStyle/>
          <a:p>
            <a:r>
              <a:rPr lang="en-US" sz="2400" dirty="0" smtClean="0"/>
              <a:t>Eugene </a:t>
            </a:r>
            <a:r>
              <a:rPr lang="en-US" sz="2400" dirty="0" err="1" smtClean="0"/>
              <a:t>Atget</a:t>
            </a:r>
            <a:endParaRPr lang="en-US" sz="2400" dirty="0"/>
          </a:p>
        </p:txBody>
      </p:sp>
      <p:pic>
        <p:nvPicPr>
          <p:cNvPr id="2" name="Picture 1" descr="atget_lampsha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2068" y="266558"/>
            <a:ext cx="4699000" cy="6096000"/>
          </a:xfrm>
          <a:prstGeom prst="rect">
            <a:avLst/>
          </a:prstGeom>
        </p:spPr>
      </p:pic>
    </p:spTree>
    <p:extLst>
      <p:ext uri="{BB962C8B-B14F-4D97-AF65-F5344CB8AC3E}">
        <p14:creationId xmlns:p14="http://schemas.microsoft.com/office/powerpoint/2010/main" val="534101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469" y="5593501"/>
            <a:ext cx="1861357" cy="461665"/>
          </a:xfrm>
          <a:prstGeom prst="rect">
            <a:avLst/>
          </a:prstGeom>
          <a:noFill/>
        </p:spPr>
        <p:txBody>
          <a:bodyPr wrap="none" rtlCol="0">
            <a:spAutoFit/>
          </a:bodyPr>
          <a:lstStyle/>
          <a:p>
            <a:r>
              <a:rPr lang="en-US" sz="2400" dirty="0" smtClean="0"/>
              <a:t>Eugene </a:t>
            </a:r>
            <a:r>
              <a:rPr lang="en-US" sz="2400" dirty="0" err="1" smtClean="0"/>
              <a:t>Atget</a:t>
            </a:r>
            <a:endParaRPr lang="en-US" sz="2400" dirty="0"/>
          </a:p>
        </p:txBody>
      </p:sp>
      <p:pic>
        <p:nvPicPr>
          <p:cNvPr id="2" name="Picture 1" descr="atget_organ_grind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5569" y="266559"/>
            <a:ext cx="4724400" cy="6096000"/>
          </a:xfrm>
          <a:prstGeom prst="rect">
            <a:avLst/>
          </a:prstGeom>
        </p:spPr>
      </p:pic>
    </p:spTree>
    <p:extLst>
      <p:ext uri="{BB962C8B-B14F-4D97-AF65-F5344CB8AC3E}">
        <p14:creationId xmlns:p14="http://schemas.microsoft.com/office/powerpoint/2010/main" val="534101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469" y="5593501"/>
            <a:ext cx="1861357" cy="461665"/>
          </a:xfrm>
          <a:prstGeom prst="rect">
            <a:avLst/>
          </a:prstGeom>
          <a:noFill/>
        </p:spPr>
        <p:txBody>
          <a:bodyPr wrap="none" rtlCol="0">
            <a:spAutoFit/>
          </a:bodyPr>
          <a:lstStyle/>
          <a:p>
            <a:r>
              <a:rPr lang="en-US" sz="2400" dirty="0" smtClean="0"/>
              <a:t>Eugene </a:t>
            </a:r>
            <a:r>
              <a:rPr lang="en-US" sz="2400" dirty="0" err="1" smtClean="0"/>
              <a:t>Atget</a:t>
            </a:r>
            <a:endParaRPr lang="en-US" sz="2400" dirty="0"/>
          </a:p>
        </p:txBody>
      </p:sp>
      <p:pic>
        <p:nvPicPr>
          <p:cNvPr id="2" name="Picture 1" descr="atget_prostitu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0" y="235198"/>
            <a:ext cx="4445000" cy="6096000"/>
          </a:xfrm>
          <a:prstGeom prst="rect">
            <a:avLst/>
          </a:prstGeom>
        </p:spPr>
      </p:pic>
    </p:spTree>
    <p:extLst>
      <p:ext uri="{BB962C8B-B14F-4D97-AF65-F5344CB8AC3E}">
        <p14:creationId xmlns:p14="http://schemas.microsoft.com/office/powerpoint/2010/main" val="534101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469" y="5593501"/>
            <a:ext cx="1861357" cy="461665"/>
          </a:xfrm>
          <a:prstGeom prst="rect">
            <a:avLst/>
          </a:prstGeom>
          <a:noFill/>
        </p:spPr>
        <p:txBody>
          <a:bodyPr wrap="none" rtlCol="0">
            <a:spAutoFit/>
          </a:bodyPr>
          <a:lstStyle/>
          <a:p>
            <a:r>
              <a:rPr lang="en-US" sz="2400" dirty="0" smtClean="0"/>
              <a:t>Eugene </a:t>
            </a:r>
            <a:r>
              <a:rPr lang="en-US" sz="2400" dirty="0" err="1" smtClean="0"/>
              <a:t>Atget</a:t>
            </a:r>
            <a:endParaRPr lang="en-US" sz="2400" dirty="0"/>
          </a:p>
        </p:txBody>
      </p:sp>
      <p:pic>
        <p:nvPicPr>
          <p:cNvPr id="2" name="Picture 1" descr="atget_ragpick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725" y="172479"/>
            <a:ext cx="4546600" cy="6096000"/>
          </a:xfrm>
          <a:prstGeom prst="rect">
            <a:avLst/>
          </a:prstGeom>
        </p:spPr>
      </p:pic>
    </p:spTree>
    <p:extLst>
      <p:ext uri="{BB962C8B-B14F-4D97-AF65-F5344CB8AC3E}">
        <p14:creationId xmlns:p14="http://schemas.microsoft.com/office/powerpoint/2010/main" val="534101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85800" y="765175"/>
            <a:ext cx="7918450" cy="53308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tr-TR" smtClean="0"/>
              <a:t>Konusunu gündelik gerçeklikten alır.</a:t>
            </a:r>
          </a:p>
          <a:p>
            <a:pPr>
              <a:defRPr/>
            </a:pPr>
            <a:r>
              <a:rPr lang="tr-TR" smtClean="0"/>
              <a:t>Temel amacı yaşamı estetize etmek değil, bir mesaj aktarmaktır.</a:t>
            </a:r>
          </a:p>
          <a:p>
            <a:pPr>
              <a:defRPr/>
            </a:pPr>
            <a:r>
              <a:rPr lang="tr-TR" smtClean="0"/>
              <a:t>Yorum kaygısı taşır, bir mesaj içerir.</a:t>
            </a:r>
          </a:p>
          <a:p>
            <a:pPr>
              <a:defRPr/>
            </a:pPr>
            <a:r>
              <a:rPr lang="tr-TR" smtClean="0"/>
              <a:t>Konusunu tek bir olay üzerinden değil olgular üzerinden derinlemesine ele alır.  </a:t>
            </a:r>
          </a:p>
          <a:p>
            <a:pPr>
              <a:buFontTx/>
              <a:buNone/>
              <a:defRPr/>
            </a:pPr>
            <a:endParaRPr lang="tr-TR" dirty="0" smtClean="0"/>
          </a:p>
        </p:txBody>
      </p:sp>
    </p:spTree>
    <p:extLst>
      <p:ext uri="{BB962C8B-B14F-4D97-AF65-F5344CB8AC3E}">
        <p14:creationId xmlns:p14="http://schemas.microsoft.com/office/powerpoint/2010/main" val="19488831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469" y="5593501"/>
            <a:ext cx="1861357" cy="461665"/>
          </a:xfrm>
          <a:prstGeom prst="rect">
            <a:avLst/>
          </a:prstGeom>
          <a:noFill/>
        </p:spPr>
        <p:txBody>
          <a:bodyPr wrap="none" rtlCol="0">
            <a:spAutoFit/>
          </a:bodyPr>
          <a:lstStyle/>
          <a:p>
            <a:r>
              <a:rPr lang="en-US" sz="2400" dirty="0" smtClean="0"/>
              <a:t>Eugene </a:t>
            </a:r>
            <a:r>
              <a:rPr lang="en-US" sz="2400" dirty="0" err="1" smtClean="0"/>
              <a:t>Atget</a:t>
            </a:r>
            <a:endParaRPr lang="en-US" sz="2400" dirty="0"/>
          </a:p>
        </p:txBody>
      </p:sp>
      <p:pic>
        <p:nvPicPr>
          <p:cNvPr id="2" name="Picture 1" descr="atget_rue_du_ma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8922" y="244782"/>
            <a:ext cx="5054600" cy="6096000"/>
          </a:xfrm>
          <a:prstGeom prst="rect">
            <a:avLst/>
          </a:prstGeom>
        </p:spPr>
      </p:pic>
    </p:spTree>
    <p:extLst>
      <p:ext uri="{BB962C8B-B14F-4D97-AF65-F5344CB8AC3E}">
        <p14:creationId xmlns:p14="http://schemas.microsoft.com/office/powerpoint/2010/main" val="534101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469" y="5593501"/>
            <a:ext cx="1861357" cy="461665"/>
          </a:xfrm>
          <a:prstGeom prst="rect">
            <a:avLst/>
          </a:prstGeom>
          <a:noFill/>
        </p:spPr>
        <p:txBody>
          <a:bodyPr wrap="none" rtlCol="0">
            <a:spAutoFit/>
          </a:bodyPr>
          <a:lstStyle/>
          <a:p>
            <a:r>
              <a:rPr lang="en-US" sz="2400" dirty="0" smtClean="0"/>
              <a:t>Eugene </a:t>
            </a:r>
            <a:r>
              <a:rPr lang="en-US" sz="2400" dirty="0" err="1" smtClean="0"/>
              <a:t>Atget</a:t>
            </a:r>
            <a:endParaRPr lang="en-US" sz="2400" dirty="0"/>
          </a:p>
        </p:txBody>
      </p:sp>
      <p:pic>
        <p:nvPicPr>
          <p:cNvPr id="2" name="Picture 1" descr="atget_sh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4033" y="213421"/>
            <a:ext cx="4902200" cy="6096000"/>
          </a:xfrm>
          <a:prstGeom prst="rect">
            <a:avLst/>
          </a:prstGeom>
        </p:spPr>
      </p:pic>
    </p:spTree>
    <p:extLst>
      <p:ext uri="{BB962C8B-B14F-4D97-AF65-F5344CB8AC3E}">
        <p14:creationId xmlns:p14="http://schemas.microsoft.com/office/powerpoint/2010/main" val="3934766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3323" y="6299839"/>
            <a:ext cx="1861357" cy="461665"/>
          </a:xfrm>
          <a:prstGeom prst="rect">
            <a:avLst/>
          </a:prstGeom>
          <a:noFill/>
        </p:spPr>
        <p:txBody>
          <a:bodyPr wrap="none" rtlCol="0">
            <a:spAutoFit/>
          </a:bodyPr>
          <a:lstStyle/>
          <a:p>
            <a:r>
              <a:rPr lang="en-US" sz="2400" dirty="0" smtClean="0"/>
              <a:t>Eugene </a:t>
            </a:r>
            <a:r>
              <a:rPr lang="en-US" sz="2400" dirty="0" err="1" smtClean="0"/>
              <a:t>Atget</a:t>
            </a:r>
            <a:endParaRPr lang="en-US" sz="2400" dirty="0"/>
          </a:p>
        </p:txBody>
      </p:sp>
      <p:pic>
        <p:nvPicPr>
          <p:cNvPr id="2" name="Picture 1" descr="atget_versaill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002" y="203839"/>
            <a:ext cx="7797800" cy="6096000"/>
          </a:xfrm>
          <a:prstGeom prst="rect">
            <a:avLst/>
          </a:prstGeom>
        </p:spPr>
      </p:pic>
    </p:spTree>
    <p:extLst>
      <p:ext uri="{BB962C8B-B14F-4D97-AF65-F5344CB8AC3E}">
        <p14:creationId xmlns:p14="http://schemas.microsoft.com/office/powerpoint/2010/main" val="3934766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469" y="5593501"/>
            <a:ext cx="1996761" cy="461665"/>
          </a:xfrm>
          <a:prstGeom prst="rect">
            <a:avLst/>
          </a:prstGeom>
          <a:noFill/>
        </p:spPr>
        <p:txBody>
          <a:bodyPr wrap="none" rtlCol="0">
            <a:spAutoFit/>
          </a:bodyPr>
          <a:lstStyle/>
          <a:p>
            <a:r>
              <a:rPr lang="en-US" sz="2400" dirty="0" smtClean="0"/>
              <a:t>August Sander</a:t>
            </a:r>
            <a:endParaRPr lang="en-US" sz="2400" dirty="0"/>
          </a:p>
        </p:txBody>
      </p:sp>
    </p:spTree>
    <p:extLst>
      <p:ext uri="{BB962C8B-B14F-4D97-AF65-F5344CB8AC3E}">
        <p14:creationId xmlns:p14="http://schemas.microsoft.com/office/powerpoint/2010/main" val="3934766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469" y="5593501"/>
            <a:ext cx="1996761" cy="461665"/>
          </a:xfrm>
          <a:prstGeom prst="rect">
            <a:avLst/>
          </a:prstGeom>
          <a:noFill/>
        </p:spPr>
        <p:txBody>
          <a:bodyPr wrap="none" rtlCol="0">
            <a:spAutoFit/>
          </a:bodyPr>
          <a:lstStyle/>
          <a:p>
            <a:r>
              <a:rPr lang="en-US" sz="2400" dirty="0" smtClean="0"/>
              <a:t>August Sander</a:t>
            </a:r>
            <a:endParaRPr lang="en-US" sz="2400" dirty="0"/>
          </a:p>
        </p:txBody>
      </p:sp>
      <p:pic>
        <p:nvPicPr>
          <p:cNvPr id="2" name="Picture 1" descr="DSC_083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7102" y="0"/>
            <a:ext cx="4860608" cy="6858000"/>
          </a:xfrm>
          <a:prstGeom prst="rect">
            <a:avLst/>
          </a:prstGeom>
        </p:spPr>
      </p:pic>
    </p:spTree>
    <p:extLst>
      <p:ext uri="{BB962C8B-B14F-4D97-AF65-F5344CB8AC3E}">
        <p14:creationId xmlns:p14="http://schemas.microsoft.com/office/powerpoint/2010/main" val="9160222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469" y="5593501"/>
            <a:ext cx="1996761" cy="461665"/>
          </a:xfrm>
          <a:prstGeom prst="rect">
            <a:avLst/>
          </a:prstGeom>
          <a:noFill/>
        </p:spPr>
        <p:txBody>
          <a:bodyPr wrap="none" rtlCol="0">
            <a:spAutoFit/>
          </a:bodyPr>
          <a:lstStyle/>
          <a:p>
            <a:r>
              <a:rPr lang="en-US" sz="2400" dirty="0" smtClean="0"/>
              <a:t>August Sander</a:t>
            </a:r>
            <a:endParaRPr lang="en-US" sz="2400" dirty="0"/>
          </a:p>
        </p:txBody>
      </p:sp>
      <p:pic>
        <p:nvPicPr>
          <p:cNvPr id="2" name="Picture 1" descr="DSC_09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1752" y="0"/>
            <a:ext cx="4732020" cy="6858000"/>
          </a:xfrm>
          <a:prstGeom prst="rect">
            <a:avLst/>
          </a:prstGeom>
        </p:spPr>
      </p:pic>
    </p:spTree>
    <p:extLst>
      <p:ext uri="{BB962C8B-B14F-4D97-AF65-F5344CB8AC3E}">
        <p14:creationId xmlns:p14="http://schemas.microsoft.com/office/powerpoint/2010/main" val="9160222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469" y="5593501"/>
            <a:ext cx="1996761" cy="461665"/>
          </a:xfrm>
          <a:prstGeom prst="rect">
            <a:avLst/>
          </a:prstGeom>
          <a:noFill/>
        </p:spPr>
        <p:txBody>
          <a:bodyPr wrap="none" rtlCol="0">
            <a:spAutoFit/>
          </a:bodyPr>
          <a:lstStyle/>
          <a:p>
            <a:r>
              <a:rPr lang="en-US" sz="2400" dirty="0" smtClean="0"/>
              <a:t>August Sander</a:t>
            </a:r>
            <a:endParaRPr lang="en-US" sz="2400" dirty="0"/>
          </a:p>
        </p:txBody>
      </p:sp>
      <p:pic>
        <p:nvPicPr>
          <p:cNvPr id="2" name="Picture 1" descr="DSC_086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128" y="0"/>
            <a:ext cx="5212080" cy="6858000"/>
          </a:xfrm>
          <a:prstGeom prst="rect">
            <a:avLst/>
          </a:prstGeom>
        </p:spPr>
      </p:pic>
    </p:spTree>
    <p:extLst>
      <p:ext uri="{BB962C8B-B14F-4D97-AF65-F5344CB8AC3E}">
        <p14:creationId xmlns:p14="http://schemas.microsoft.com/office/powerpoint/2010/main" val="7636873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469" y="5593501"/>
            <a:ext cx="1996761" cy="461665"/>
          </a:xfrm>
          <a:prstGeom prst="rect">
            <a:avLst/>
          </a:prstGeom>
          <a:noFill/>
        </p:spPr>
        <p:txBody>
          <a:bodyPr wrap="none" rtlCol="0">
            <a:spAutoFit/>
          </a:bodyPr>
          <a:lstStyle/>
          <a:p>
            <a:r>
              <a:rPr lang="en-US" sz="2400" dirty="0" smtClean="0"/>
              <a:t>August Sander</a:t>
            </a:r>
            <a:endParaRPr lang="en-US" sz="2400" dirty="0"/>
          </a:p>
        </p:txBody>
      </p:sp>
      <p:pic>
        <p:nvPicPr>
          <p:cNvPr id="2" name="Picture 1" descr="DSC_086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5221" y="0"/>
            <a:ext cx="5117783" cy="6858000"/>
          </a:xfrm>
          <a:prstGeom prst="rect">
            <a:avLst/>
          </a:prstGeom>
        </p:spPr>
      </p:pic>
    </p:spTree>
    <p:extLst>
      <p:ext uri="{BB962C8B-B14F-4D97-AF65-F5344CB8AC3E}">
        <p14:creationId xmlns:p14="http://schemas.microsoft.com/office/powerpoint/2010/main" val="7636873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469" y="5593501"/>
            <a:ext cx="1996761" cy="461665"/>
          </a:xfrm>
          <a:prstGeom prst="rect">
            <a:avLst/>
          </a:prstGeom>
          <a:noFill/>
        </p:spPr>
        <p:txBody>
          <a:bodyPr wrap="none" rtlCol="0">
            <a:spAutoFit/>
          </a:bodyPr>
          <a:lstStyle/>
          <a:p>
            <a:r>
              <a:rPr lang="en-US" sz="2400" dirty="0" smtClean="0"/>
              <a:t>August Sander</a:t>
            </a:r>
            <a:endParaRPr lang="en-US" sz="2400" dirty="0"/>
          </a:p>
        </p:txBody>
      </p:sp>
      <p:pic>
        <p:nvPicPr>
          <p:cNvPr id="2" name="Picture 1" descr="DSC_087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4142" y="0"/>
            <a:ext cx="5220653" cy="6858000"/>
          </a:xfrm>
          <a:prstGeom prst="rect">
            <a:avLst/>
          </a:prstGeom>
        </p:spPr>
      </p:pic>
    </p:spTree>
    <p:extLst>
      <p:ext uri="{BB962C8B-B14F-4D97-AF65-F5344CB8AC3E}">
        <p14:creationId xmlns:p14="http://schemas.microsoft.com/office/powerpoint/2010/main" val="7636873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469" y="5593501"/>
            <a:ext cx="1996761" cy="461665"/>
          </a:xfrm>
          <a:prstGeom prst="rect">
            <a:avLst/>
          </a:prstGeom>
          <a:noFill/>
        </p:spPr>
        <p:txBody>
          <a:bodyPr wrap="none" rtlCol="0">
            <a:spAutoFit/>
          </a:bodyPr>
          <a:lstStyle/>
          <a:p>
            <a:r>
              <a:rPr lang="en-US" sz="2400" dirty="0" smtClean="0"/>
              <a:t>August Sander</a:t>
            </a:r>
            <a:endParaRPr lang="en-US" sz="2400" dirty="0"/>
          </a:p>
        </p:txBody>
      </p:sp>
      <p:pic>
        <p:nvPicPr>
          <p:cNvPr id="2" name="Picture 1" descr="DSC_084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5927" y="0"/>
            <a:ext cx="5032058" cy="6858000"/>
          </a:xfrm>
          <a:prstGeom prst="rect">
            <a:avLst/>
          </a:prstGeom>
        </p:spPr>
      </p:pic>
    </p:spTree>
    <p:extLst>
      <p:ext uri="{BB962C8B-B14F-4D97-AF65-F5344CB8AC3E}">
        <p14:creationId xmlns:p14="http://schemas.microsoft.com/office/powerpoint/2010/main" val="763687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780828" y="2264141"/>
            <a:ext cx="6823422" cy="38318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tr-TR" dirty="0"/>
              <a:t>Toplumsal Belgesel</a:t>
            </a:r>
          </a:p>
          <a:p>
            <a:pPr>
              <a:defRPr/>
            </a:pPr>
            <a:r>
              <a:rPr lang="tr-TR" dirty="0" err="1"/>
              <a:t>Fotojurnalizm</a:t>
            </a:r>
            <a:r>
              <a:rPr lang="tr-TR" dirty="0"/>
              <a:t>, haber fotoğrafı</a:t>
            </a:r>
          </a:p>
          <a:p>
            <a:pPr>
              <a:defRPr/>
            </a:pPr>
            <a:r>
              <a:rPr lang="tr-TR" dirty="0"/>
              <a:t>Kişisel Belgesel Fotoğraf</a:t>
            </a:r>
          </a:p>
          <a:p>
            <a:pPr>
              <a:buFontTx/>
              <a:buNone/>
              <a:defRPr/>
            </a:pPr>
            <a:endParaRPr lang="tr-TR" dirty="0" smtClean="0"/>
          </a:p>
        </p:txBody>
      </p:sp>
      <p:sp>
        <p:nvSpPr>
          <p:cNvPr id="2" name="TextBox 1"/>
          <p:cNvSpPr txBox="1"/>
          <p:nvPr/>
        </p:nvSpPr>
        <p:spPr>
          <a:xfrm>
            <a:off x="1504731" y="1311545"/>
            <a:ext cx="4133263" cy="584776"/>
          </a:xfrm>
          <a:prstGeom prst="rect">
            <a:avLst/>
          </a:prstGeom>
          <a:noFill/>
        </p:spPr>
        <p:txBody>
          <a:bodyPr wrap="none" rtlCol="0">
            <a:spAutoFit/>
          </a:bodyPr>
          <a:lstStyle/>
          <a:p>
            <a:r>
              <a:rPr lang="en-US" sz="3200" dirty="0" err="1" smtClean="0"/>
              <a:t>B</a:t>
            </a:r>
            <a:r>
              <a:rPr lang="en-US" sz="3200" dirty="0" err="1" smtClean="0"/>
              <a:t>elgesel</a:t>
            </a:r>
            <a:r>
              <a:rPr lang="en-US" sz="3200" dirty="0" smtClean="0"/>
              <a:t> </a:t>
            </a:r>
            <a:r>
              <a:rPr lang="en-US" sz="3200" dirty="0" err="1" smtClean="0"/>
              <a:t>fotoğraf</a:t>
            </a:r>
            <a:r>
              <a:rPr lang="en-US" sz="3200" dirty="0" smtClean="0"/>
              <a:t> </a:t>
            </a:r>
            <a:r>
              <a:rPr lang="en-US" sz="3200" dirty="0" err="1" smtClean="0"/>
              <a:t>türleri</a:t>
            </a:r>
            <a:endParaRPr lang="en-US" sz="3200" dirty="0"/>
          </a:p>
        </p:txBody>
      </p:sp>
    </p:spTree>
    <p:extLst>
      <p:ext uri="{BB962C8B-B14F-4D97-AF65-F5344CB8AC3E}">
        <p14:creationId xmlns:p14="http://schemas.microsoft.com/office/powerpoint/2010/main" val="33837447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469" y="5593501"/>
            <a:ext cx="1996761" cy="461665"/>
          </a:xfrm>
          <a:prstGeom prst="rect">
            <a:avLst/>
          </a:prstGeom>
          <a:noFill/>
        </p:spPr>
        <p:txBody>
          <a:bodyPr wrap="none" rtlCol="0">
            <a:spAutoFit/>
          </a:bodyPr>
          <a:lstStyle/>
          <a:p>
            <a:r>
              <a:rPr lang="en-US" sz="2400" dirty="0" smtClean="0"/>
              <a:t>August Sander</a:t>
            </a:r>
            <a:endParaRPr lang="en-US" sz="2400" dirty="0"/>
          </a:p>
        </p:txBody>
      </p:sp>
      <p:pic>
        <p:nvPicPr>
          <p:cNvPr id="2" name="Picture 1" descr="DSC_084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9622" y="0"/>
            <a:ext cx="5169218" cy="6858000"/>
          </a:xfrm>
          <a:prstGeom prst="rect">
            <a:avLst/>
          </a:prstGeom>
        </p:spPr>
      </p:pic>
    </p:spTree>
    <p:extLst>
      <p:ext uri="{BB962C8B-B14F-4D97-AF65-F5344CB8AC3E}">
        <p14:creationId xmlns:p14="http://schemas.microsoft.com/office/powerpoint/2010/main" val="763687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469" y="5593501"/>
            <a:ext cx="1996761" cy="461665"/>
          </a:xfrm>
          <a:prstGeom prst="rect">
            <a:avLst/>
          </a:prstGeom>
          <a:noFill/>
        </p:spPr>
        <p:txBody>
          <a:bodyPr wrap="none" rtlCol="0">
            <a:spAutoFit/>
          </a:bodyPr>
          <a:lstStyle/>
          <a:p>
            <a:r>
              <a:rPr lang="en-US" sz="2400" dirty="0" smtClean="0"/>
              <a:t>August Sander</a:t>
            </a:r>
            <a:endParaRPr lang="en-US" sz="2400" dirty="0"/>
          </a:p>
        </p:txBody>
      </p:sp>
      <p:pic>
        <p:nvPicPr>
          <p:cNvPr id="2" name="Picture 1" descr="DSC_089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0105" y="0"/>
            <a:ext cx="5512118" cy="6858000"/>
          </a:xfrm>
          <a:prstGeom prst="rect">
            <a:avLst/>
          </a:prstGeom>
        </p:spPr>
      </p:pic>
    </p:spTree>
    <p:extLst>
      <p:ext uri="{BB962C8B-B14F-4D97-AF65-F5344CB8AC3E}">
        <p14:creationId xmlns:p14="http://schemas.microsoft.com/office/powerpoint/2010/main" val="7636873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469" y="5593501"/>
            <a:ext cx="1996761" cy="461665"/>
          </a:xfrm>
          <a:prstGeom prst="rect">
            <a:avLst/>
          </a:prstGeom>
          <a:noFill/>
        </p:spPr>
        <p:txBody>
          <a:bodyPr wrap="none" rtlCol="0">
            <a:spAutoFit/>
          </a:bodyPr>
          <a:lstStyle/>
          <a:p>
            <a:r>
              <a:rPr lang="en-US" sz="2400" dirty="0" smtClean="0"/>
              <a:t>August Sander</a:t>
            </a:r>
            <a:endParaRPr lang="en-US" sz="2400" dirty="0"/>
          </a:p>
        </p:txBody>
      </p:sp>
      <p:pic>
        <p:nvPicPr>
          <p:cNvPr id="2" name="Picture 1" descr="DSC_08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2229" y="-14427"/>
            <a:ext cx="4954905" cy="6858000"/>
          </a:xfrm>
          <a:prstGeom prst="rect">
            <a:avLst/>
          </a:prstGeom>
        </p:spPr>
      </p:pic>
    </p:spTree>
    <p:extLst>
      <p:ext uri="{BB962C8B-B14F-4D97-AF65-F5344CB8AC3E}">
        <p14:creationId xmlns:p14="http://schemas.microsoft.com/office/powerpoint/2010/main" val="7636873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469" y="5593501"/>
            <a:ext cx="1996761" cy="461665"/>
          </a:xfrm>
          <a:prstGeom prst="rect">
            <a:avLst/>
          </a:prstGeom>
          <a:noFill/>
        </p:spPr>
        <p:txBody>
          <a:bodyPr wrap="none" rtlCol="0">
            <a:spAutoFit/>
          </a:bodyPr>
          <a:lstStyle/>
          <a:p>
            <a:r>
              <a:rPr lang="en-US" sz="2400" dirty="0" smtClean="0"/>
              <a:t>August Sander</a:t>
            </a:r>
            <a:endParaRPr lang="en-US" sz="2400" dirty="0"/>
          </a:p>
        </p:txBody>
      </p:sp>
      <p:pic>
        <p:nvPicPr>
          <p:cNvPr id="2" name="Picture 1" descr="DSC_083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6613" y="0"/>
            <a:ext cx="5246370" cy="6858000"/>
          </a:xfrm>
          <a:prstGeom prst="rect">
            <a:avLst/>
          </a:prstGeom>
        </p:spPr>
      </p:pic>
    </p:spTree>
    <p:extLst>
      <p:ext uri="{BB962C8B-B14F-4D97-AF65-F5344CB8AC3E}">
        <p14:creationId xmlns:p14="http://schemas.microsoft.com/office/powerpoint/2010/main" val="7636873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77931" y="2063533"/>
            <a:ext cx="2841643" cy="3046988"/>
          </a:xfrm>
          <a:prstGeom prst="rect">
            <a:avLst/>
          </a:prstGeom>
          <a:noFill/>
        </p:spPr>
        <p:txBody>
          <a:bodyPr wrap="none" rtlCol="0">
            <a:spAutoFit/>
          </a:bodyPr>
          <a:lstStyle/>
          <a:p>
            <a:r>
              <a:rPr lang="en-US" sz="3200" dirty="0" smtClean="0"/>
              <a:t>FSA</a:t>
            </a:r>
          </a:p>
          <a:p>
            <a:r>
              <a:rPr lang="en-US" sz="3200" dirty="0" smtClean="0"/>
              <a:t>Walker Evans</a:t>
            </a:r>
          </a:p>
          <a:p>
            <a:r>
              <a:rPr lang="en-US" sz="3200" dirty="0" smtClean="0"/>
              <a:t>Dorothea Lange</a:t>
            </a:r>
          </a:p>
          <a:p>
            <a:r>
              <a:rPr lang="en-US" sz="3200" dirty="0" smtClean="0"/>
              <a:t>*</a:t>
            </a:r>
          </a:p>
          <a:p>
            <a:r>
              <a:rPr lang="en-US" sz="3200" dirty="0"/>
              <a:t>Werner </a:t>
            </a:r>
            <a:r>
              <a:rPr lang="en-US" sz="3200" dirty="0" err="1"/>
              <a:t>Bischof</a:t>
            </a:r>
            <a:endParaRPr lang="en-US" sz="3200" dirty="0"/>
          </a:p>
          <a:p>
            <a:r>
              <a:rPr lang="en-US" sz="3200" dirty="0" smtClean="0"/>
              <a:t>Marc </a:t>
            </a:r>
            <a:r>
              <a:rPr lang="en-US" sz="3200" dirty="0" err="1" smtClean="0"/>
              <a:t>Riboud</a:t>
            </a:r>
            <a:endParaRPr lang="en-US" sz="3200" dirty="0" smtClean="0"/>
          </a:p>
        </p:txBody>
      </p:sp>
    </p:spTree>
    <p:extLst>
      <p:ext uri="{BB962C8B-B14F-4D97-AF65-F5344CB8AC3E}">
        <p14:creationId xmlns:p14="http://schemas.microsoft.com/office/powerpoint/2010/main" val="1175551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780828" y="2264141"/>
            <a:ext cx="6823422" cy="38318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tr-TR" dirty="0"/>
              <a:t>Toplumsal Belgesel</a:t>
            </a:r>
          </a:p>
          <a:p>
            <a:pPr>
              <a:defRPr/>
            </a:pPr>
            <a:r>
              <a:rPr lang="tr-TR" dirty="0" err="1"/>
              <a:t>Fotojurnalizm</a:t>
            </a:r>
            <a:r>
              <a:rPr lang="tr-TR" dirty="0"/>
              <a:t>, haber fotoğrafı</a:t>
            </a:r>
          </a:p>
          <a:p>
            <a:pPr>
              <a:defRPr/>
            </a:pPr>
            <a:r>
              <a:rPr lang="tr-TR" dirty="0"/>
              <a:t>Kişisel Belgesel Fotoğraf</a:t>
            </a:r>
          </a:p>
          <a:p>
            <a:pPr>
              <a:buFontTx/>
              <a:buNone/>
              <a:defRPr/>
            </a:pPr>
            <a:endParaRPr lang="tr-TR" dirty="0" smtClean="0"/>
          </a:p>
        </p:txBody>
      </p:sp>
      <p:sp>
        <p:nvSpPr>
          <p:cNvPr id="2" name="TextBox 1"/>
          <p:cNvSpPr txBox="1"/>
          <p:nvPr/>
        </p:nvSpPr>
        <p:spPr>
          <a:xfrm>
            <a:off x="1504731" y="1311545"/>
            <a:ext cx="4133263" cy="584776"/>
          </a:xfrm>
          <a:prstGeom prst="rect">
            <a:avLst/>
          </a:prstGeom>
          <a:noFill/>
        </p:spPr>
        <p:txBody>
          <a:bodyPr wrap="none" rtlCol="0">
            <a:spAutoFit/>
          </a:bodyPr>
          <a:lstStyle/>
          <a:p>
            <a:r>
              <a:rPr lang="en-US" sz="3200" dirty="0" err="1" smtClean="0"/>
              <a:t>B</a:t>
            </a:r>
            <a:r>
              <a:rPr lang="en-US" sz="3200" dirty="0" err="1" smtClean="0"/>
              <a:t>elgesel</a:t>
            </a:r>
            <a:r>
              <a:rPr lang="en-US" sz="3200" dirty="0" smtClean="0"/>
              <a:t> </a:t>
            </a:r>
            <a:r>
              <a:rPr lang="en-US" sz="3200" dirty="0" err="1" smtClean="0"/>
              <a:t>fotoğraf</a:t>
            </a:r>
            <a:r>
              <a:rPr lang="en-US" sz="3200" dirty="0" smtClean="0"/>
              <a:t> </a:t>
            </a:r>
            <a:r>
              <a:rPr lang="en-US" sz="3200" dirty="0" err="1" smtClean="0"/>
              <a:t>türleri</a:t>
            </a:r>
            <a:endParaRPr lang="en-US" sz="3200" dirty="0"/>
          </a:p>
        </p:txBody>
      </p:sp>
    </p:spTree>
    <p:extLst>
      <p:ext uri="{BB962C8B-B14F-4D97-AF65-F5344CB8AC3E}">
        <p14:creationId xmlns:p14="http://schemas.microsoft.com/office/powerpoint/2010/main" val="2788977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tr-TR" smtClean="0"/>
              <a:t>Toplumsal Belgesel</a:t>
            </a:r>
          </a:p>
        </p:txBody>
      </p:sp>
      <p:sp>
        <p:nvSpPr>
          <p:cNvPr id="25603" name="Rectangle 3"/>
          <p:cNvSpPr>
            <a:spLocks noGrp="1" noChangeArrowheads="1"/>
          </p:cNvSpPr>
          <p:nvPr>
            <p:ph type="body" idx="1"/>
          </p:nvPr>
        </p:nvSpPr>
        <p:spPr/>
        <p:txBody>
          <a:bodyPr/>
          <a:lstStyle/>
          <a:p>
            <a:pPr eaLnBrk="1" hangingPunct="1">
              <a:defRPr/>
            </a:pPr>
            <a:r>
              <a:rPr lang="tr-TR" sz="2800" smtClean="0"/>
              <a:t>Toplumsal belgeci fotoğraf konusunu insana ilişkin sorunlardan alır. </a:t>
            </a:r>
          </a:p>
          <a:p>
            <a:pPr eaLnBrk="1" hangingPunct="1">
              <a:defRPr/>
            </a:pPr>
            <a:r>
              <a:rPr lang="tr-TR" sz="2800" smtClean="0"/>
              <a:t>Belgesel fotoğrafın esas amacı olan, tanık olma ve mesaj iletme kaygısı toplumsal belgeci fotoğrafta daha güçlüdür. </a:t>
            </a:r>
          </a:p>
          <a:p>
            <a:pPr eaLnBrk="1" hangingPunct="1">
              <a:defRPr/>
            </a:pPr>
            <a:r>
              <a:rPr lang="tr-TR" sz="2800" smtClean="0"/>
              <a:t>Toplumsal belgeci fotoğraf tanıklık ve mesaj iletmenin yanı sıra, üzerine söz söylediği sorunu ortadan kaldırma, amacı güder. </a:t>
            </a:r>
          </a:p>
        </p:txBody>
      </p:sp>
    </p:spTree>
    <p:extLst>
      <p:ext uri="{BB962C8B-B14F-4D97-AF65-F5344CB8AC3E}">
        <p14:creationId xmlns:p14="http://schemas.microsoft.com/office/powerpoint/2010/main" val="3316027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tr-TR" smtClean="0"/>
              <a:t>Fotojurnalizm, Haber Fotoğrafı</a:t>
            </a:r>
          </a:p>
        </p:txBody>
      </p:sp>
      <p:sp>
        <p:nvSpPr>
          <p:cNvPr id="26627" name="Rectangle 3"/>
          <p:cNvSpPr>
            <a:spLocks noGrp="1" noChangeArrowheads="1"/>
          </p:cNvSpPr>
          <p:nvPr>
            <p:ph type="body" idx="1"/>
          </p:nvPr>
        </p:nvSpPr>
        <p:spPr/>
        <p:txBody>
          <a:bodyPr/>
          <a:lstStyle/>
          <a:p>
            <a:pPr eaLnBrk="1" hangingPunct="1">
              <a:defRPr/>
            </a:pPr>
            <a:r>
              <a:rPr lang="tr-TR" sz="2800" smtClean="0"/>
              <a:t>Her haber fotoğrafı belgesel fotoğraf değildir.</a:t>
            </a:r>
          </a:p>
          <a:p>
            <a:pPr eaLnBrk="1" hangingPunct="1">
              <a:defRPr/>
            </a:pPr>
            <a:r>
              <a:rPr lang="tr-TR" sz="2800" smtClean="0"/>
              <a:t>İkinci dünya savaşının ardından basında yer alan gelişmelerle birlikte belgesel fotoğraf söylemini fotojurnalizm üzerinden sürdürmüştür. </a:t>
            </a:r>
          </a:p>
          <a:p>
            <a:pPr eaLnBrk="1" hangingPunct="1">
              <a:defRPr/>
            </a:pPr>
            <a:r>
              <a:rPr lang="tr-TR" sz="2800" smtClean="0"/>
              <a:t>Haber fotoğrafının belgesel fotoğraf konumunu alabilmesi için, belli başlı özelliklere sahip olması gerekmektedir. Haber fotoğrafının tarihsel olarak önemi arttıkça ve taşıdığı yan anlamlar arttıkça belgesel fotoğraf olarak kabul edilme şansı artar. </a:t>
            </a:r>
          </a:p>
        </p:txBody>
      </p:sp>
    </p:spTree>
    <p:extLst>
      <p:ext uri="{BB962C8B-B14F-4D97-AF65-F5344CB8AC3E}">
        <p14:creationId xmlns:p14="http://schemas.microsoft.com/office/powerpoint/2010/main" val="3773133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tr-TR" smtClean="0"/>
              <a:t>Kişisel Belgesel</a:t>
            </a:r>
          </a:p>
        </p:txBody>
      </p:sp>
      <p:sp>
        <p:nvSpPr>
          <p:cNvPr id="27651" name="Rectangle 3"/>
          <p:cNvSpPr>
            <a:spLocks noGrp="1" noChangeArrowheads="1"/>
          </p:cNvSpPr>
          <p:nvPr>
            <p:ph type="body" idx="1"/>
          </p:nvPr>
        </p:nvSpPr>
        <p:spPr/>
        <p:txBody>
          <a:bodyPr/>
          <a:lstStyle/>
          <a:p>
            <a:pPr eaLnBrk="1" hangingPunct="1">
              <a:defRPr/>
            </a:pPr>
            <a:r>
              <a:rPr lang="tr-TR" dirty="0" smtClean="0"/>
              <a:t>Öznel tutum ve kişisel bakış açısı söz konusudur.</a:t>
            </a:r>
          </a:p>
          <a:p>
            <a:pPr eaLnBrk="1" hangingPunct="1">
              <a:defRPr/>
            </a:pPr>
            <a:r>
              <a:rPr lang="tr-TR" dirty="0" smtClean="0"/>
              <a:t>Bu yaklaşımda fotoğrafçı ve fotoğrafı çekilenler arasında kişisel iletişim ve anlaşma mevcuttur. </a:t>
            </a:r>
          </a:p>
          <a:p>
            <a:pPr eaLnBrk="1" hangingPunct="1">
              <a:defRPr/>
            </a:pPr>
            <a:r>
              <a:rPr lang="tr-TR" dirty="0" smtClean="0"/>
              <a:t>Fotoğraf denemesi / </a:t>
            </a:r>
            <a:r>
              <a:rPr lang="tr-TR" i="1" dirty="0" err="1" smtClean="0"/>
              <a:t>photo-essay</a:t>
            </a:r>
            <a:r>
              <a:rPr lang="tr-TR" i="1" dirty="0" smtClean="0"/>
              <a:t> </a:t>
            </a:r>
            <a:r>
              <a:rPr lang="tr-TR" dirty="0" smtClean="0"/>
              <a:t>tarzında olabilir.</a:t>
            </a:r>
          </a:p>
        </p:txBody>
      </p:sp>
    </p:spTree>
    <p:extLst>
      <p:ext uri="{BB962C8B-B14F-4D97-AF65-F5344CB8AC3E}">
        <p14:creationId xmlns:p14="http://schemas.microsoft.com/office/powerpoint/2010/main" val="3802004372"/>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48</TotalTime>
  <Words>468</Words>
  <Application>Microsoft Macintosh PowerPoint</Application>
  <PresentationFormat>On-screen Show (4:3)</PresentationFormat>
  <Paragraphs>111</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Black</vt:lpstr>
      <vt:lpstr>Belgesel Fotoğraf</vt:lpstr>
      <vt:lpstr>PowerPoint Presentation</vt:lpstr>
      <vt:lpstr>PowerPoint Presentation</vt:lpstr>
      <vt:lpstr>PowerPoint Presentation</vt:lpstr>
      <vt:lpstr>PowerPoint Presentation</vt:lpstr>
      <vt:lpstr>PowerPoint Presentation</vt:lpstr>
      <vt:lpstr>Toplumsal Belgesel</vt:lpstr>
      <vt:lpstr>Fotojurnalizm, Haber Fotoğrafı</vt:lpstr>
      <vt:lpstr>Kişisel Belgesel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yaren &amp; yaren ozel dedektiflik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Belge Fotoğrafı</dc:title>
  <dc:creator>xx xx</dc:creator>
  <cp:lastModifiedBy>xx xx</cp:lastModifiedBy>
  <cp:revision>8</cp:revision>
  <dcterms:created xsi:type="dcterms:W3CDTF">2013-05-02T20:16:07Z</dcterms:created>
  <dcterms:modified xsi:type="dcterms:W3CDTF">2016-04-27T08:04:21Z</dcterms:modified>
</cp:coreProperties>
</file>