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96103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63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79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3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18382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31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15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131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76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25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88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4705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THE TRANSMISSION </a:t>
            </a:r>
            <a:r>
              <a:rPr lang="tr-TR" dirty="0" err="1" smtClean="0"/>
              <a:t>and</a:t>
            </a:r>
            <a:r>
              <a:rPr lang="tr-TR" dirty="0" smtClean="0"/>
              <a:t> MAINTENANCE OF INFECTION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ROUTES OF INFECTION</a:t>
            </a:r>
          </a:p>
          <a:p>
            <a:pPr lvl="1"/>
            <a:r>
              <a:rPr lang="tr-TR" i="0" dirty="0" err="1" smtClean="0"/>
              <a:t>The</a:t>
            </a:r>
            <a:r>
              <a:rPr lang="tr-TR" i="0" dirty="0" smtClean="0"/>
              <a:t> oral </a:t>
            </a:r>
            <a:r>
              <a:rPr lang="tr-TR" i="0" dirty="0" err="1" smtClean="0"/>
              <a:t>route</a:t>
            </a:r>
            <a:endParaRPr lang="tr-TR" i="0" dirty="0" smtClean="0"/>
          </a:p>
          <a:p>
            <a:pPr lvl="1"/>
            <a:r>
              <a:rPr lang="tr-TR" i="0" dirty="0" err="1" smtClean="0"/>
              <a:t>The</a:t>
            </a:r>
            <a:r>
              <a:rPr lang="tr-TR" i="0" dirty="0" smtClean="0"/>
              <a:t> </a:t>
            </a:r>
            <a:r>
              <a:rPr lang="tr-TR" i="0" dirty="0" err="1" smtClean="0"/>
              <a:t>respiratory</a:t>
            </a:r>
            <a:r>
              <a:rPr lang="tr-TR" i="0" dirty="0" smtClean="0"/>
              <a:t> </a:t>
            </a:r>
            <a:r>
              <a:rPr lang="tr-TR" i="0" dirty="0" err="1" smtClean="0"/>
              <a:t>route</a:t>
            </a:r>
            <a:endParaRPr lang="tr-TR" i="0" dirty="0" smtClean="0"/>
          </a:p>
          <a:p>
            <a:pPr lvl="1"/>
            <a:r>
              <a:rPr lang="tr-TR" i="0" dirty="0" err="1" smtClean="0"/>
              <a:t>Via</a:t>
            </a:r>
            <a:r>
              <a:rPr lang="tr-TR" i="0" dirty="0" smtClean="0"/>
              <a:t> skin, </a:t>
            </a:r>
            <a:r>
              <a:rPr lang="tr-TR" i="0" dirty="0" err="1" smtClean="0"/>
              <a:t>cornea</a:t>
            </a:r>
            <a:r>
              <a:rPr lang="tr-TR" i="0" dirty="0" smtClean="0"/>
              <a:t> </a:t>
            </a:r>
            <a:r>
              <a:rPr lang="tr-TR" i="0" dirty="0" err="1" smtClean="0"/>
              <a:t>and</a:t>
            </a:r>
            <a:r>
              <a:rPr lang="tr-TR" i="0" dirty="0" smtClean="0"/>
              <a:t> </a:t>
            </a:r>
            <a:r>
              <a:rPr lang="tr-TR" i="0" dirty="0" err="1" smtClean="0"/>
              <a:t>mucous</a:t>
            </a:r>
            <a:r>
              <a:rPr lang="tr-TR" i="0" dirty="0" smtClean="0"/>
              <a:t> </a:t>
            </a:r>
            <a:r>
              <a:rPr lang="tr-TR" i="0" dirty="0" err="1" smtClean="0"/>
              <a:t>membrane</a:t>
            </a:r>
            <a:endParaRPr lang="tr-TR" i="0" dirty="0" smtClean="0"/>
          </a:p>
          <a:p>
            <a:pPr lvl="1"/>
            <a:r>
              <a:rPr lang="tr-TR" i="0" dirty="0" err="1" smtClean="0"/>
              <a:t>Urogenital</a:t>
            </a:r>
            <a:r>
              <a:rPr lang="tr-TR" i="0" dirty="0" smtClean="0"/>
              <a:t> </a:t>
            </a:r>
            <a:r>
              <a:rPr lang="tr-TR" i="0" dirty="0" err="1" smtClean="0"/>
              <a:t>tract</a:t>
            </a:r>
            <a:endParaRPr lang="tr-TR" i="0" dirty="0" smtClean="0"/>
          </a:p>
          <a:p>
            <a:pPr lvl="1"/>
            <a:r>
              <a:rPr lang="tr-TR" i="0" dirty="0" err="1" smtClean="0"/>
              <a:t>Mammary</a:t>
            </a:r>
            <a:endParaRPr lang="tr-TR" i="0" dirty="0" smtClean="0"/>
          </a:p>
          <a:p>
            <a:r>
              <a:rPr lang="tr-TR" i="0" dirty="0" smtClean="0"/>
              <a:t>METHODS OF TRANSMISSION</a:t>
            </a:r>
          </a:p>
          <a:p>
            <a:pPr lvl="1"/>
            <a:r>
              <a:rPr lang="tr-TR" i="0" dirty="0" err="1" smtClean="0"/>
              <a:t>Ingestion</a:t>
            </a:r>
            <a:endParaRPr lang="tr-TR" i="0" dirty="0" smtClean="0"/>
          </a:p>
          <a:p>
            <a:pPr lvl="1"/>
            <a:r>
              <a:rPr lang="tr-TR" i="0" dirty="0" err="1" smtClean="0"/>
              <a:t>Aerial</a:t>
            </a:r>
            <a:r>
              <a:rPr lang="tr-TR" i="0" dirty="0" smtClean="0"/>
              <a:t> </a:t>
            </a:r>
            <a:r>
              <a:rPr lang="tr-TR" i="0" dirty="0" err="1" smtClean="0"/>
              <a:t>transmission</a:t>
            </a:r>
            <a:endParaRPr lang="tr-TR" i="0" dirty="0" smtClean="0"/>
          </a:p>
          <a:p>
            <a:pPr lvl="1"/>
            <a:r>
              <a:rPr lang="tr-TR" i="0" dirty="0" err="1" smtClean="0"/>
              <a:t>Contact</a:t>
            </a:r>
            <a:endParaRPr lang="tr-TR" i="0" dirty="0" smtClean="0"/>
          </a:p>
          <a:p>
            <a:pPr lvl="1"/>
            <a:r>
              <a:rPr lang="tr-TR" i="0" dirty="0" err="1" smtClean="0"/>
              <a:t>Inoculation</a:t>
            </a:r>
            <a:endParaRPr lang="tr-TR" i="0" dirty="0" smtClean="0"/>
          </a:p>
          <a:p>
            <a:pPr lvl="1"/>
            <a:r>
              <a:rPr lang="tr-TR" i="0" dirty="0" err="1" smtClean="0"/>
              <a:t>Iatrogenic</a:t>
            </a:r>
            <a:r>
              <a:rPr lang="tr-TR" i="0" dirty="0" smtClean="0"/>
              <a:t> </a:t>
            </a:r>
            <a:r>
              <a:rPr lang="tr-TR" i="0" dirty="0" err="1" smtClean="0"/>
              <a:t>transmission</a:t>
            </a:r>
            <a:endParaRPr lang="tr-TR" i="0" dirty="0" smtClean="0"/>
          </a:p>
          <a:p>
            <a:pPr lvl="1"/>
            <a:r>
              <a:rPr lang="tr-TR" i="0" dirty="0" err="1" smtClean="0"/>
              <a:t>Coitus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131537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ROUTES OF INFECTION</a:t>
            </a:r>
            <a:br>
              <a:rPr lang="tr-TR" dirty="0" smtClean="0"/>
            </a:br>
            <a:r>
              <a:rPr lang="tr-TR" dirty="0" err="1" smtClean="0"/>
              <a:t>The</a:t>
            </a:r>
            <a:r>
              <a:rPr lang="tr-TR" dirty="0" smtClean="0"/>
              <a:t> Oral </a:t>
            </a:r>
            <a:r>
              <a:rPr lang="tr-TR" dirty="0" err="1" smtClean="0"/>
              <a:t>Route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Infection via the mouth is one of the more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routes </a:t>
            </a:r>
            <a:r>
              <a:rPr lang="en-US" dirty="0"/>
              <a:t>of </a:t>
            </a:r>
            <a:r>
              <a:rPr lang="en-US" dirty="0" smtClean="0"/>
              <a:t>entry</a:t>
            </a:r>
            <a:r>
              <a:rPr lang="tr-TR" dirty="0" smtClean="0"/>
              <a:t> </a:t>
            </a:r>
          </a:p>
          <a:p>
            <a:r>
              <a:rPr lang="tr-TR" dirty="0" smtClean="0"/>
              <a:t>E</a:t>
            </a:r>
            <a:r>
              <a:rPr lang="en-US" dirty="0" smtClean="0"/>
              <a:t>specially </a:t>
            </a:r>
            <a:r>
              <a:rPr lang="en-US" dirty="0"/>
              <a:t>in relation to the </a:t>
            </a:r>
            <a:r>
              <a:rPr lang="en-US" dirty="0" smtClean="0"/>
              <a:t>enteric</a:t>
            </a:r>
            <a:r>
              <a:rPr lang="tr-TR" dirty="0" smtClean="0"/>
              <a:t> </a:t>
            </a:r>
            <a:r>
              <a:rPr lang="en-US" dirty="0" smtClean="0"/>
              <a:t>organisms</a:t>
            </a:r>
            <a:endParaRPr lang="tr-TR" dirty="0" smtClean="0"/>
          </a:p>
          <a:p>
            <a:r>
              <a:rPr lang="tr-TR" dirty="0" err="1"/>
              <a:t>Organisms</a:t>
            </a:r>
            <a:r>
              <a:rPr lang="tr-TR" dirty="0"/>
              <a:t> </a:t>
            </a:r>
            <a:r>
              <a:rPr lang="en-US" dirty="0" smtClean="0"/>
              <a:t>may</a:t>
            </a:r>
            <a:r>
              <a:rPr lang="tr-TR" dirty="0"/>
              <a:t> </a:t>
            </a:r>
            <a:r>
              <a:rPr lang="en-US" dirty="0" smtClean="0"/>
              <a:t>contaminate </a:t>
            </a:r>
            <a:r>
              <a:rPr lang="en-US" dirty="0"/>
              <a:t>water and foodstuffs, which then </a:t>
            </a:r>
            <a:r>
              <a:rPr lang="en-US" dirty="0" smtClean="0"/>
              <a:t>act</a:t>
            </a:r>
            <a:r>
              <a:rPr lang="tr-TR" dirty="0" smtClean="0"/>
              <a:t> as </a:t>
            </a:r>
            <a:r>
              <a:rPr lang="tr-TR" dirty="0" err="1" smtClean="0"/>
              <a:t>fomites</a:t>
            </a:r>
            <a:endParaRPr lang="tr-TR" dirty="0" smtClean="0"/>
          </a:p>
          <a:p>
            <a:r>
              <a:rPr lang="en-US" dirty="0"/>
              <a:t>Ingested agents may be excreted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 err="1"/>
              <a:t>faeces</a:t>
            </a:r>
            <a:r>
              <a:rPr lang="en-US" dirty="0"/>
              <a:t>, producing the </a:t>
            </a:r>
            <a:r>
              <a:rPr lang="en-US" b="1" dirty="0" err="1"/>
              <a:t>faecal</a:t>
            </a:r>
            <a:r>
              <a:rPr lang="en-US" b="1" dirty="0"/>
              <a:t>–oral </a:t>
            </a:r>
            <a:r>
              <a:rPr lang="tr-TR" b="1" dirty="0" smtClean="0"/>
              <a:t>t</a:t>
            </a:r>
            <a:r>
              <a:rPr lang="en-US" dirty="0" err="1" smtClean="0"/>
              <a:t>ransmission</a:t>
            </a:r>
            <a:r>
              <a:rPr lang="tr-TR" dirty="0" smtClean="0"/>
              <a:t> </a:t>
            </a:r>
            <a:r>
              <a:rPr lang="tr-TR" dirty="0" err="1" smtClean="0"/>
              <a:t>cycle</a:t>
            </a:r>
            <a:endParaRPr lang="tr-TR" dirty="0"/>
          </a:p>
          <a:p>
            <a:pPr marL="0" indent="0"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: </a:t>
            </a:r>
          </a:p>
          <a:p>
            <a:pPr marL="0" indent="0">
              <a:buNone/>
            </a:pPr>
            <a:r>
              <a:rPr lang="en-US" sz="1600" dirty="0" smtClean="0"/>
              <a:t>Mouth </a:t>
            </a:r>
            <a:r>
              <a:rPr lang="tr-TR" sz="1600" dirty="0"/>
              <a:t>	 </a:t>
            </a:r>
            <a:r>
              <a:rPr lang="tr-TR" sz="1600" dirty="0" smtClean="0"/>
              <a:t>     </a:t>
            </a:r>
            <a:r>
              <a:rPr lang="en-US" sz="1600" dirty="0" smtClean="0"/>
              <a:t>Saliva </a:t>
            </a:r>
            <a:r>
              <a:rPr lang="tr-TR" sz="1600" dirty="0" smtClean="0"/>
              <a:t>	</a:t>
            </a:r>
            <a:r>
              <a:rPr lang="en-US" sz="1600" dirty="0" smtClean="0"/>
              <a:t>Foot-and-mouth </a:t>
            </a:r>
            <a:r>
              <a:rPr lang="en-US" sz="1600" dirty="0"/>
              <a:t>virus </a:t>
            </a:r>
            <a:r>
              <a:rPr lang="tr-TR" sz="1600" dirty="0"/>
              <a:t>	</a:t>
            </a:r>
            <a:r>
              <a:rPr lang="en-US" sz="1600" dirty="0" smtClean="0"/>
              <a:t>Foot-and-mouth disease</a:t>
            </a:r>
            <a:r>
              <a:rPr lang="tr-TR" sz="1600" dirty="0"/>
              <a:t> </a:t>
            </a:r>
            <a:r>
              <a:rPr lang="tr-TR" sz="1600" dirty="0" smtClean="0"/>
              <a:t>	</a:t>
            </a:r>
            <a:r>
              <a:rPr lang="en-US" sz="1600" dirty="0" smtClean="0"/>
              <a:t>Ox</a:t>
            </a:r>
            <a:r>
              <a:rPr lang="en-US" sz="1600" dirty="0"/>
              <a:t>, </a:t>
            </a:r>
            <a:r>
              <a:rPr lang="en-US" sz="1600" dirty="0" err="1" smtClean="0"/>
              <a:t>shee</a:t>
            </a:r>
            <a:r>
              <a:rPr lang="tr-TR" sz="1600" dirty="0" smtClean="0"/>
              <a:t>p</a:t>
            </a:r>
            <a:endParaRPr lang="en-US" sz="16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2140528" y="4925290"/>
            <a:ext cx="50915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5295900" y="4925290"/>
            <a:ext cx="50915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8174181" y="4925290"/>
            <a:ext cx="50915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78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ROUTES OF INFECTION</a:t>
            </a:r>
            <a:br>
              <a:rPr lang="tr-TR" dirty="0"/>
            </a:b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Route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respiratory route is also a common method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transmission </a:t>
            </a:r>
            <a:r>
              <a:rPr lang="en-US" dirty="0"/>
              <a:t>for many infectious </a:t>
            </a:r>
            <a:r>
              <a:rPr lang="en-US" dirty="0" smtClean="0"/>
              <a:t>agents</a:t>
            </a:r>
            <a:endParaRPr lang="tr-TR" dirty="0"/>
          </a:p>
          <a:p>
            <a:r>
              <a:rPr lang="en-US" dirty="0"/>
              <a:t>Infectious agents seldom occur as individual </a:t>
            </a:r>
            <a:r>
              <a:rPr lang="en-US" dirty="0" smtClean="0"/>
              <a:t>airborne</a:t>
            </a:r>
            <a:r>
              <a:rPr lang="tr-TR" dirty="0" smtClean="0"/>
              <a:t> </a:t>
            </a:r>
            <a:r>
              <a:rPr lang="tr-TR" dirty="0" err="1" smtClean="0"/>
              <a:t>particles</a:t>
            </a:r>
            <a:r>
              <a:rPr lang="tr-TR" dirty="0" smtClean="0"/>
              <a:t>, </a:t>
            </a:r>
            <a:r>
              <a:rPr lang="en-US" dirty="0"/>
              <a:t>but usually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associated </a:t>
            </a:r>
            <a:r>
              <a:rPr lang="en-US" dirty="0"/>
              <a:t>with other </a:t>
            </a:r>
            <a:r>
              <a:rPr lang="en-US" dirty="0" smtClean="0"/>
              <a:t>organic</a:t>
            </a:r>
            <a:r>
              <a:rPr lang="tr-TR" dirty="0" smtClean="0"/>
              <a:t> </a:t>
            </a:r>
            <a:r>
              <a:rPr lang="en-US" dirty="0" smtClean="0"/>
              <a:t>matter </a:t>
            </a:r>
            <a:r>
              <a:rPr lang="en-US" dirty="0"/>
              <a:t>in the form of droplets or </a:t>
            </a:r>
            <a:r>
              <a:rPr lang="en-US" dirty="0" smtClean="0"/>
              <a:t>dust</a:t>
            </a:r>
            <a:endParaRPr lang="tr-TR" dirty="0" smtClean="0"/>
          </a:p>
          <a:p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likely </a:t>
            </a:r>
            <a:r>
              <a:rPr lang="en-US" dirty="0"/>
              <a:t>to occur </a:t>
            </a:r>
            <a:r>
              <a:rPr lang="en-US" dirty="0" smtClean="0"/>
              <a:t>where </a:t>
            </a:r>
            <a:r>
              <a:rPr lang="en-US" dirty="0"/>
              <a:t>population densities are </a:t>
            </a: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ventilation</a:t>
            </a:r>
            <a:r>
              <a:rPr lang="tr-TR" dirty="0"/>
              <a:t> is </a:t>
            </a:r>
            <a:r>
              <a:rPr lang="tr-TR" dirty="0" err="1" smtClean="0"/>
              <a:t>poor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: </a:t>
            </a:r>
            <a:r>
              <a:rPr lang="tr-TR" dirty="0"/>
              <a:t>E</a:t>
            </a:r>
            <a:r>
              <a:rPr lang="en-US" dirty="0" err="1" smtClean="0"/>
              <a:t>nzootic</a:t>
            </a:r>
            <a:r>
              <a:rPr lang="en-US" dirty="0" smtClean="0"/>
              <a:t> </a:t>
            </a:r>
            <a:r>
              <a:rPr lang="en-US" dirty="0"/>
              <a:t>pneumonia in intensively reared pigs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occupationally-acquired brucellosis in </a:t>
            </a:r>
            <a:r>
              <a:rPr lang="en-US" dirty="0" smtClean="0"/>
              <a:t>meat</a:t>
            </a:r>
            <a:r>
              <a:rPr lang="tr-TR" dirty="0" smtClean="0"/>
              <a:t> </a:t>
            </a:r>
            <a:r>
              <a:rPr lang="tr-TR" dirty="0" err="1" smtClean="0"/>
              <a:t>workers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600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ROUTES OF </a:t>
            </a:r>
            <a:r>
              <a:rPr lang="tr-TR" dirty="0" smtClean="0"/>
              <a:t>INFECTION</a:t>
            </a:r>
            <a:br>
              <a:rPr lang="tr-TR" dirty="0" smtClean="0"/>
            </a:br>
            <a:r>
              <a:rPr lang="tr-TR" dirty="0" err="1" smtClean="0"/>
              <a:t>Via</a:t>
            </a:r>
            <a:r>
              <a:rPr lang="tr-TR" dirty="0" smtClean="0"/>
              <a:t> Skin, </a:t>
            </a:r>
            <a:r>
              <a:rPr lang="tr-TR" dirty="0" err="1" smtClean="0"/>
              <a:t>Cornea</a:t>
            </a:r>
            <a:r>
              <a:rPr lang="tr-TR" dirty="0" smtClean="0"/>
              <a:t>, </a:t>
            </a:r>
            <a:r>
              <a:rPr lang="tr-TR" dirty="0" err="1" smtClean="0"/>
              <a:t>Mucuos</a:t>
            </a:r>
            <a:r>
              <a:rPr lang="tr-TR" dirty="0" smtClean="0"/>
              <a:t> </a:t>
            </a:r>
            <a:r>
              <a:rPr lang="tr-TR" dirty="0" err="1" smtClean="0"/>
              <a:t>Membranes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 </a:t>
            </a:r>
            <a:r>
              <a:rPr lang="en-US" dirty="0" smtClean="0"/>
              <a:t>infect </a:t>
            </a:r>
            <a:r>
              <a:rPr lang="en-US" dirty="0"/>
              <a:t>only the skin, and transmission is always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direct</a:t>
            </a:r>
            <a:r>
              <a:rPr lang="tr-TR" dirty="0" smtClean="0"/>
              <a:t> </a:t>
            </a:r>
            <a:r>
              <a:rPr lang="tr-TR" dirty="0" err="1" smtClean="0"/>
              <a:t>contact</a:t>
            </a:r>
            <a:endParaRPr lang="tr-TR" dirty="0" smtClean="0"/>
          </a:p>
          <a:p>
            <a:r>
              <a:rPr lang="en-US" dirty="0"/>
              <a:t>Infection of the cornea may remain </a:t>
            </a:r>
            <a:r>
              <a:rPr lang="en-US" dirty="0" smtClean="0"/>
              <a:t>localized</a:t>
            </a:r>
            <a:r>
              <a:rPr lang="tr-TR" dirty="0" smtClean="0"/>
              <a:t>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: </a:t>
            </a:r>
            <a:r>
              <a:rPr lang="tr-TR" dirty="0" err="1"/>
              <a:t>bovine</a:t>
            </a:r>
            <a:r>
              <a:rPr lang="tr-TR" dirty="0"/>
              <a:t> </a:t>
            </a:r>
            <a:r>
              <a:rPr lang="tr-TR" dirty="0" err="1"/>
              <a:t>keratoconjunctivitis</a:t>
            </a:r>
            <a:r>
              <a:rPr lang="tr-TR" dirty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i="1" dirty="0" err="1"/>
              <a:t>Moraxella</a:t>
            </a:r>
            <a:r>
              <a:rPr lang="tr-TR" i="1" dirty="0"/>
              <a:t> </a:t>
            </a:r>
            <a:r>
              <a:rPr lang="tr-TR" i="1" dirty="0" err="1" smtClean="0"/>
              <a:t>bovis</a:t>
            </a:r>
            <a:endParaRPr lang="tr-TR" i="1" dirty="0" smtClean="0"/>
          </a:p>
          <a:p>
            <a:r>
              <a:rPr lang="en-US" dirty="0"/>
              <a:t>Although few diseases can be transmitted </a:t>
            </a:r>
            <a:r>
              <a:rPr lang="en-US" dirty="0" smtClean="0"/>
              <a:t>through</a:t>
            </a:r>
            <a:r>
              <a:rPr lang="tr-TR" dirty="0" smtClean="0"/>
              <a:t> </a:t>
            </a:r>
            <a:r>
              <a:rPr lang="en-US" dirty="0" smtClean="0"/>
              <a:t>intact </a:t>
            </a:r>
            <a:r>
              <a:rPr lang="en-US" dirty="0"/>
              <a:t>skin, several can infect undamaged </a:t>
            </a:r>
            <a:r>
              <a:rPr lang="en-US" dirty="0" smtClean="0"/>
              <a:t>mucous</a:t>
            </a:r>
            <a:r>
              <a:rPr lang="tr-TR" dirty="0" smtClean="0"/>
              <a:t> </a:t>
            </a:r>
            <a:r>
              <a:rPr lang="tr-TR" dirty="0" err="1" smtClean="0"/>
              <a:t>membranes</a:t>
            </a:r>
            <a:endParaRPr lang="tr-TR" dirty="0" smtClean="0"/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7716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METHODS of TRANSMISSION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Ingestion</a:t>
            </a:r>
            <a:r>
              <a:rPr lang="tr-TR" dirty="0" smtClean="0"/>
              <a:t>: </a:t>
            </a:r>
          </a:p>
          <a:p>
            <a:pPr lvl="1"/>
            <a:r>
              <a:rPr lang="tr-TR" i="0" dirty="0"/>
              <a:t>M</a:t>
            </a:r>
            <a:r>
              <a:rPr lang="en-US" i="0" dirty="0"/>
              <a:t>ay occur via a mechanical vehicle (</a:t>
            </a:r>
            <a:r>
              <a:rPr lang="en-US" i="0" dirty="0" err="1"/>
              <a:t>fomes</a:t>
            </a:r>
            <a:r>
              <a:rPr lang="en-US" i="0" dirty="0"/>
              <a:t>)</a:t>
            </a:r>
            <a:endParaRPr lang="tr-TR" i="0" dirty="0"/>
          </a:p>
          <a:p>
            <a:pPr lvl="1"/>
            <a:r>
              <a:rPr lang="tr-TR" i="0" dirty="0" err="1"/>
              <a:t>Ingested</a:t>
            </a:r>
            <a:r>
              <a:rPr lang="tr-TR" i="0" dirty="0"/>
              <a:t> </a:t>
            </a:r>
            <a:r>
              <a:rPr lang="en-US" i="0" dirty="0"/>
              <a:t>agents usually are excreted in the </a:t>
            </a:r>
            <a:r>
              <a:rPr lang="en-US" i="0" dirty="0" err="1"/>
              <a:t>faeces</a:t>
            </a:r>
            <a:r>
              <a:rPr lang="en-US" i="0" dirty="0"/>
              <a:t>, producing the</a:t>
            </a:r>
            <a:r>
              <a:rPr lang="tr-TR" i="0" dirty="0"/>
              <a:t> </a:t>
            </a:r>
            <a:r>
              <a:rPr lang="tr-TR" i="0" dirty="0" err="1"/>
              <a:t>faecal</a:t>
            </a:r>
            <a:r>
              <a:rPr lang="tr-TR" i="0" dirty="0"/>
              <a:t>–oral </a:t>
            </a:r>
            <a:r>
              <a:rPr lang="tr-TR" i="0" dirty="0" err="1"/>
              <a:t>transmission</a:t>
            </a:r>
            <a:r>
              <a:rPr lang="tr-TR" i="0" dirty="0"/>
              <a:t> </a:t>
            </a:r>
            <a:r>
              <a:rPr lang="tr-TR" i="0" dirty="0" err="1"/>
              <a:t>cycle</a:t>
            </a:r>
            <a:endParaRPr lang="tr-TR" i="0" dirty="0"/>
          </a:p>
          <a:p>
            <a:r>
              <a:rPr lang="tr-TR" i="0" dirty="0" err="1" smtClean="0">
                <a:solidFill>
                  <a:schemeClr val="tx2">
                    <a:lumMod val="75000"/>
                  </a:schemeClr>
                </a:solidFill>
              </a:rPr>
              <a:t>Aerial</a:t>
            </a:r>
            <a:r>
              <a:rPr lang="tr-TR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i="0" dirty="0" err="1" smtClean="0">
                <a:solidFill>
                  <a:schemeClr val="tx2">
                    <a:lumMod val="75000"/>
                  </a:schemeClr>
                </a:solidFill>
              </a:rPr>
              <a:t>transmission</a:t>
            </a:r>
            <a:r>
              <a:rPr lang="tr-TR" dirty="0" smtClean="0"/>
              <a:t>: </a:t>
            </a:r>
          </a:p>
          <a:p>
            <a:pPr lvl="1"/>
            <a:r>
              <a:rPr lang="tr-TR" i="0" dirty="0" err="1"/>
              <a:t>A</a:t>
            </a:r>
            <a:r>
              <a:rPr lang="tr-TR" i="0" dirty="0" err="1" smtClean="0"/>
              <a:t>irborne</a:t>
            </a:r>
            <a:r>
              <a:rPr lang="tr-TR" i="0" dirty="0" smtClean="0"/>
              <a:t> </a:t>
            </a:r>
            <a:r>
              <a:rPr lang="tr-TR" i="0" dirty="0" err="1"/>
              <a:t>transmission</a:t>
            </a:r>
            <a:r>
              <a:rPr lang="tr-TR" i="0" dirty="0"/>
              <a:t> of </a:t>
            </a:r>
            <a:r>
              <a:rPr lang="tr-TR" i="0" dirty="0" err="1" smtClean="0"/>
              <a:t>infectious</a:t>
            </a:r>
            <a:r>
              <a:rPr lang="tr-TR" i="0" dirty="0" smtClean="0"/>
              <a:t> </a:t>
            </a:r>
            <a:r>
              <a:rPr lang="tr-TR" i="0" dirty="0" err="1" smtClean="0"/>
              <a:t>agents</a:t>
            </a:r>
            <a:r>
              <a:rPr lang="tr-TR" i="0" dirty="0" smtClean="0"/>
              <a:t> </a:t>
            </a:r>
            <a:r>
              <a:rPr lang="tr-TR" i="0" dirty="0" err="1"/>
              <a:t>via</a:t>
            </a:r>
            <a:r>
              <a:rPr lang="tr-TR" i="0" dirty="0"/>
              <a:t> </a:t>
            </a:r>
            <a:r>
              <a:rPr lang="tr-TR" i="0" dirty="0" err="1"/>
              <a:t>contaminated</a:t>
            </a:r>
            <a:r>
              <a:rPr lang="tr-TR" i="0" dirty="0"/>
              <a:t> </a:t>
            </a:r>
            <a:r>
              <a:rPr lang="tr-TR" i="0" dirty="0" err="1" smtClean="0"/>
              <a:t>air</a:t>
            </a:r>
            <a:endParaRPr lang="tr-TR" i="0" dirty="0" smtClean="0"/>
          </a:p>
          <a:p>
            <a:pPr lvl="1"/>
            <a:r>
              <a:rPr lang="tr-TR" i="0" dirty="0" err="1"/>
              <a:t>U</a:t>
            </a:r>
            <a:r>
              <a:rPr lang="tr-TR" i="0" dirty="0" err="1" smtClean="0"/>
              <a:t>sual</a:t>
            </a:r>
            <a:r>
              <a:rPr lang="tr-TR" i="0" dirty="0" smtClean="0"/>
              <a:t> </a:t>
            </a:r>
            <a:r>
              <a:rPr lang="tr-TR" i="0" dirty="0" err="1" smtClean="0"/>
              <a:t>method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transmission with the hardy spores of fungi </a:t>
            </a:r>
            <a:r>
              <a:rPr lang="en-US" i="0" dirty="0" smtClean="0"/>
              <a:t>and</a:t>
            </a:r>
            <a:r>
              <a:rPr lang="tr-TR" i="0" dirty="0" smtClean="0"/>
              <a:t> </a:t>
            </a:r>
            <a:r>
              <a:rPr lang="tr-TR" i="0" dirty="0" err="1" smtClean="0"/>
              <a:t>some</a:t>
            </a:r>
            <a:r>
              <a:rPr lang="tr-TR" i="0" dirty="0" smtClean="0"/>
              <a:t> </a:t>
            </a:r>
            <a:r>
              <a:rPr lang="tr-TR" i="0" dirty="0" err="1" smtClean="0"/>
              <a:t>bacteria</a:t>
            </a:r>
            <a:endParaRPr lang="tr-TR" i="0" dirty="0" smtClean="0"/>
          </a:p>
          <a:p>
            <a:r>
              <a:rPr lang="tr-TR" i="0" dirty="0" err="1" smtClean="0">
                <a:solidFill>
                  <a:schemeClr val="tx2">
                    <a:lumMod val="75000"/>
                  </a:schemeClr>
                </a:solidFill>
              </a:rPr>
              <a:t>Aerosol</a:t>
            </a:r>
            <a:r>
              <a:rPr lang="tr-TR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i="0" dirty="0" err="1" smtClean="0">
                <a:solidFill>
                  <a:schemeClr val="tx2">
                    <a:lumMod val="75000"/>
                  </a:schemeClr>
                </a:solidFill>
              </a:rPr>
              <a:t>transmission</a:t>
            </a:r>
            <a:r>
              <a:rPr lang="tr-TR" i="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tr-TR" i="0" dirty="0" smtClean="0"/>
              <a:t>A</a:t>
            </a:r>
            <a:r>
              <a:rPr lang="en-US" i="0" dirty="0" smtClean="0"/>
              <a:t> </a:t>
            </a:r>
            <a:r>
              <a:rPr lang="en-US" i="0" dirty="0"/>
              <a:t>type of airborne </a:t>
            </a:r>
            <a:r>
              <a:rPr lang="en-US" i="0" dirty="0" smtClean="0"/>
              <a:t>transmission</a:t>
            </a:r>
            <a:r>
              <a:rPr lang="tr-TR" i="0" dirty="0" smtClean="0"/>
              <a:t> </a:t>
            </a:r>
            <a:r>
              <a:rPr lang="tr-TR" i="0" dirty="0" err="1" smtClean="0"/>
              <a:t>involving</a:t>
            </a:r>
            <a:r>
              <a:rPr lang="tr-TR" i="0" dirty="0" smtClean="0"/>
              <a:t> </a:t>
            </a:r>
            <a:r>
              <a:rPr lang="tr-TR" i="0" dirty="0" err="1"/>
              <a:t>transmission</a:t>
            </a:r>
            <a:r>
              <a:rPr lang="tr-TR" i="0" dirty="0"/>
              <a:t> </a:t>
            </a:r>
            <a:r>
              <a:rPr lang="tr-TR" i="0" dirty="0" err="1"/>
              <a:t>via</a:t>
            </a:r>
            <a:r>
              <a:rPr lang="tr-TR" i="0" dirty="0"/>
              <a:t> an </a:t>
            </a:r>
            <a:r>
              <a:rPr lang="tr-TR" i="0" dirty="0" err="1" smtClean="0"/>
              <a:t>aerosol</a:t>
            </a:r>
            <a:endParaRPr lang="tr-TR" i="0" dirty="0"/>
          </a:p>
          <a:p>
            <a:pPr lvl="1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en-US" dirty="0" smtClean="0"/>
              <a:t>essential </a:t>
            </a:r>
            <a:r>
              <a:rPr lang="en-US" dirty="0"/>
              <a:t>elements for aerial transmission by </a:t>
            </a:r>
            <a:r>
              <a:rPr lang="en-US" dirty="0" smtClean="0"/>
              <a:t>aerosol</a:t>
            </a:r>
            <a:r>
              <a:rPr lang="tr-TR" dirty="0" smtClean="0"/>
              <a:t> </a:t>
            </a:r>
            <a:r>
              <a:rPr lang="en-US" dirty="0" smtClean="0"/>
              <a:t>are</a:t>
            </a:r>
            <a:r>
              <a:rPr lang="en-US" dirty="0"/>
              <a:t>: </a:t>
            </a:r>
            <a:endParaRPr lang="tr-TR" dirty="0" smtClean="0"/>
          </a:p>
          <a:p>
            <a:pPr lvl="2"/>
            <a:r>
              <a:rPr lang="en-US" dirty="0" smtClean="0"/>
              <a:t>take-off</a:t>
            </a:r>
            <a:endParaRPr lang="tr-TR" dirty="0" smtClean="0"/>
          </a:p>
          <a:p>
            <a:pPr lvl="2"/>
            <a:r>
              <a:rPr lang="en-US" dirty="0" smtClean="0"/>
              <a:t>Dispersal</a:t>
            </a:r>
            <a:endParaRPr lang="tr-TR" dirty="0" smtClean="0"/>
          </a:p>
          <a:p>
            <a:pPr lvl="2"/>
            <a:r>
              <a:rPr lang="en-US" dirty="0" smtClean="0"/>
              <a:t>landing</a:t>
            </a:r>
            <a:endParaRPr lang="tr-TR" i="0" dirty="0" smtClean="0"/>
          </a:p>
          <a:p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37965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239491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Contact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tr-TR" i="0" dirty="0"/>
              <a:t>is </a:t>
            </a:r>
            <a:r>
              <a:rPr lang="tr-TR" i="0" dirty="0" err="1"/>
              <a:t>transmission</a:t>
            </a:r>
            <a:r>
              <a:rPr lang="tr-TR" i="0" dirty="0"/>
              <a:t> </a:t>
            </a:r>
            <a:r>
              <a:rPr lang="tr-TR" i="0" dirty="0" err="1"/>
              <a:t>without</a:t>
            </a:r>
            <a:r>
              <a:rPr lang="tr-TR" i="0" dirty="0"/>
              <a:t> </a:t>
            </a:r>
            <a:r>
              <a:rPr lang="tr-TR" i="0" dirty="0" err="1" smtClean="0"/>
              <a:t>transmission</a:t>
            </a:r>
            <a:r>
              <a:rPr lang="tr-TR" i="0" dirty="0" smtClean="0"/>
              <a:t> </a:t>
            </a:r>
            <a:r>
              <a:rPr lang="en-US" i="0" dirty="0" smtClean="0"/>
              <a:t>factors </a:t>
            </a:r>
            <a:r>
              <a:rPr lang="en-US" i="0" dirty="0"/>
              <a:t>(e.g., mechanical vectors) and </a:t>
            </a:r>
            <a:r>
              <a:rPr lang="en-US" i="0" dirty="0" smtClean="0"/>
              <a:t>without</a:t>
            </a:r>
            <a:r>
              <a:rPr lang="tr-TR" i="0" dirty="0" smtClean="0"/>
              <a:t> </a:t>
            </a:r>
            <a:r>
              <a:rPr lang="en-US" i="0" dirty="0" smtClean="0"/>
              <a:t>participation </a:t>
            </a:r>
            <a:r>
              <a:rPr lang="en-US" i="0" dirty="0"/>
              <a:t>of an external medium</a:t>
            </a:r>
            <a:endParaRPr lang="tr-TR" i="0" dirty="0"/>
          </a:p>
          <a:p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Inoculation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en-US" i="0" dirty="0"/>
              <a:t>the introduction into the body, by </a:t>
            </a:r>
            <a:r>
              <a:rPr lang="en-US" i="0" dirty="0" smtClean="0"/>
              <a:t>puncture</a:t>
            </a:r>
            <a:r>
              <a:rPr lang="tr-TR" i="0" dirty="0" smtClean="0"/>
              <a:t> </a:t>
            </a:r>
            <a:r>
              <a:rPr lang="en-US" i="0" dirty="0" smtClean="0"/>
              <a:t>of </a:t>
            </a:r>
            <a:r>
              <a:rPr lang="en-US" i="0" dirty="0"/>
              <a:t>the skin or through a wound, of </a:t>
            </a:r>
            <a:r>
              <a:rPr lang="en-US" i="0" dirty="0" smtClean="0"/>
              <a:t>infectious</a:t>
            </a:r>
            <a:r>
              <a:rPr lang="tr-TR" i="0" dirty="0" smtClean="0"/>
              <a:t> </a:t>
            </a:r>
            <a:r>
              <a:rPr lang="tr-TR" i="0" dirty="0" err="1" smtClean="0"/>
              <a:t>agents</a:t>
            </a:r>
            <a:endParaRPr lang="tr-TR" i="0" dirty="0"/>
          </a:p>
          <a:p>
            <a:pPr lvl="1"/>
            <a:r>
              <a:rPr lang="tr-TR" i="0" dirty="0"/>
              <a:t>i</a:t>
            </a:r>
            <a:r>
              <a:rPr lang="tr-TR" i="0" dirty="0" smtClean="0"/>
              <a:t>s </a:t>
            </a:r>
            <a:r>
              <a:rPr lang="en-US" i="0" dirty="0" smtClean="0"/>
              <a:t>frequently </a:t>
            </a:r>
            <a:r>
              <a:rPr lang="en-US" i="0" dirty="0"/>
              <a:t>associated with contact transmission (e.g</a:t>
            </a:r>
            <a:r>
              <a:rPr lang="en-US" i="0" dirty="0" smtClean="0"/>
              <a:t>.,</a:t>
            </a:r>
            <a:r>
              <a:rPr lang="tr-TR" i="0" dirty="0" err="1" smtClean="0"/>
              <a:t>bites</a:t>
            </a:r>
            <a:r>
              <a:rPr lang="tr-TR" i="0" dirty="0" smtClean="0"/>
              <a:t> </a:t>
            </a:r>
            <a:r>
              <a:rPr lang="tr-TR" i="0" dirty="0" err="1"/>
              <a:t>from</a:t>
            </a:r>
            <a:r>
              <a:rPr lang="tr-TR" i="0" dirty="0"/>
              <a:t> </a:t>
            </a:r>
            <a:r>
              <a:rPr lang="tr-TR" i="0" dirty="0" err="1"/>
              <a:t>rabid</a:t>
            </a:r>
            <a:r>
              <a:rPr lang="tr-TR" i="0" dirty="0"/>
              <a:t> </a:t>
            </a:r>
            <a:r>
              <a:rPr lang="tr-TR" i="0" dirty="0" err="1"/>
              <a:t>dogs</a:t>
            </a:r>
            <a:r>
              <a:rPr lang="tr-TR" i="0" dirty="0" smtClean="0"/>
              <a:t>)</a:t>
            </a:r>
            <a:endParaRPr lang="tr-TR" i="0" dirty="0"/>
          </a:p>
          <a:p>
            <a:r>
              <a:rPr lang="tr-TR" dirty="0" err="1">
                <a:solidFill>
                  <a:schemeClr val="tx2">
                    <a:lumMod val="75000"/>
                  </a:schemeClr>
                </a:solidFill>
              </a:rPr>
              <a:t>Iatrogenic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transmission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dirty="0" smtClean="0"/>
              <a:t>:</a:t>
            </a:r>
          </a:p>
          <a:p>
            <a:pPr lvl="1"/>
            <a:r>
              <a:rPr lang="en-US" i="0" dirty="0"/>
              <a:t>Iatrogenic literally means ‘created by a doctor’. Thus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an </a:t>
            </a:r>
            <a:r>
              <a:rPr lang="en-US" i="0" dirty="0" err="1"/>
              <a:t>iatrogenically</a:t>
            </a:r>
            <a:r>
              <a:rPr lang="en-US" i="0" dirty="0"/>
              <a:t>-transmitted infection is one that </a:t>
            </a:r>
            <a:r>
              <a:rPr lang="en-US" i="0" dirty="0" smtClean="0"/>
              <a:t>is</a:t>
            </a:r>
            <a:r>
              <a:rPr lang="tr-TR" i="0" dirty="0" smtClean="0"/>
              <a:t> </a:t>
            </a:r>
            <a:r>
              <a:rPr lang="en-US" i="0" dirty="0" smtClean="0"/>
              <a:t>transferred </a:t>
            </a:r>
            <a:r>
              <a:rPr lang="en-US" i="0" dirty="0"/>
              <a:t>during surgical and medical practice</a:t>
            </a:r>
            <a:r>
              <a:rPr lang="en-US" i="0" dirty="0" smtClean="0"/>
              <a:t>.</a:t>
            </a:r>
            <a:endParaRPr lang="tr-TR" i="0" dirty="0" smtClean="0"/>
          </a:p>
          <a:p>
            <a:pPr lvl="1"/>
            <a:r>
              <a:rPr lang="en-US" i="0" dirty="0"/>
              <a:t>There are two main </a:t>
            </a:r>
            <a:r>
              <a:rPr lang="en-US" i="0" dirty="0" smtClean="0"/>
              <a:t>types</a:t>
            </a:r>
            <a:endParaRPr lang="tr-TR" i="0" dirty="0"/>
          </a:p>
          <a:p>
            <a:pPr lvl="2"/>
            <a:r>
              <a:rPr lang="en-US" dirty="0" smtClean="0"/>
              <a:t>introduction </a:t>
            </a:r>
            <a:r>
              <a:rPr lang="en-US" dirty="0"/>
              <a:t>of pathogens by dirty </a:t>
            </a:r>
            <a:r>
              <a:rPr lang="en-US" dirty="0" smtClean="0"/>
              <a:t>instruments</a:t>
            </a:r>
            <a:r>
              <a:rPr lang="tr-TR" dirty="0" smtClean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contaminated</a:t>
            </a:r>
            <a:r>
              <a:rPr lang="tr-TR" dirty="0"/>
              <a:t> </a:t>
            </a:r>
            <a:r>
              <a:rPr lang="tr-TR" dirty="0" smtClean="0"/>
              <a:t>body </a:t>
            </a:r>
            <a:r>
              <a:rPr lang="tr-TR" dirty="0" err="1" smtClean="0"/>
              <a:t>surfaces</a:t>
            </a:r>
            <a:endParaRPr lang="tr-TR" dirty="0"/>
          </a:p>
          <a:p>
            <a:pPr lvl="2"/>
            <a:r>
              <a:rPr lang="en-US" dirty="0" smtClean="0"/>
              <a:t>introduction </a:t>
            </a:r>
            <a:r>
              <a:rPr lang="en-US" dirty="0"/>
              <a:t>of pathogens contaminating </a:t>
            </a:r>
            <a:r>
              <a:rPr lang="en-US" dirty="0" smtClean="0"/>
              <a:t>prophylactic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/>
              <a:t>therapeutic</a:t>
            </a:r>
            <a:r>
              <a:rPr lang="tr-TR" dirty="0"/>
              <a:t> </a:t>
            </a:r>
            <a:r>
              <a:rPr lang="tr-TR" dirty="0" err="1"/>
              <a:t>preparations</a:t>
            </a:r>
            <a:endParaRPr lang="tr-TR" i="0" dirty="0"/>
          </a:p>
          <a:p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Coitus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lvl="1"/>
            <a:r>
              <a:rPr lang="en-US" i="0" dirty="0"/>
              <a:t>Some infectious agents may be transmitted during coitus</a:t>
            </a:r>
            <a:r>
              <a:rPr lang="en-US" i="0" dirty="0" smtClean="0"/>
              <a:t>.</a:t>
            </a:r>
            <a:r>
              <a:rPr lang="tr-TR" i="0" dirty="0" smtClean="0"/>
              <a:t> </a:t>
            </a:r>
          </a:p>
          <a:p>
            <a:pPr lvl="1"/>
            <a:r>
              <a:rPr lang="en-US" i="0" dirty="0" smtClean="0"/>
              <a:t>Certain </a:t>
            </a:r>
            <a:r>
              <a:rPr lang="en-US" i="0" dirty="0"/>
              <a:t>diseases are transmitted only in this </a:t>
            </a:r>
            <a:r>
              <a:rPr lang="en-US" i="0" dirty="0" smtClean="0"/>
              <a:t>way.</a:t>
            </a:r>
            <a:r>
              <a:rPr lang="en-US" i="0" dirty="0"/>
              <a:t> These were called venereal </a:t>
            </a:r>
            <a:r>
              <a:rPr lang="en-US" i="0" dirty="0" smtClean="0"/>
              <a:t>diseases</a:t>
            </a:r>
            <a:r>
              <a:rPr lang="tr-TR" i="0" dirty="0" smtClean="0"/>
              <a:t>. </a:t>
            </a:r>
            <a:endParaRPr lang="tr-TR" i="0" dirty="0"/>
          </a:p>
          <a:p>
            <a:pPr marL="0" lvl="0" indent="0">
              <a:buNone/>
            </a:pPr>
            <a:endParaRPr lang="tr-TR" sz="1050" i="1" smtClean="0">
              <a:solidFill>
                <a:srgbClr val="44546A"/>
              </a:solidFill>
            </a:endParaRPr>
          </a:p>
          <a:p>
            <a:pPr marL="0" lvl="0" indent="0">
              <a:buNone/>
            </a:pPr>
            <a:r>
              <a:rPr lang="tr-TR" sz="1050" i="1" smtClean="0">
                <a:solidFill>
                  <a:srgbClr val="44546A"/>
                </a:solidFill>
              </a:rPr>
              <a:t>Reference</a:t>
            </a:r>
            <a:r>
              <a:rPr lang="tr-TR" sz="1050" i="1" dirty="0">
                <a:solidFill>
                  <a:srgbClr val="44546A"/>
                </a:solidFill>
              </a:rPr>
              <a:t>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 dirty="0">
                <a:solidFill>
                  <a:srgbClr val="44546A"/>
                </a:solidFill>
              </a:rPr>
              <a:t> H.</a:t>
            </a:r>
          </a:p>
          <a:p>
            <a:pPr marL="530352" lvl="1" indent="0">
              <a:buNone/>
            </a:pPr>
            <a:endParaRPr lang="tr-TR" i="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392109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</Words>
  <Application>Microsoft Office PowerPoint</Application>
  <PresentationFormat>Geniş ekran</PresentationFormat>
  <Paragraphs>58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8" baseType="lpstr">
      <vt:lpstr>Franklin Gothic Book</vt:lpstr>
      <vt:lpstr>Crop</vt:lpstr>
      <vt:lpstr>THE TRANSMISSION and MAINTENANCE OF INFECTION</vt:lpstr>
      <vt:lpstr>ROUTES OF INFECTION The Oral Route</vt:lpstr>
      <vt:lpstr>ROUTES OF INFECTION The Respiratory Route</vt:lpstr>
      <vt:lpstr>ROUTES OF INFECTION Via Skin, Cornea, Mucuos Membranes</vt:lpstr>
      <vt:lpstr>METHODS of TRANSMISSION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TRANSMISSION and MAINTENANCE OF INFECTION</dc:title>
  <dc:creator>Inci Basak Kaya</dc:creator>
  <cp:lastModifiedBy>Inci Basak Kaya</cp:lastModifiedBy>
  <cp:revision>2</cp:revision>
  <dcterms:created xsi:type="dcterms:W3CDTF">2020-03-09T07:56:36Z</dcterms:created>
  <dcterms:modified xsi:type="dcterms:W3CDTF">2020-03-09T08:26:37Z</dcterms:modified>
</cp:coreProperties>
</file>