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6" r:id="rId2"/>
    <p:sldId id="259" r:id="rId3"/>
    <p:sldId id="260" r:id="rId4"/>
    <p:sldId id="262" r:id="rId5"/>
    <p:sldId id="266" r:id="rId6"/>
    <p:sldId id="267" r:id="rId7"/>
    <p:sldId id="268" r:id="rId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EA56F85-F7CB-4827-8195-499BE9593B63}" type="datetimeFigureOut">
              <a:rPr lang="tr-TR" smtClean="0"/>
              <a:t>1.05.2019</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6172DA-0131-443B-98BC-476B5A974148}" type="slidenum">
              <a:rPr lang="tr-TR" smtClean="0"/>
              <a:t>‹#›</a:t>
            </a:fld>
            <a:endParaRPr lang="tr-TR"/>
          </a:p>
        </p:txBody>
      </p:sp>
    </p:spTree>
    <p:extLst>
      <p:ext uri="{BB962C8B-B14F-4D97-AF65-F5344CB8AC3E}">
        <p14:creationId xmlns:p14="http://schemas.microsoft.com/office/powerpoint/2010/main" val="1260802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762D71-F3D5-4F1B-B9EC-C65E6EB4EFFC}" type="datetimeFigureOut">
              <a:rPr lang="tr-TR" smtClean="0"/>
              <a:t>1.05.2019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71E20E-082F-40E1-A456-6CA86F7A8EE9}" type="slidenum">
              <a:rPr lang="tr-TR" smtClean="0"/>
              <a:t>‹#›</a:t>
            </a:fld>
            <a:endParaRPr lang="tr-TR"/>
          </a:p>
        </p:txBody>
      </p:sp>
    </p:spTree>
    <p:extLst>
      <p:ext uri="{BB962C8B-B14F-4D97-AF65-F5344CB8AC3E}">
        <p14:creationId xmlns:p14="http://schemas.microsoft.com/office/powerpoint/2010/main" val="2566195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sp>
        <p:nvSpPr>
          <p:cNvPr id="7" name="Unvan 1"/>
          <p:cNvSpPr txBox="1">
            <a:spLocks/>
          </p:cNvSpPr>
          <p:nvPr userDrawn="1"/>
        </p:nvSpPr>
        <p:spPr>
          <a:xfrm rot="19943020">
            <a:off x="-241085" y="2704036"/>
            <a:ext cx="13088960" cy="1376998"/>
          </a:xfrm>
          <a:prstGeom prst="rect">
            <a:avLst/>
          </a:prstGeom>
          <a:noFill/>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8800" b="0" cap="none" spc="50" dirty="0" smtClean="0">
                <a:ln w="0"/>
                <a:solidFill>
                  <a:schemeClr val="bg2">
                    <a:alpha val="9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Öğr. Gör. Fuat ATASOY</a:t>
            </a:r>
            <a:endParaRPr lang="tr-TR" sz="8800" b="0" cap="none" spc="50" dirty="0">
              <a:ln w="0"/>
              <a:solidFill>
                <a:schemeClr val="bg2">
                  <a:alpha val="9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22733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C6E5D39-106A-4E4F-A1C0-1B1EA557D354}" type="slidenum">
              <a:rPr lang="tr-TR" smtClean="0"/>
              <a:t>‹#›</a:t>
            </a:fld>
            <a:endParaRPr lang="tr-TR"/>
          </a:p>
        </p:txBody>
      </p:sp>
    </p:spTree>
    <p:extLst>
      <p:ext uri="{BB962C8B-B14F-4D97-AF65-F5344CB8AC3E}">
        <p14:creationId xmlns:p14="http://schemas.microsoft.com/office/powerpoint/2010/main" val="4204432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C6E5D39-106A-4E4F-A1C0-1B1EA557D354}" type="slidenum">
              <a:rPr lang="tr-TR" smtClean="0"/>
              <a:t>‹#›</a:t>
            </a:fld>
            <a:endParaRPr lang="tr-TR"/>
          </a:p>
        </p:txBody>
      </p:sp>
    </p:spTree>
    <p:extLst>
      <p:ext uri="{BB962C8B-B14F-4D97-AF65-F5344CB8AC3E}">
        <p14:creationId xmlns:p14="http://schemas.microsoft.com/office/powerpoint/2010/main" val="3593612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C6E5D39-106A-4E4F-A1C0-1B1EA557D354}" type="slidenum">
              <a:rPr lang="tr-TR" smtClean="0"/>
              <a:t>‹#›</a:t>
            </a:fld>
            <a:endParaRPr lang="tr-TR"/>
          </a:p>
        </p:txBody>
      </p:sp>
    </p:spTree>
    <p:extLst>
      <p:ext uri="{BB962C8B-B14F-4D97-AF65-F5344CB8AC3E}">
        <p14:creationId xmlns:p14="http://schemas.microsoft.com/office/powerpoint/2010/main" val="23045027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C6E5D39-106A-4E4F-A1C0-1B1EA557D354}" type="slidenum">
              <a:rPr lang="tr-TR" smtClean="0"/>
              <a:t>‹#›</a:t>
            </a:fld>
            <a:endParaRPr lang="tr-TR"/>
          </a:p>
        </p:txBody>
      </p:sp>
    </p:spTree>
    <p:extLst>
      <p:ext uri="{BB962C8B-B14F-4D97-AF65-F5344CB8AC3E}">
        <p14:creationId xmlns:p14="http://schemas.microsoft.com/office/powerpoint/2010/main" val="32013254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C6E5D39-106A-4E4F-A1C0-1B1EA557D354}" type="slidenum">
              <a:rPr lang="tr-TR" smtClean="0"/>
              <a:t>‹#›</a:t>
            </a:fld>
            <a:endParaRPr lang="tr-TR"/>
          </a:p>
        </p:txBody>
      </p:sp>
    </p:spTree>
    <p:extLst>
      <p:ext uri="{BB962C8B-B14F-4D97-AF65-F5344CB8AC3E}">
        <p14:creationId xmlns:p14="http://schemas.microsoft.com/office/powerpoint/2010/main" val="41545950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C6E5D39-106A-4E4F-A1C0-1B1EA557D354}" type="slidenum">
              <a:rPr lang="tr-TR" smtClean="0"/>
              <a:t>‹#›</a:t>
            </a:fld>
            <a:endParaRPr lang="tr-TR"/>
          </a:p>
        </p:txBody>
      </p:sp>
    </p:spTree>
    <p:extLst>
      <p:ext uri="{BB962C8B-B14F-4D97-AF65-F5344CB8AC3E}">
        <p14:creationId xmlns:p14="http://schemas.microsoft.com/office/powerpoint/2010/main" val="136813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C6E5D39-106A-4E4F-A1C0-1B1EA557D354}" type="slidenum">
              <a:rPr lang="tr-TR" smtClean="0"/>
              <a:t>‹#›</a:t>
            </a:fld>
            <a:endParaRPr lang="tr-TR"/>
          </a:p>
        </p:txBody>
      </p:sp>
    </p:spTree>
    <p:extLst>
      <p:ext uri="{BB962C8B-B14F-4D97-AF65-F5344CB8AC3E}">
        <p14:creationId xmlns:p14="http://schemas.microsoft.com/office/powerpoint/2010/main" val="16189483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C6E5D39-106A-4E4F-A1C0-1B1EA557D354}" type="slidenum">
              <a:rPr lang="tr-TR" smtClean="0"/>
              <a:t>‹#›</a:t>
            </a:fld>
            <a:endParaRPr lang="tr-TR"/>
          </a:p>
        </p:txBody>
      </p:sp>
    </p:spTree>
    <p:extLst>
      <p:ext uri="{BB962C8B-B14F-4D97-AF65-F5344CB8AC3E}">
        <p14:creationId xmlns:p14="http://schemas.microsoft.com/office/powerpoint/2010/main" val="134268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C6E5D39-106A-4E4F-A1C0-1B1EA557D354}" type="slidenum">
              <a:rPr lang="tr-TR" smtClean="0"/>
              <a:t>‹#›</a:t>
            </a:fld>
            <a:endParaRPr lang="tr-TR"/>
          </a:p>
        </p:txBody>
      </p:sp>
    </p:spTree>
    <p:extLst>
      <p:ext uri="{BB962C8B-B14F-4D97-AF65-F5344CB8AC3E}">
        <p14:creationId xmlns:p14="http://schemas.microsoft.com/office/powerpoint/2010/main" val="14710838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C6E5D39-106A-4E4F-A1C0-1B1EA557D354}" type="slidenum">
              <a:rPr lang="tr-TR" smtClean="0"/>
              <a:t>‹#›</a:t>
            </a:fld>
            <a:endParaRPr lang="tr-TR"/>
          </a:p>
        </p:txBody>
      </p:sp>
    </p:spTree>
    <p:extLst>
      <p:ext uri="{BB962C8B-B14F-4D97-AF65-F5344CB8AC3E}">
        <p14:creationId xmlns:p14="http://schemas.microsoft.com/office/powerpoint/2010/main" val="1910938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6E5D39-106A-4E4F-A1C0-1B1EA557D354}" type="slidenum">
              <a:rPr lang="tr-TR" smtClean="0"/>
              <a:t>‹#›</a:t>
            </a:fld>
            <a:endParaRPr lang="tr-TR"/>
          </a:p>
        </p:txBody>
      </p:sp>
    </p:spTree>
    <p:extLst>
      <p:ext uri="{BB962C8B-B14F-4D97-AF65-F5344CB8AC3E}">
        <p14:creationId xmlns:p14="http://schemas.microsoft.com/office/powerpoint/2010/main" val="1945865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stretch>
            <a:fillRect/>
          </a:stretch>
        </p:blipFill>
        <p:spPr>
          <a:xfrm>
            <a:off x="2899524" y="1453557"/>
            <a:ext cx="7458075" cy="4171950"/>
          </a:xfrm>
          <a:prstGeom prst="rect">
            <a:avLst/>
          </a:prstGeom>
        </p:spPr>
      </p:pic>
      <p:sp>
        <p:nvSpPr>
          <p:cNvPr id="2" name="Unvan 1"/>
          <p:cNvSpPr>
            <a:spLocks noGrp="1"/>
          </p:cNvSpPr>
          <p:nvPr>
            <p:ph type="ctrTitle" idx="4294967295"/>
          </p:nvPr>
        </p:nvSpPr>
        <p:spPr>
          <a:xfrm>
            <a:off x="605581" y="339930"/>
            <a:ext cx="9144000" cy="1376998"/>
          </a:xfrm>
        </p:spPr>
        <p:txBody>
          <a:bodyPr/>
          <a:lstStyle/>
          <a:p>
            <a:r>
              <a:rPr lang="tr-TR" dirty="0" smtClean="0">
                <a:latin typeface="Times New Roman" panose="02020603050405020304" pitchFamily="18" charset="0"/>
                <a:cs typeface="Times New Roman" panose="02020603050405020304" pitchFamily="18" charset="0"/>
              </a:rPr>
              <a:t>Turizm ve Çevre</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880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idx="4294967295"/>
          </p:nvPr>
        </p:nvSpPr>
        <p:spPr>
          <a:xfrm>
            <a:off x="605581" y="339930"/>
            <a:ext cx="9144000" cy="1376998"/>
          </a:xfrm>
        </p:spPr>
        <p:txBody>
          <a:bodyPr/>
          <a:lstStyle/>
          <a:p>
            <a:r>
              <a:rPr lang="tr-TR" dirty="0" smtClean="0">
                <a:latin typeface="Times New Roman" panose="02020603050405020304" pitchFamily="18" charset="0"/>
                <a:cs typeface="Times New Roman" panose="02020603050405020304" pitchFamily="18" charset="0"/>
              </a:rPr>
              <a:t>Turizm ve Çevre</a:t>
            </a:r>
            <a:endParaRPr lang="tr-TR" dirty="0">
              <a:latin typeface="Times New Roman" panose="02020603050405020304" pitchFamily="18" charset="0"/>
              <a:cs typeface="Times New Roman" panose="02020603050405020304" pitchFamily="18" charset="0"/>
            </a:endParaRPr>
          </a:p>
        </p:txBody>
      </p:sp>
      <p:sp>
        <p:nvSpPr>
          <p:cNvPr id="3" name="Dikdörtgen 2"/>
          <p:cNvSpPr/>
          <p:nvPr/>
        </p:nvSpPr>
        <p:spPr>
          <a:xfrm>
            <a:off x="3216552" y="2222526"/>
            <a:ext cx="5557932" cy="647550"/>
          </a:xfrm>
          <a:prstGeom prst="rect">
            <a:avLst/>
          </a:prstGeom>
        </p:spPr>
        <p:txBody>
          <a:bodyPr wrap="none">
            <a:spAutoFit/>
          </a:bodyPr>
          <a:lstStyle/>
          <a:p>
            <a:pPr algn="just">
              <a:lnSpc>
                <a:spcPct val="105000"/>
              </a:lnSpc>
              <a:spcAft>
                <a:spcPts val="800"/>
              </a:spcAft>
            </a:pPr>
            <a:r>
              <a:rPr lang="tr-TR" sz="3600" b="1" dirty="0">
                <a:latin typeface="Times New Roman" panose="02020603050405020304" pitchFamily="18" charset="0"/>
                <a:ea typeface="Calibri" panose="020F0502020204030204" pitchFamily="34" charset="0"/>
                <a:cs typeface="Times New Roman" panose="02020603050405020304" pitchFamily="18" charset="0"/>
              </a:rPr>
              <a:t>ÇEVRENİN BOYUTLARI</a:t>
            </a:r>
            <a:endParaRPr lang="tr-TR"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Dikdörtgen 6"/>
          <p:cNvSpPr/>
          <p:nvPr/>
        </p:nvSpPr>
        <p:spPr>
          <a:xfrm>
            <a:off x="4886724" y="3994011"/>
            <a:ext cx="1858522" cy="369332"/>
          </a:xfrm>
          <a:prstGeom prst="rect">
            <a:avLst/>
          </a:prstGeom>
        </p:spPr>
        <p:txBody>
          <a:bodyPr wrap="none">
            <a:spAutoFit/>
          </a:bodyPr>
          <a:lstStyle/>
          <a:p>
            <a:r>
              <a:rPr lang="tr-TR" b="1" dirty="0">
                <a:latin typeface="Times New Roman" panose="02020603050405020304" pitchFamily="18" charset="0"/>
                <a:ea typeface="Calibri" panose="020F0502020204030204" pitchFamily="34" charset="0"/>
              </a:rPr>
              <a:t>Toplumsal Çevre</a:t>
            </a:r>
            <a:endParaRPr lang="tr-TR" dirty="0"/>
          </a:p>
        </p:txBody>
      </p:sp>
      <p:cxnSp>
        <p:nvCxnSpPr>
          <p:cNvPr id="11" name="Düz Ok Bağlayıcısı 10"/>
          <p:cNvCxnSpPr/>
          <p:nvPr/>
        </p:nvCxnSpPr>
        <p:spPr>
          <a:xfrm>
            <a:off x="5547360" y="2863753"/>
            <a:ext cx="1" cy="113658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2" name="Resim 21"/>
          <p:cNvPicPr>
            <a:picLocks noChangeAspect="1"/>
          </p:cNvPicPr>
          <p:nvPr/>
        </p:nvPicPr>
        <p:blipFill>
          <a:blip r:embed="rId2"/>
          <a:stretch>
            <a:fillRect/>
          </a:stretch>
        </p:blipFill>
        <p:spPr>
          <a:xfrm>
            <a:off x="6995284" y="5201915"/>
            <a:ext cx="4761287" cy="1583165"/>
          </a:xfrm>
          <a:prstGeom prst="rect">
            <a:avLst/>
          </a:prstGeom>
        </p:spPr>
      </p:pic>
    </p:spTree>
    <p:extLst>
      <p:ext uri="{BB962C8B-B14F-4D97-AF65-F5344CB8AC3E}">
        <p14:creationId xmlns:p14="http://schemas.microsoft.com/office/powerpoint/2010/main" val="1820004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idx="4294967295"/>
          </p:nvPr>
        </p:nvSpPr>
        <p:spPr>
          <a:xfrm>
            <a:off x="605581" y="339930"/>
            <a:ext cx="9144000" cy="1376998"/>
          </a:xfrm>
        </p:spPr>
        <p:txBody>
          <a:bodyPr/>
          <a:lstStyle/>
          <a:p>
            <a:r>
              <a:rPr lang="tr-TR" dirty="0" smtClean="0">
                <a:latin typeface="Times New Roman" panose="02020603050405020304" pitchFamily="18" charset="0"/>
                <a:cs typeface="Times New Roman" panose="02020603050405020304" pitchFamily="18" charset="0"/>
              </a:rPr>
              <a:t>Turizm ve Çevre</a:t>
            </a:r>
            <a:endParaRPr lang="tr-TR" dirty="0">
              <a:latin typeface="Times New Roman" panose="02020603050405020304" pitchFamily="18" charset="0"/>
              <a:cs typeface="Times New Roman" panose="02020603050405020304" pitchFamily="18" charset="0"/>
            </a:endParaRPr>
          </a:p>
        </p:txBody>
      </p:sp>
      <p:sp>
        <p:nvSpPr>
          <p:cNvPr id="3" name="Dikdörtgen 2"/>
          <p:cNvSpPr/>
          <p:nvPr/>
        </p:nvSpPr>
        <p:spPr>
          <a:xfrm>
            <a:off x="858799" y="3043403"/>
            <a:ext cx="10045002" cy="3108543"/>
          </a:xfrm>
          <a:prstGeom prst="rect">
            <a:avLst/>
          </a:prstGeom>
        </p:spPr>
        <p:txBody>
          <a:bodyPr wrap="square">
            <a:spAutoFit/>
          </a:bodyPr>
          <a:lstStyle/>
          <a:p>
            <a:pPr algn="ctr"/>
            <a:r>
              <a:rPr lang="tr-TR" sz="2800" b="1" dirty="0">
                <a:latin typeface="Times New Roman" panose="02020603050405020304" pitchFamily="18" charset="0"/>
                <a:cs typeface="Times New Roman" panose="02020603050405020304" pitchFamily="18" charset="0"/>
              </a:rPr>
              <a:t>Toplumsal Çevre:</a:t>
            </a:r>
            <a:r>
              <a:rPr lang="tr-TR" sz="2800" dirty="0">
                <a:latin typeface="Times New Roman" panose="02020603050405020304" pitchFamily="18" charset="0"/>
                <a:cs typeface="Times New Roman" panose="02020603050405020304" pitchFamily="18" charset="0"/>
              </a:rPr>
              <a:t> Bir fiziksel çevre içinde bulunan insanların ekonomik, toplumsal ve siyasal sistemleri gereği yarattıkları ilişkilerin tümü toplumsal çevreyi oluşturur. En basit komşuluk ilişkilerinden başlayarak alışverişe, eğitime, çalışma koşullarına yönetilen ilişkilerine kadar uzanan ve toplumsal yaşam koşullarını belirleyen bu resmi ve resmi olmayan ilişkiler, davranışlar toplumsal çevrenin ifadesidir.</a:t>
            </a:r>
          </a:p>
        </p:txBody>
      </p:sp>
      <p:pic>
        <p:nvPicPr>
          <p:cNvPr id="4" name="Resim 3"/>
          <p:cNvPicPr>
            <a:picLocks noChangeAspect="1"/>
          </p:cNvPicPr>
          <p:nvPr/>
        </p:nvPicPr>
        <p:blipFill>
          <a:blip r:embed="rId2"/>
          <a:stretch>
            <a:fillRect/>
          </a:stretch>
        </p:blipFill>
        <p:spPr>
          <a:xfrm>
            <a:off x="8901384" y="0"/>
            <a:ext cx="2714625" cy="2638425"/>
          </a:xfrm>
          <a:prstGeom prst="rect">
            <a:avLst/>
          </a:prstGeom>
        </p:spPr>
      </p:pic>
    </p:spTree>
    <p:extLst>
      <p:ext uri="{BB962C8B-B14F-4D97-AF65-F5344CB8AC3E}">
        <p14:creationId xmlns:p14="http://schemas.microsoft.com/office/powerpoint/2010/main" val="4154049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idx="4294967295"/>
          </p:nvPr>
        </p:nvSpPr>
        <p:spPr>
          <a:xfrm>
            <a:off x="605581" y="339930"/>
            <a:ext cx="9144000" cy="1376998"/>
          </a:xfrm>
        </p:spPr>
        <p:txBody>
          <a:bodyPr/>
          <a:lstStyle/>
          <a:p>
            <a:r>
              <a:rPr lang="tr-TR" dirty="0" smtClean="0">
                <a:latin typeface="Times New Roman" panose="02020603050405020304" pitchFamily="18" charset="0"/>
                <a:cs typeface="Times New Roman" panose="02020603050405020304" pitchFamily="18" charset="0"/>
              </a:rPr>
              <a:t>Turizm ve Çevre</a:t>
            </a:r>
            <a:endParaRPr lang="tr-TR" dirty="0">
              <a:latin typeface="Times New Roman" panose="02020603050405020304" pitchFamily="18" charset="0"/>
              <a:cs typeface="Times New Roman" panose="02020603050405020304" pitchFamily="18" charset="0"/>
            </a:endParaRPr>
          </a:p>
        </p:txBody>
      </p:sp>
      <p:sp>
        <p:nvSpPr>
          <p:cNvPr id="3" name="Dikdörtgen 2"/>
          <p:cNvSpPr/>
          <p:nvPr/>
        </p:nvSpPr>
        <p:spPr>
          <a:xfrm>
            <a:off x="3865265" y="2107567"/>
            <a:ext cx="6096000" cy="3970318"/>
          </a:xfrm>
          <a:prstGeom prst="rect">
            <a:avLst/>
          </a:prstGeom>
        </p:spPr>
        <p:txBody>
          <a:bodyPr>
            <a:spAutoFit/>
          </a:bodyPr>
          <a:lstStyle/>
          <a:p>
            <a:pPr algn="ctr"/>
            <a:r>
              <a:rPr lang="tr-TR" sz="2800" dirty="0">
                <a:latin typeface="Times New Roman" panose="02020603050405020304" pitchFamily="18" charset="0"/>
                <a:cs typeface="Times New Roman" panose="02020603050405020304" pitchFamily="18" charset="0"/>
              </a:rPr>
              <a:t>Fiziksel çevre ile toplumsal çevre birbirlerinin tamamlayan iki kavramdır. Her fiziksel çevrenin içerisinde bir toplumsal çevre yer almakta ve fiziksel çevresinden etkilenmeyen bir toplumsal çevre söz konusu oluşturmaktadır. Aynı biçimde toplumsal yapıdan bağımsız ondan etkilenmeyen bir fiziksel çevre de düşünülemez. </a:t>
            </a:r>
          </a:p>
        </p:txBody>
      </p:sp>
      <p:pic>
        <p:nvPicPr>
          <p:cNvPr id="5" name="Resim 4"/>
          <p:cNvPicPr>
            <a:picLocks noChangeAspect="1"/>
          </p:cNvPicPr>
          <p:nvPr/>
        </p:nvPicPr>
        <p:blipFill>
          <a:blip r:embed="rId2"/>
          <a:stretch>
            <a:fillRect/>
          </a:stretch>
        </p:blipFill>
        <p:spPr>
          <a:xfrm>
            <a:off x="384538" y="1884589"/>
            <a:ext cx="2609850" cy="1695450"/>
          </a:xfrm>
          <a:prstGeom prst="rect">
            <a:avLst/>
          </a:prstGeom>
        </p:spPr>
      </p:pic>
    </p:spTree>
    <p:extLst>
      <p:ext uri="{BB962C8B-B14F-4D97-AF65-F5344CB8AC3E}">
        <p14:creationId xmlns:p14="http://schemas.microsoft.com/office/powerpoint/2010/main" val="4125108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idx="4294967295"/>
          </p:nvPr>
        </p:nvSpPr>
        <p:spPr>
          <a:xfrm>
            <a:off x="605581" y="339930"/>
            <a:ext cx="9144000" cy="1376998"/>
          </a:xfrm>
        </p:spPr>
        <p:txBody>
          <a:bodyPr/>
          <a:lstStyle/>
          <a:p>
            <a:r>
              <a:rPr lang="tr-TR" dirty="0" smtClean="0">
                <a:latin typeface="Times New Roman" panose="02020603050405020304" pitchFamily="18" charset="0"/>
                <a:cs typeface="Times New Roman" panose="02020603050405020304" pitchFamily="18" charset="0"/>
              </a:rPr>
              <a:t>Turizm ve Çevre</a:t>
            </a:r>
            <a:endParaRPr lang="tr-TR" dirty="0">
              <a:latin typeface="Times New Roman" panose="02020603050405020304" pitchFamily="18" charset="0"/>
              <a:cs typeface="Times New Roman" panose="02020603050405020304" pitchFamily="18" charset="0"/>
            </a:endParaRPr>
          </a:p>
        </p:txBody>
      </p:sp>
      <p:sp>
        <p:nvSpPr>
          <p:cNvPr id="3" name="Dikdörtgen 2"/>
          <p:cNvSpPr/>
          <p:nvPr/>
        </p:nvSpPr>
        <p:spPr>
          <a:xfrm>
            <a:off x="3779520" y="1392968"/>
            <a:ext cx="8046720" cy="2806922"/>
          </a:xfrm>
          <a:prstGeom prst="rect">
            <a:avLst/>
          </a:prstGeom>
        </p:spPr>
        <p:txBody>
          <a:bodyPr wrap="square">
            <a:spAutoFit/>
          </a:bodyPr>
          <a:lstStyle/>
          <a:p>
            <a:pPr algn="ctr">
              <a:lnSpc>
                <a:spcPct val="105000"/>
              </a:lnSpc>
              <a:spcAft>
                <a:spcPts val="800"/>
              </a:spcAft>
            </a:pPr>
            <a:r>
              <a:rPr lang="tr-TR" sz="2800" dirty="0">
                <a:latin typeface="Times New Roman" panose="02020603050405020304" pitchFamily="18" charset="0"/>
                <a:ea typeface="Calibri" panose="020F0502020204030204" pitchFamily="34" charset="0"/>
                <a:cs typeface="Times New Roman" panose="02020603050405020304" pitchFamily="18" charset="0"/>
              </a:rPr>
              <a:t>Daha öncede bahsedildiği gibi çevre tanımı fiziksel ve toplumsal boyutlarıyla bir bütündür. Gerçekte birini diğerinden ayırmak olanaksızdır. Böyle bir ayrımın amacı büyük ölçüde çevresel etki ve olaylar arasındaki ilişkilerin belirleme, açıklama ve çözümleme kolaylığı sağlayabilmektedir.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Resim 5"/>
          <p:cNvPicPr>
            <a:picLocks noChangeAspect="1"/>
          </p:cNvPicPr>
          <p:nvPr/>
        </p:nvPicPr>
        <p:blipFill>
          <a:blip r:embed="rId2"/>
          <a:stretch>
            <a:fillRect/>
          </a:stretch>
        </p:blipFill>
        <p:spPr>
          <a:xfrm>
            <a:off x="148214" y="3773473"/>
            <a:ext cx="4088674" cy="2958909"/>
          </a:xfrm>
          <a:prstGeom prst="rect">
            <a:avLst/>
          </a:prstGeom>
        </p:spPr>
      </p:pic>
    </p:spTree>
    <p:extLst>
      <p:ext uri="{BB962C8B-B14F-4D97-AF65-F5344CB8AC3E}">
        <p14:creationId xmlns:p14="http://schemas.microsoft.com/office/powerpoint/2010/main" val="10341308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idx="4294967295"/>
          </p:nvPr>
        </p:nvSpPr>
        <p:spPr>
          <a:xfrm>
            <a:off x="605581" y="339930"/>
            <a:ext cx="9144000" cy="1376998"/>
          </a:xfrm>
        </p:spPr>
        <p:txBody>
          <a:bodyPr/>
          <a:lstStyle/>
          <a:p>
            <a:r>
              <a:rPr lang="tr-TR" dirty="0" smtClean="0">
                <a:latin typeface="Times New Roman" panose="02020603050405020304" pitchFamily="18" charset="0"/>
                <a:cs typeface="Times New Roman" panose="02020603050405020304" pitchFamily="18" charset="0"/>
              </a:rPr>
              <a:t>Turizm ve Çevre</a:t>
            </a:r>
            <a:endParaRPr lang="tr-TR"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stretch>
            <a:fillRect/>
          </a:stretch>
        </p:blipFill>
        <p:spPr>
          <a:xfrm>
            <a:off x="2464524" y="1716928"/>
            <a:ext cx="8125097" cy="4666455"/>
          </a:xfrm>
          <a:prstGeom prst="rect">
            <a:avLst/>
          </a:prstGeom>
        </p:spPr>
      </p:pic>
    </p:spTree>
    <p:extLst>
      <p:ext uri="{BB962C8B-B14F-4D97-AF65-F5344CB8AC3E}">
        <p14:creationId xmlns:p14="http://schemas.microsoft.com/office/powerpoint/2010/main" val="41857867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idx="4294967295"/>
          </p:nvPr>
        </p:nvSpPr>
        <p:spPr>
          <a:xfrm>
            <a:off x="605581" y="339930"/>
            <a:ext cx="9144000" cy="1376998"/>
          </a:xfrm>
        </p:spPr>
        <p:txBody>
          <a:bodyPr/>
          <a:lstStyle/>
          <a:p>
            <a:r>
              <a:rPr lang="tr-TR" dirty="0" smtClean="0">
                <a:latin typeface="Times New Roman" panose="02020603050405020304" pitchFamily="18" charset="0"/>
                <a:cs typeface="Times New Roman" panose="02020603050405020304" pitchFamily="18" charset="0"/>
              </a:rPr>
              <a:t>Turizm ve Çevre</a:t>
            </a:r>
            <a:endParaRPr lang="tr-TR" dirty="0">
              <a:latin typeface="Times New Roman" panose="02020603050405020304" pitchFamily="18" charset="0"/>
              <a:cs typeface="Times New Roman" panose="02020603050405020304" pitchFamily="18" charset="0"/>
            </a:endParaRPr>
          </a:p>
        </p:txBody>
      </p:sp>
      <p:sp>
        <p:nvSpPr>
          <p:cNvPr id="5" name="Dikdörtgen 4"/>
          <p:cNvSpPr/>
          <p:nvPr/>
        </p:nvSpPr>
        <p:spPr>
          <a:xfrm>
            <a:off x="858799" y="1872192"/>
            <a:ext cx="1970989" cy="461665"/>
          </a:xfrm>
          <a:prstGeom prst="rect">
            <a:avLst/>
          </a:prstGeom>
        </p:spPr>
        <p:txBody>
          <a:bodyPr wrap="none">
            <a:spAutoFit/>
          </a:bodyPr>
          <a:lstStyle/>
          <a:p>
            <a:r>
              <a:rPr lang="tr-TR" sz="2400" b="1" dirty="0" smtClean="0">
                <a:latin typeface="Times New Roman" panose="02020603050405020304" pitchFamily="18" charset="0"/>
              </a:rPr>
              <a:t>KAYNAKÇA</a:t>
            </a:r>
            <a:endParaRPr lang="tr-TR" sz="2400" dirty="0"/>
          </a:p>
        </p:txBody>
      </p:sp>
      <p:sp>
        <p:nvSpPr>
          <p:cNvPr id="4" name="Dikdörtgen 3"/>
          <p:cNvSpPr/>
          <p:nvPr/>
        </p:nvSpPr>
        <p:spPr>
          <a:xfrm>
            <a:off x="522515" y="3217922"/>
            <a:ext cx="9953896" cy="1892826"/>
          </a:xfrm>
          <a:prstGeom prst="rect">
            <a:avLst/>
          </a:prstGeom>
        </p:spPr>
        <p:txBody>
          <a:bodyPr wrap="square">
            <a:spAutoFit/>
          </a:bodyPr>
          <a:lstStyle/>
          <a:p>
            <a:pPr marL="274320" indent="-182880" algn="just">
              <a:spcBef>
                <a:spcPts val="100"/>
              </a:spcBef>
              <a:spcAft>
                <a:spcPts val="100"/>
              </a:spcAft>
            </a:pPr>
            <a:r>
              <a:rPr lang="tr-TR" sz="2800" dirty="0" err="1">
                <a:latin typeface="Times New Roman" panose="02020603050405020304" pitchFamily="18" charset="0"/>
                <a:ea typeface="Times New Roman" panose="02020603050405020304" pitchFamily="18" charset="0"/>
                <a:cs typeface="Times New Roman" panose="02020603050405020304" pitchFamily="18" charset="0"/>
              </a:rPr>
              <a:t>Nüzhet</a:t>
            </a:r>
            <a:r>
              <a:rPr lang="tr-TR" sz="2800" dirty="0">
                <a:latin typeface="Times New Roman" panose="02020603050405020304" pitchFamily="18" charset="0"/>
                <a:ea typeface="Times New Roman" panose="02020603050405020304" pitchFamily="18" charset="0"/>
                <a:cs typeface="Times New Roman" panose="02020603050405020304" pitchFamily="18" charset="0"/>
              </a:rPr>
              <a:t> Kahraman-Oğuz Türkay- Turizm Ve Çevre</a:t>
            </a:r>
          </a:p>
          <a:p>
            <a:pPr marL="274320" indent="-182880" algn="just">
              <a:spcBef>
                <a:spcPts val="100"/>
              </a:spcBef>
              <a:spcAft>
                <a:spcPts val="100"/>
              </a:spcAft>
            </a:pPr>
            <a:r>
              <a:rPr lang="tr-TR" sz="2800" dirty="0">
                <a:latin typeface="Times New Roman" panose="02020603050405020304" pitchFamily="18" charset="0"/>
                <a:ea typeface="Times New Roman" panose="02020603050405020304" pitchFamily="18" charset="0"/>
                <a:cs typeface="Times New Roman" panose="02020603050405020304" pitchFamily="18" charset="0"/>
              </a:rPr>
              <a:t>Cengiz Demir-Aydın Çevirgen-Turizm ve Çevre Yönetimi</a:t>
            </a:r>
          </a:p>
          <a:p>
            <a:pPr marL="274320" indent="-182880" algn="just">
              <a:spcBef>
                <a:spcPts val="100"/>
              </a:spcBef>
              <a:spcAft>
                <a:spcPts val="100"/>
              </a:spcAft>
            </a:pPr>
            <a:r>
              <a:rPr lang="tr-TR" sz="2800" dirty="0">
                <a:latin typeface="Times New Roman" panose="02020603050405020304" pitchFamily="18" charset="0"/>
                <a:ea typeface="Times New Roman" panose="02020603050405020304" pitchFamily="18" charset="0"/>
                <a:cs typeface="Times New Roman" panose="02020603050405020304" pitchFamily="18" charset="0"/>
              </a:rPr>
              <a:t>Cengiz Demir-Aydın Çevirgen-Eko Turizm Yönetimi</a:t>
            </a:r>
          </a:p>
          <a:p>
            <a:pPr marL="274320" indent="-182880" algn="just">
              <a:spcBef>
                <a:spcPts val="100"/>
              </a:spcBef>
              <a:spcAft>
                <a:spcPts val="100"/>
              </a:spcAft>
            </a:pPr>
            <a:r>
              <a:rPr lang="tr-TR" sz="2800" dirty="0">
                <a:latin typeface="Times New Roman" panose="02020603050405020304" pitchFamily="18" charset="0"/>
                <a:ea typeface="Times New Roman" panose="02020603050405020304" pitchFamily="18" charset="0"/>
                <a:cs typeface="Times New Roman" panose="02020603050405020304" pitchFamily="18" charset="0"/>
              </a:rPr>
              <a:t>Muammer Tuna- Turizm, Çevre ve Toplum</a:t>
            </a:r>
          </a:p>
        </p:txBody>
      </p:sp>
    </p:spTree>
    <p:extLst>
      <p:ext uri="{BB962C8B-B14F-4D97-AF65-F5344CB8AC3E}">
        <p14:creationId xmlns:p14="http://schemas.microsoft.com/office/powerpoint/2010/main" val="32192115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187</Words>
  <Application>Microsoft Office PowerPoint</Application>
  <PresentationFormat>Geniş ekran</PresentationFormat>
  <Paragraphs>17</Paragraphs>
  <Slides>7</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7</vt:i4>
      </vt:variant>
    </vt:vector>
  </HeadingPairs>
  <TitlesOfParts>
    <vt:vector size="12" baseType="lpstr">
      <vt:lpstr>Arial</vt:lpstr>
      <vt:lpstr>Calibri</vt:lpstr>
      <vt:lpstr>Calibri Light</vt:lpstr>
      <vt:lpstr>Times New Roman</vt:lpstr>
      <vt:lpstr>Office Teması</vt:lpstr>
      <vt:lpstr>Turizm ve Çevre</vt:lpstr>
      <vt:lpstr>Turizm ve Çevre</vt:lpstr>
      <vt:lpstr>Turizm ve Çevre</vt:lpstr>
      <vt:lpstr>Turizm ve Çevre</vt:lpstr>
      <vt:lpstr>Turizm ve Çevre</vt:lpstr>
      <vt:lpstr>Turizm ve Çevre</vt:lpstr>
      <vt:lpstr>Turizm ve Çevre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Turizm ve Çevre</dc:title>
  <dc:creator>Fuat Atasoy</dc:creator>
  <cp:lastModifiedBy>Fuat Atasoy</cp:lastModifiedBy>
  <cp:revision>11</cp:revision>
  <dcterms:created xsi:type="dcterms:W3CDTF">2019-05-01T09:15:26Z</dcterms:created>
  <dcterms:modified xsi:type="dcterms:W3CDTF">2019-05-01T10:23:48Z</dcterms:modified>
</cp:coreProperties>
</file>