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6" r:id="rId5"/>
    <p:sldId id="267" r:id="rId6"/>
    <p:sldId id="268" r:id="rId7"/>
    <p:sldId id="270" r:id="rId8"/>
    <p:sldId id="271" r:id="rId9"/>
    <p:sldId id="272" r:id="rId10"/>
    <p:sldId id="273"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13.9.2020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1052736"/>
            <a:ext cx="7772400" cy="1470025"/>
          </a:xfrm>
        </p:spPr>
        <p:txBody>
          <a:bodyPr/>
          <a:lstStyle/>
          <a:p>
            <a:r>
              <a:rPr lang="tr-TR" dirty="0" smtClean="0"/>
              <a:t>3.HAFTA</a:t>
            </a:r>
            <a:endParaRPr lang="tr-TR" dirty="0"/>
          </a:p>
        </p:txBody>
      </p:sp>
      <p:sp>
        <p:nvSpPr>
          <p:cNvPr id="3" name="2 Alt Başlık"/>
          <p:cNvSpPr>
            <a:spLocks noGrp="1"/>
          </p:cNvSpPr>
          <p:nvPr>
            <p:ph type="subTitle" idx="1"/>
          </p:nvPr>
        </p:nvSpPr>
        <p:spPr>
          <a:xfrm>
            <a:off x="1259632" y="2564904"/>
            <a:ext cx="6400800" cy="2592288"/>
          </a:xfrm>
        </p:spPr>
        <p:txBody>
          <a:bodyPr>
            <a:normAutofit/>
          </a:bodyPr>
          <a:lstStyle/>
          <a:p>
            <a:r>
              <a:rPr lang="tr-TR" sz="4800" dirty="0" err="1" smtClean="0"/>
              <a:t>Nanomalzemeler</a:t>
            </a:r>
            <a:r>
              <a:rPr lang="tr-TR" sz="4800" dirty="0" smtClean="0"/>
              <a:t> ve özellikleri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Karbon </a:t>
            </a:r>
            <a:r>
              <a:rPr lang="tr-TR" b="1" dirty="0" err="1" smtClean="0"/>
              <a:t>Nanotopların</a:t>
            </a:r>
            <a:r>
              <a:rPr lang="tr-TR" b="1" dirty="0" smtClean="0"/>
              <a:t> Kullanım Alanları</a:t>
            </a:r>
            <a:endParaRPr lang="tr-TR" dirty="0"/>
          </a:p>
        </p:txBody>
      </p:sp>
      <p:sp>
        <p:nvSpPr>
          <p:cNvPr id="3" name="2 İçerik Yer Tutucusu"/>
          <p:cNvSpPr>
            <a:spLocks noGrp="1"/>
          </p:cNvSpPr>
          <p:nvPr>
            <p:ph idx="1"/>
          </p:nvPr>
        </p:nvSpPr>
        <p:spPr/>
        <p:txBody>
          <a:bodyPr>
            <a:noAutofit/>
          </a:bodyPr>
          <a:lstStyle/>
          <a:p>
            <a:r>
              <a:rPr lang="tr-TR" sz="1800" dirty="0" smtClean="0"/>
              <a:t>Karbon toplar içeren polimerler, foto-iletkenlik </a:t>
            </a:r>
            <a:r>
              <a:rPr lang="tr-TR" sz="1800" dirty="0" err="1" smtClean="0"/>
              <a:t>özelligi</a:t>
            </a:r>
            <a:r>
              <a:rPr lang="tr-TR" sz="1800" dirty="0" smtClean="0"/>
              <a:t> </a:t>
            </a:r>
            <a:r>
              <a:rPr lang="tr-TR" sz="1800" dirty="0" err="1" smtClean="0"/>
              <a:t>gösteridiklerinden</a:t>
            </a:r>
            <a:r>
              <a:rPr lang="tr-TR" sz="1800" dirty="0" smtClean="0"/>
              <a:t>  </a:t>
            </a:r>
            <a:r>
              <a:rPr lang="tr-TR" sz="1800" dirty="0" err="1" smtClean="0"/>
              <a:t>fotodiyot</a:t>
            </a:r>
            <a:r>
              <a:rPr lang="tr-TR" sz="1800" dirty="0" smtClean="0"/>
              <a:t>, transistor olarak ve ayrıca </a:t>
            </a:r>
            <a:r>
              <a:rPr lang="tr-TR" sz="1800" dirty="0" err="1" smtClean="0"/>
              <a:t>günes</a:t>
            </a:r>
            <a:r>
              <a:rPr lang="tr-TR" sz="1800" dirty="0" smtClean="0"/>
              <a:t> pillerinde </a:t>
            </a:r>
            <a:r>
              <a:rPr lang="tr-TR" sz="1800" dirty="0" err="1" smtClean="0"/>
              <a:t>kullanımalanı</a:t>
            </a:r>
            <a:r>
              <a:rPr lang="tr-TR" sz="1800" dirty="0" smtClean="0"/>
              <a:t> </a:t>
            </a:r>
            <a:r>
              <a:rPr lang="tr-TR" sz="1800" dirty="0" smtClean="0"/>
              <a:t>bulmaktadırlar</a:t>
            </a:r>
            <a:r>
              <a:rPr lang="tr-TR" sz="1800" dirty="0" smtClean="0"/>
              <a:t>.</a:t>
            </a:r>
            <a:endParaRPr lang="tr-TR" sz="1800" dirty="0" smtClean="0"/>
          </a:p>
          <a:p>
            <a:r>
              <a:rPr lang="tr-TR" sz="1800" dirty="0" smtClean="0"/>
              <a:t> Bunların yanı sıra, </a:t>
            </a:r>
            <a:r>
              <a:rPr lang="tr-TR" sz="1800" dirty="0" err="1" smtClean="0"/>
              <a:t>fullerenler</a:t>
            </a:r>
            <a:r>
              <a:rPr lang="tr-TR" sz="1800" dirty="0" smtClean="0"/>
              <a:t>; oksitlenmeye karsı iyi bir koruyucu görevi yaparlar.</a:t>
            </a:r>
          </a:p>
          <a:p>
            <a:r>
              <a:rPr lang="tr-TR" sz="1800" dirty="0" smtClean="0"/>
              <a:t> Bir </a:t>
            </a:r>
            <a:r>
              <a:rPr lang="tr-TR" sz="1800" dirty="0" err="1" smtClean="0"/>
              <a:t>diger</a:t>
            </a:r>
            <a:r>
              <a:rPr lang="tr-TR" sz="1800" dirty="0" smtClean="0"/>
              <a:t> dikkat çeken önemli </a:t>
            </a:r>
            <a:r>
              <a:rPr lang="tr-TR" sz="1800" dirty="0" err="1" smtClean="0"/>
              <a:t>özelligi</a:t>
            </a:r>
            <a:r>
              <a:rPr lang="tr-TR" sz="1800" dirty="0" smtClean="0"/>
              <a:t> kendi </a:t>
            </a:r>
            <a:r>
              <a:rPr lang="tr-TR" sz="1800" dirty="0" err="1" smtClean="0"/>
              <a:t>agırlıgının</a:t>
            </a:r>
            <a:r>
              <a:rPr lang="tr-TR" sz="1800" dirty="0" smtClean="0"/>
              <a:t> 300 milyon katı kadar bir</a:t>
            </a:r>
          </a:p>
          <a:p>
            <a:r>
              <a:rPr lang="tr-TR" sz="1800" dirty="0" err="1" smtClean="0"/>
              <a:t>agırlıga</a:t>
            </a:r>
            <a:r>
              <a:rPr lang="tr-TR" sz="1800" dirty="0" smtClean="0"/>
              <a:t> dayanabilecek </a:t>
            </a:r>
            <a:r>
              <a:rPr lang="tr-TR" sz="1800" dirty="0" err="1" smtClean="0"/>
              <a:t>saglamlıkta</a:t>
            </a:r>
            <a:r>
              <a:rPr lang="tr-TR" sz="1800" dirty="0" smtClean="0"/>
              <a:t> olmalarıdır.</a:t>
            </a:r>
          </a:p>
          <a:p>
            <a:r>
              <a:rPr lang="tr-TR" sz="1800" dirty="0" smtClean="0"/>
              <a:t> Suda çözülebilen karbon topu türevlerinden </a:t>
            </a:r>
            <a:r>
              <a:rPr lang="tr-TR" sz="1800" dirty="0" err="1" smtClean="0"/>
              <a:t>olusturulan</a:t>
            </a:r>
            <a:r>
              <a:rPr lang="tr-TR" sz="1800" dirty="0" smtClean="0"/>
              <a:t> bir maddenin, HIV </a:t>
            </a:r>
            <a:r>
              <a:rPr lang="tr-TR" sz="1800" dirty="0" smtClean="0"/>
              <a:t>virüsünün faaliyetlerini sınırladığı </a:t>
            </a:r>
            <a:r>
              <a:rPr lang="tr-TR" sz="1800" dirty="0" smtClean="0"/>
              <a:t>deneylerde </a:t>
            </a:r>
            <a:r>
              <a:rPr lang="tr-TR" sz="1800" dirty="0" err="1" smtClean="0"/>
              <a:t>gözlemlenmistir</a:t>
            </a:r>
            <a:r>
              <a:rPr lang="tr-TR" sz="1800" dirty="0" smtClean="0"/>
              <a:t>.</a:t>
            </a:r>
          </a:p>
          <a:p>
            <a:r>
              <a:rPr lang="tr-TR" sz="1800" dirty="0" smtClean="0"/>
              <a:t> Yine günümüzün büyük problemi olan enerji yönetimi ve çevre </a:t>
            </a:r>
            <a:r>
              <a:rPr lang="tr-TR" sz="1800" dirty="0" err="1" smtClean="0"/>
              <a:t>kirliligi</a:t>
            </a:r>
            <a:r>
              <a:rPr lang="tr-TR" sz="1800" dirty="0" smtClean="0"/>
              <a:t> konusunda</a:t>
            </a:r>
          </a:p>
          <a:p>
            <a:r>
              <a:rPr lang="tr-TR" sz="1800" dirty="0" smtClean="0"/>
              <a:t>büyük bir çözüm olan hidrojen yakmada en büyük kısıtlayıcı etmen olan hidrojeni</a:t>
            </a:r>
          </a:p>
          <a:p>
            <a:r>
              <a:rPr lang="tr-TR" sz="1800" dirty="0" smtClean="0"/>
              <a:t>depolama </a:t>
            </a:r>
            <a:r>
              <a:rPr lang="tr-TR" sz="1800" dirty="0" err="1" smtClean="0"/>
              <a:t>islemi</a:t>
            </a:r>
            <a:r>
              <a:rPr lang="tr-TR" sz="1800" dirty="0" smtClean="0"/>
              <a:t>, </a:t>
            </a:r>
            <a:r>
              <a:rPr lang="tr-TR" sz="1800" dirty="0" err="1" smtClean="0"/>
              <a:t>fullerenler</a:t>
            </a:r>
            <a:r>
              <a:rPr lang="tr-TR" sz="1800" dirty="0" smtClean="0"/>
              <a:t> sayesinde çözülebilecek gibi görünüyor. Bunu yanında</a:t>
            </a:r>
          </a:p>
          <a:p>
            <a:r>
              <a:rPr lang="tr-TR" sz="1800" dirty="0" smtClean="0"/>
              <a:t>yüksek enerjili pil yapımında da kullanılmaktadır</a:t>
            </a:r>
            <a:r>
              <a:rPr lang="tr-TR" sz="1800" dirty="0" smtClean="0"/>
              <a:t>.</a:t>
            </a:r>
            <a:endParaRPr lang="tr-TR"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Nanomalzemeler</a:t>
            </a:r>
            <a:endParaRPr lang="tr-TR" dirty="0"/>
          </a:p>
        </p:txBody>
      </p:sp>
      <p:sp>
        <p:nvSpPr>
          <p:cNvPr id="3" name="2 İçerik Yer Tutucusu"/>
          <p:cNvSpPr>
            <a:spLocks noGrp="1"/>
          </p:cNvSpPr>
          <p:nvPr>
            <p:ph idx="1"/>
          </p:nvPr>
        </p:nvSpPr>
        <p:spPr/>
        <p:txBody>
          <a:bodyPr>
            <a:normAutofit/>
          </a:bodyPr>
          <a:lstStyle/>
          <a:p>
            <a:r>
              <a:rPr lang="tr-TR" dirty="0" smtClean="0"/>
              <a:t>Nano yapıya sahip malzemeler genellikle benzersiz optik, elektronik veya mekanik özelliklere sahip 1—100 </a:t>
            </a:r>
            <a:r>
              <a:rPr lang="tr-TR" dirty="0" err="1" smtClean="0"/>
              <a:t>nm</a:t>
            </a:r>
            <a:r>
              <a:rPr lang="tr-TR" dirty="0" smtClean="0"/>
              <a:t> arasında olan ürünlerdir. Bu ürünler doğal olarak var olmuş da olabilir veya sonradan yapılarak da elde edilebilir.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smtClean="0"/>
              <a:t>Aslında etrafımızdaki bazı biyolojik sistemler doğal ve fonksiyonel bir </a:t>
            </a:r>
            <a:r>
              <a:rPr lang="tr-TR" dirty="0" err="1" smtClean="0"/>
              <a:t>nanomalzemedir</a:t>
            </a:r>
            <a:r>
              <a:rPr lang="tr-TR" dirty="0" smtClean="0"/>
              <a:t>.</a:t>
            </a:r>
          </a:p>
          <a:p>
            <a:pPr algn="just"/>
            <a:r>
              <a:rPr lang="tr-TR" dirty="0" err="1" smtClean="0"/>
              <a:t>Foraminifera</a:t>
            </a:r>
            <a:r>
              <a:rPr lang="tr-TR" dirty="0" smtClean="0"/>
              <a:t> (okyanusta yaşayan bir tür tek hücreli) ve virüslerin yapısı, lotus çiçeğinin yaprağındaki parafin kristalleri, örümcek ipeği, </a:t>
            </a:r>
            <a:r>
              <a:rPr lang="tr-TR" dirty="0" err="1" smtClean="0"/>
              <a:t>Gecko</a:t>
            </a:r>
            <a:r>
              <a:rPr lang="tr-TR" dirty="0" smtClean="0"/>
              <a:t> kertenkelesinin ayaklarının altındaki </a:t>
            </a:r>
            <a:r>
              <a:rPr lang="tr-TR" dirty="0" err="1" smtClean="0"/>
              <a:t>spatula</a:t>
            </a:r>
            <a:r>
              <a:rPr lang="tr-TR" dirty="0" smtClean="0"/>
              <a:t> yapısı, bazı kelebeklerin kanat yapısı, doğal </a:t>
            </a:r>
            <a:r>
              <a:rPr lang="tr-TR" dirty="0" err="1" smtClean="0"/>
              <a:t>kolloidler</a:t>
            </a:r>
            <a:r>
              <a:rPr lang="tr-TR" dirty="0" smtClean="0"/>
              <a:t> (süt, kan), sert malzemeler (deri, pençe, gaga, tüy, boynuz, saç), pamuk, kağıt, sedef, mercan doğal organik nano malzemelerdendir.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b="1" dirty="0" smtClean="0">
                <a:solidFill>
                  <a:srgbClr val="5B0F20"/>
                </a:solidFill>
              </a:rPr>
              <a:t>NANOTÜPLER</a:t>
            </a:r>
            <a:endParaRPr lang="tr-TR" dirty="0"/>
          </a:p>
        </p:txBody>
      </p:sp>
      <p:sp>
        <p:nvSpPr>
          <p:cNvPr id="6" name="5 İçerik Yer Tutucusu"/>
          <p:cNvSpPr>
            <a:spLocks noGrp="1"/>
          </p:cNvSpPr>
          <p:nvPr>
            <p:ph idx="1"/>
          </p:nvPr>
        </p:nvSpPr>
        <p:spPr/>
        <p:txBody>
          <a:bodyPr>
            <a:normAutofit fontScale="62500" lnSpcReduction="20000"/>
          </a:bodyPr>
          <a:lstStyle/>
          <a:p>
            <a:pPr marL="0" indent="0"/>
            <a:r>
              <a:rPr lang="tr-TR" sz="4100" dirty="0" err="1" smtClean="0"/>
              <a:t>Nanotüpler</a:t>
            </a:r>
            <a:r>
              <a:rPr lang="tr-TR" sz="4100" dirty="0" smtClean="0"/>
              <a:t>, kristal grafitlerden oluşan </a:t>
            </a:r>
            <a:r>
              <a:rPr lang="tr-TR" sz="4100" dirty="0" err="1" smtClean="0"/>
              <a:t>hegzagonal</a:t>
            </a:r>
            <a:r>
              <a:rPr lang="tr-TR" sz="4100" dirty="0" smtClean="0"/>
              <a:t> örgüdeki karbon atomlarının oluşturduğu silindirik yapılardır. </a:t>
            </a:r>
          </a:p>
          <a:p>
            <a:pPr marL="0" indent="0"/>
            <a:r>
              <a:rPr lang="tr-TR" sz="4100" dirty="0" smtClean="0"/>
              <a:t>Çelikten 10 kat daha güçlü ve 6 kat daha hafif yapılardır.</a:t>
            </a:r>
          </a:p>
          <a:p>
            <a:pPr marL="0" indent="0"/>
            <a:r>
              <a:rPr lang="tr-TR" sz="4100" dirty="0" smtClean="0"/>
              <a:t>İnsan saçından 10.000 kez daha incedir.</a:t>
            </a:r>
            <a:endParaRPr lang="en-US" sz="4100" dirty="0" smtClean="0"/>
          </a:p>
          <a:p>
            <a:pPr marL="0" indent="0"/>
            <a:r>
              <a:rPr lang="tr-TR" sz="4100" dirty="0" smtClean="0"/>
              <a:t>Tek katlı veya çok katlı karbon atomlarından oluşan tabaka ile elektronik aygıtlar</a:t>
            </a:r>
            <a:endParaRPr lang="en-US" sz="4100" dirty="0" smtClean="0"/>
          </a:p>
          <a:p>
            <a:pPr marL="0" indent="0"/>
            <a:r>
              <a:rPr lang="tr-TR" sz="4100" dirty="0" smtClean="0"/>
              <a:t>Mekanik olarak çok sağlam, </a:t>
            </a:r>
            <a:r>
              <a:rPr lang="tr-TR" sz="4100" dirty="0" err="1" smtClean="0"/>
              <a:t>kovalent</a:t>
            </a:r>
            <a:r>
              <a:rPr lang="tr-TR" sz="4100" dirty="0" smtClean="0"/>
              <a:t> bağ ile bağlı yapılardır.</a:t>
            </a:r>
            <a:endParaRPr lang="en-US" sz="4100" dirty="0" smtClean="0"/>
          </a:p>
          <a:p>
            <a:pPr marL="0" indent="0"/>
            <a:r>
              <a:rPr lang="tr-TR" sz="4100" dirty="0" smtClean="0"/>
              <a:t> Farklı yarıçaplarda, çok katlı olabilen, çok kararlı yapılardır.</a:t>
            </a:r>
            <a:endParaRPr lang="en-US" sz="4100" dirty="0" smtClean="0"/>
          </a:p>
          <a:p>
            <a:pPr marL="0" indent="0"/>
            <a:r>
              <a:rPr lang="tr-TR" sz="4100" dirty="0" smtClean="0"/>
              <a:t> İletken ve elektrik alanına duyarlıdır.</a:t>
            </a:r>
          </a:p>
          <a:p>
            <a:pPr marL="0" indent="0">
              <a:buNone/>
            </a:pPr>
            <a:endParaRPr lang="tr-TR" dirty="0" smtClean="0"/>
          </a:p>
          <a:p>
            <a:pPr marL="0" indent="0"/>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Resim 5" descr="madeni eşyalar içeren bir resim&#10;&#10;Yüksek güvenilirlikle oluşturulmuş açıklama">
            <a:extLst>
              <a:ext uri="{FF2B5EF4-FFF2-40B4-BE49-F238E27FC236}">
                <a16:creationId xmlns="" xmlns:a16="http://schemas.microsoft.com/office/drawing/2014/main" id="{B068D3B9-4EBD-48A2-B2D5-ABCE1F515F0B}"/>
              </a:ext>
            </a:extLst>
          </p:cNvPr>
          <p:cNvPicPr>
            <a:picLocks noGrp="1" noChangeAspect="1"/>
          </p:cNvPicPr>
          <p:nvPr>
            <p:ph idx="1"/>
          </p:nvPr>
        </p:nvPicPr>
        <p:blipFill>
          <a:blip r:embed="rId2" cstate="print"/>
          <a:stretch>
            <a:fillRect/>
          </a:stretch>
        </p:blipFill>
        <p:spPr>
          <a:xfrm>
            <a:off x="323528" y="1772815"/>
            <a:ext cx="4464496" cy="4446639"/>
          </a:xfrm>
          <a:prstGeom prst="rect">
            <a:avLst/>
          </a:prstGeom>
        </p:spPr>
      </p:pic>
      <p:pic>
        <p:nvPicPr>
          <p:cNvPr id="5" name="Resim 6" descr="iç mekan, gök içeren bir resim&#10;&#10;Yüksek güvenilirlikle oluşturulmuş açıklama">
            <a:extLst>
              <a:ext uri="{FF2B5EF4-FFF2-40B4-BE49-F238E27FC236}">
                <a16:creationId xmlns="" xmlns:a16="http://schemas.microsoft.com/office/drawing/2014/main" id="{59C2F3A1-6C81-40B5-A960-A30BEDE41AFE}"/>
              </a:ext>
            </a:extLst>
          </p:cNvPr>
          <p:cNvPicPr>
            <a:picLocks noChangeAspect="1"/>
          </p:cNvPicPr>
          <p:nvPr/>
        </p:nvPicPr>
        <p:blipFill>
          <a:blip r:embed="rId3" cstate="print"/>
          <a:stretch>
            <a:fillRect/>
          </a:stretch>
        </p:blipFill>
        <p:spPr>
          <a:xfrm>
            <a:off x="5220072" y="2204864"/>
            <a:ext cx="3562709" cy="358425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88640"/>
            <a:ext cx="7931224" cy="850106"/>
          </a:xfrm>
        </p:spPr>
        <p:txBody>
          <a:bodyPr/>
          <a:lstStyle/>
          <a:p>
            <a:r>
              <a:rPr lang="tr-TR" dirty="0" err="1" smtClean="0"/>
              <a:t>Nanotüplerin</a:t>
            </a:r>
            <a:r>
              <a:rPr lang="tr-TR" dirty="0" smtClean="0"/>
              <a:t> özellikleri</a:t>
            </a:r>
            <a:endParaRPr lang="tr-TR" dirty="0"/>
          </a:p>
        </p:txBody>
      </p:sp>
      <p:sp>
        <p:nvSpPr>
          <p:cNvPr id="3" name="2 İçerik Yer Tutucusu"/>
          <p:cNvSpPr>
            <a:spLocks noGrp="1"/>
          </p:cNvSpPr>
          <p:nvPr>
            <p:ph idx="1"/>
          </p:nvPr>
        </p:nvSpPr>
        <p:spPr>
          <a:xfrm>
            <a:off x="395536" y="1196752"/>
            <a:ext cx="8064896" cy="5256584"/>
          </a:xfrm>
        </p:spPr>
        <p:txBody>
          <a:bodyPr>
            <a:normAutofit fontScale="92500" lnSpcReduction="10000"/>
          </a:bodyPr>
          <a:lstStyle/>
          <a:p>
            <a:r>
              <a:rPr lang="tr-TR" dirty="0" smtClean="0"/>
              <a:t>Elmas kadar yüksek mukavemetlidir.</a:t>
            </a:r>
          </a:p>
          <a:p>
            <a:r>
              <a:rPr lang="tr-TR" dirty="0" smtClean="0"/>
              <a:t>Çok yüksek elastik modüldür.</a:t>
            </a:r>
          </a:p>
          <a:p>
            <a:r>
              <a:rPr lang="tr-TR" dirty="0" smtClean="0"/>
              <a:t>Maksimum çekme mukavemeti çelikten 100 kat yüksektir.</a:t>
            </a:r>
          </a:p>
          <a:p>
            <a:r>
              <a:rPr lang="tr-TR" dirty="0" smtClean="0"/>
              <a:t>Yoğunluğu çeliğin 1/6 sı kadardır.</a:t>
            </a:r>
          </a:p>
          <a:p>
            <a:r>
              <a:rPr lang="tr-TR" dirty="0" smtClean="0"/>
              <a:t>3000 dereceye kadar kararlıdır.</a:t>
            </a:r>
          </a:p>
          <a:p>
            <a:r>
              <a:rPr lang="tr-TR" dirty="0" smtClean="0"/>
              <a:t>Hem yarı iletken hem metalik iletkendirler.</a:t>
            </a:r>
          </a:p>
          <a:p>
            <a:r>
              <a:rPr lang="tr-TR" dirty="0" smtClean="0"/>
              <a:t>Kimyasal olarak </a:t>
            </a:r>
            <a:r>
              <a:rPr lang="tr-TR" dirty="0" err="1" smtClean="0"/>
              <a:t>inerttirler</a:t>
            </a:r>
            <a:r>
              <a:rPr lang="tr-TR" dirty="0" smtClean="0"/>
              <a:t>.</a:t>
            </a:r>
          </a:p>
          <a:p>
            <a:r>
              <a:rPr lang="tr-TR" dirty="0" smtClean="0"/>
              <a:t> Optik olabilirler ancak </a:t>
            </a:r>
            <a:r>
              <a:rPr lang="tr-TR" dirty="0" err="1" smtClean="0"/>
              <a:t>kiral</a:t>
            </a:r>
            <a:r>
              <a:rPr lang="tr-TR" dirty="0" smtClean="0"/>
              <a:t> </a:t>
            </a:r>
            <a:r>
              <a:rPr lang="tr-TR" dirty="0" err="1" smtClean="0"/>
              <a:t>nanotüpler</a:t>
            </a:r>
            <a:r>
              <a:rPr lang="tr-TR" dirty="0" smtClean="0"/>
              <a:t> çok uzun iseler optiklik ortadan kalkar.</a:t>
            </a:r>
          </a:p>
          <a:p>
            <a:endParaRPr lang="tr-TR" dirty="0" smtClean="0"/>
          </a:p>
          <a:p>
            <a:pPr>
              <a:buFont typeface="Wingdings" panose="020B0604020202020204" pitchFamily="34" charset="0"/>
              <a:buChar char="Ø"/>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332656"/>
            <a:ext cx="7427168" cy="850106"/>
          </a:xfrm>
        </p:spPr>
        <p:txBody>
          <a:bodyPr>
            <a:normAutofit fontScale="90000"/>
          </a:bodyPr>
          <a:lstStyle/>
          <a:p>
            <a:pPr marL="514350" indent="-514350"/>
            <a:r>
              <a:rPr lang="tr-TR" dirty="0" smtClean="0"/>
              <a:t/>
            </a:r>
            <a:br>
              <a:rPr lang="tr-TR" dirty="0" smtClean="0"/>
            </a:br>
            <a:r>
              <a:rPr lang="tr-TR" dirty="0" smtClean="0"/>
              <a:t>Karbon </a:t>
            </a:r>
            <a:r>
              <a:rPr lang="tr-TR" dirty="0" err="1" smtClean="0"/>
              <a:t>Nanotoplar</a:t>
            </a:r>
            <a:r>
              <a:rPr lang="tr-TR" dirty="0" smtClean="0"/>
              <a:t> </a:t>
            </a:r>
            <a:br>
              <a:rPr lang="tr-TR" dirty="0" smtClean="0"/>
            </a:br>
            <a:endParaRPr lang="tr-TR" dirty="0"/>
          </a:p>
        </p:txBody>
      </p:sp>
      <p:sp>
        <p:nvSpPr>
          <p:cNvPr id="3" name="2 İçerik Yer Tutucusu"/>
          <p:cNvSpPr>
            <a:spLocks noGrp="1"/>
          </p:cNvSpPr>
          <p:nvPr>
            <p:ph idx="1"/>
          </p:nvPr>
        </p:nvSpPr>
        <p:spPr/>
        <p:txBody>
          <a:bodyPr>
            <a:normAutofit/>
          </a:bodyPr>
          <a:lstStyle/>
          <a:p>
            <a:pPr algn="just"/>
            <a:r>
              <a:rPr lang="tr-TR" dirty="0" smtClean="0"/>
              <a:t>Birkaç Karbon atomunun, birbirine bağlanarak, top şeklinde oluşturdukları kafes yapılardır. </a:t>
            </a:r>
          </a:p>
          <a:p>
            <a:pPr algn="just"/>
            <a:r>
              <a:rPr lang="tr-TR" dirty="0" smtClean="0"/>
              <a:t>Karbon topları, 20-130 kadar karbon atomu içerebilir. Grafitin buharlaştırılması sırasında oluşan topların, %75 kadarını 60 atomlu toplar (C60), %23 kadarını da 70 atomlu toplar(C70) oluşturmaktadır.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Karbon </a:t>
            </a:r>
            <a:r>
              <a:rPr lang="tr-TR" dirty="0" err="1" smtClean="0"/>
              <a:t>nanotoplar</a:t>
            </a:r>
            <a:r>
              <a:rPr lang="tr-TR" dirty="0" smtClean="0"/>
              <a:t>, genellikle küre şeklinde bir kafes yapısına sahiptir. Bu yapı ise Karbon atomlarının, beşgen ve altıgen yüzeyler oluşturmalarından kaynaklanır. Tek duvarlı olabildikleri gibi, iç içe geçmiş soğan katmanlarına benzer bir yapıda olabilirler ya da ikili gruplar (</a:t>
            </a:r>
            <a:r>
              <a:rPr lang="tr-TR" dirty="0" err="1" smtClean="0"/>
              <a:t>dimer</a:t>
            </a:r>
            <a:r>
              <a:rPr lang="tr-TR" dirty="0" smtClean="0"/>
              <a:t>) halinde bulunanları da vardır.</a:t>
            </a:r>
          </a:p>
          <a:p>
            <a:r>
              <a:rPr lang="tr-TR" dirty="0" smtClean="0"/>
              <a:t>Karbon </a:t>
            </a:r>
            <a:r>
              <a:rPr lang="tr-TR" dirty="0" err="1" smtClean="0"/>
              <a:t>nanotoplar</a:t>
            </a:r>
            <a:r>
              <a:rPr lang="tr-TR" dirty="0" smtClean="0"/>
              <a:t>, hem saf olarak hem de katkılandırılmış olarak da elde edilebiliyorlar. Karbon toplar,yerleştirildikleri kristal yüzeylerinin, elektronik ve optik özelliklerini değiştiriyorlar. İki yüzey arasında zıplayarak hareket edebilen topların, bu özelliğinden faydalanarak, nano </a:t>
            </a:r>
            <a:r>
              <a:rPr lang="tr-TR" dirty="0" err="1" smtClean="0"/>
              <a:t>transistörler</a:t>
            </a:r>
            <a:r>
              <a:rPr lang="tr-TR" dirty="0" smtClean="0"/>
              <a:t> ve hatta tek elektron </a:t>
            </a:r>
            <a:r>
              <a:rPr lang="tr-TR" dirty="0" err="1" smtClean="0"/>
              <a:t>transistörler</a:t>
            </a:r>
            <a:r>
              <a:rPr lang="tr-TR" dirty="0" smtClean="0"/>
              <a:t> yapmak mümkündür.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karbonres22 (1).jpg"/>
          <p:cNvPicPr>
            <a:picLocks noGrp="1" noChangeAspect="1"/>
          </p:cNvPicPr>
          <p:nvPr>
            <p:ph idx="1"/>
          </p:nvPr>
        </p:nvPicPr>
        <p:blipFill>
          <a:blip r:embed="rId2" cstate="print"/>
          <a:stretch>
            <a:fillRect/>
          </a:stretch>
        </p:blipFill>
        <p:spPr>
          <a:xfrm>
            <a:off x="611560" y="2276872"/>
            <a:ext cx="2857500" cy="28575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4 Resim" descr="karbonnanotop.jpg"/>
          <p:cNvPicPr>
            <a:picLocks noChangeAspect="1"/>
          </p:cNvPicPr>
          <p:nvPr/>
        </p:nvPicPr>
        <p:blipFill>
          <a:blip r:embed="rId3" cstate="print"/>
          <a:stretch>
            <a:fillRect/>
          </a:stretch>
        </p:blipFill>
        <p:spPr>
          <a:xfrm>
            <a:off x="4355976" y="2132856"/>
            <a:ext cx="3594607" cy="309634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4513</TotalTime>
  <Words>249</Words>
  <Application>Microsoft Office PowerPoint</Application>
  <PresentationFormat>Ekran Gösterisi (4:3)</PresentationFormat>
  <Paragraphs>38</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3.HAFTA</vt:lpstr>
      <vt:lpstr>Nanomalzemeler</vt:lpstr>
      <vt:lpstr>Slayt 3</vt:lpstr>
      <vt:lpstr>NANOTÜPLER</vt:lpstr>
      <vt:lpstr>Slayt 5</vt:lpstr>
      <vt:lpstr>Nanotüplerin özellikleri</vt:lpstr>
      <vt:lpstr> Karbon Nanotoplar  </vt:lpstr>
      <vt:lpstr>Slayt 8</vt:lpstr>
      <vt:lpstr>Slayt 9</vt:lpstr>
      <vt:lpstr>Karbon Nanotopların Kullanım Alanları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3.HAFTA</dc:title>
  <dc:creator>win7</dc:creator>
  <cp:lastModifiedBy>Derya Altuğ</cp:lastModifiedBy>
  <cp:revision>7</cp:revision>
  <dcterms:created xsi:type="dcterms:W3CDTF">2018-05-13T22:42:11Z</dcterms:created>
  <dcterms:modified xsi:type="dcterms:W3CDTF">2020-09-13T19:49:24Z</dcterms:modified>
</cp:coreProperties>
</file>