
<file path=[Content_Types].xml><?xml version="1.0" encoding="utf-8"?>
<Types xmlns="http://schemas.openxmlformats.org/package/2006/content-types">
  <Default Extension="bin" ContentType="application/vnd.openxmlformats-officedocument.oleObject"/>
  <Default Extension="mpg" ContentType="video/mpe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5" r:id="rId1"/>
  </p:sldMasterIdLst>
  <p:notesMasterIdLst>
    <p:notesMasterId r:id="rId19"/>
  </p:notesMasterIdLst>
  <p:sldIdLst>
    <p:sldId id="314" r:id="rId2"/>
    <p:sldId id="322" r:id="rId3"/>
    <p:sldId id="323" r:id="rId4"/>
    <p:sldId id="324" r:id="rId5"/>
    <p:sldId id="388" r:id="rId6"/>
    <p:sldId id="331" r:id="rId7"/>
    <p:sldId id="433" r:id="rId8"/>
    <p:sldId id="435" r:id="rId9"/>
    <p:sldId id="436" r:id="rId10"/>
    <p:sldId id="336" r:id="rId11"/>
    <p:sldId id="337" r:id="rId12"/>
    <p:sldId id="432" r:id="rId13"/>
    <p:sldId id="393" r:id="rId14"/>
    <p:sldId id="392" r:id="rId15"/>
    <p:sldId id="395" r:id="rId16"/>
    <p:sldId id="347" r:id="rId17"/>
    <p:sldId id="41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8" autoAdjust="0"/>
    <p:restoredTop sz="9466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37CD3-B6C4-4246-94D3-138C7FB6208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C720EAB-9DEA-4D3B-A3C4-0AE723706571}">
      <dgm:prSet phldrT="[Metin]" custT="1"/>
      <dgm:spPr/>
      <dgm:t>
        <a:bodyPr/>
        <a:lstStyle/>
        <a:p>
          <a:r>
            <a:rPr lang="tr-TR" sz="2800" b="1" dirty="0"/>
            <a:t>Doğum	</a:t>
          </a:r>
        </a:p>
      </dgm:t>
    </dgm:pt>
    <dgm:pt modelId="{A61A6905-CF00-4BBA-8988-67AAF29A6AEC}" type="parTrans" cxnId="{DDA5423C-095E-4DA4-BF30-8243A5AAD222}">
      <dgm:prSet/>
      <dgm:spPr/>
      <dgm:t>
        <a:bodyPr/>
        <a:lstStyle/>
        <a:p>
          <a:endParaRPr lang="tr-TR"/>
        </a:p>
      </dgm:t>
    </dgm:pt>
    <dgm:pt modelId="{8F968A1A-D1B7-4AAA-BF7B-4A307352550A}" type="sibTrans" cxnId="{DDA5423C-095E-4DA4-BF30-8243A5AAD222}">
      <dgm:prSet/>
      <dgm:spPr/>
      <dgm:t>
        <a:bodyPr/>
        <a:lstStyle/>
        <a:p>
          <a:endParaRPr lang="tr-TR"/>
        </a:p>
      </dgm:t>
    </dgm:pt>
    <dgm:pt modelId="{329BDFBE-1B34-4C12-8B54-4C8D18846A9E}">
      <dgm:prSet phldrT="[Metin]" custT="1"/>
      <dgm:spPr/>
      <dgm:t>
        <a:bodyPr/>
        <a:lstStyle/>
        <a:p>
          <a:r>
            <a:rPr lang="tr-TR" sz="2400" b="0" dirty="0"/>
            <a:t>Doğum Süreci</a:t>
          </a:r>
        </a:p>
      </dgm:t>
    </dgm:pt>
    <dgm:pt modelId="{49622829-0031-4DDE-A7F6-40C636E7C73C}" type="parTrans" cxnId="{9761B761-0342-4EF1-8258-5755A0BF2452}">
      <dgm:prSet/>
      <dgm:spPr/>
      <dgm:t>
        <a:bodyPr/>
        <a:lstStyle/>
        <a:p>
          <a:endParaRPr lang="tr-TR"/>
        </a:p>
      </dgm:t>
    </dgm:pt>
    <dgm:pt modelId="{2DE5E37E-3278-4999-B078-D610246602CB}" type="sibTrans" cxnId="{9761B761-0342-4EF1-8258-5755A0BF2452}">
      <dgm:prSet/>
      <dgm:spPr/>
      <dgm:t>
        <a:bodyPr/>
        <a:lstStyle/>
        <a:p>
          <a:endParaRPr lang="tr-TR"/>
        </a:p>
      </dgm:t>
    </dgm:pt>
    <dgm:pt modelId="{B8900DC0-8E96-47C4-B221-07B9ADFCCEB7}">
      <dgm:prSet phldrT="[Metin]" custT="1"/>
      <dgm:spPr/>
      <dgm:t>
        <a:bodyPr/>
        <a:lstStyle/>
        <a:p>
          <a:r>
            <a:rPr lang="tr-TR" sz="2400" dirty="0" err="1"/>
            <a:t>Yenidoğan</a:t>
          </a:r>
          <a:r>
            <a:rPr lang="tr-TR" sz="2400" dirty="0"/>
            <a:t> Ölçümleri</a:t>
          </a:r>
        </a:p>
      </dgm:t>
    </dgm:pt>
    <dgm:pt modelId="{068230D9-9D52-43C6-813C-DF904178FD02}" type="parTrans" cxnId="{A1160FD6-B2A0-41AE-BA44-44E5D6D9E4E4}">
      <dgm:prSet/>
      <dgm:spPr/>
      <dgm:t>
        <a:bodyPr/>
        <a:lstStyle/>
        <a:p>
          <a:endParaRPr lang="tr-TR"/>
        </a:p>
      </dgm:t>
    </dgm:pt>
    <dgm:pt modelId="{406D3124-201D-4E45-83CF-AF348FD75BC7}" type="sibTrans" cxnId="{A1160FD6-B2A0-41AE-BA44-44E5D6D9E4E4}">
      <dgm:prSet/>
      <dgm:spPr/>
      <dgm:t>
        <a:bodyPr/>
        <a:lstStyle/>
        <a:p>
          <a:endParaRPr lang="tr-TR"/>
        </a:p>
      </dgm:t>
    </dgm:pt>
    <dgm:pt modelId="{DEE44E8C-38F5-4BEA-AC75-F23AB391042A}">
      <dgm:prSet phldrT="[Metin]" custT="1"/>
      <dgm:spPr/>
      <dgm:t>
        <a:bodyPr/>
        <a:lstStyle/>
        <a:p>
          <a:r>
            <a:rPr lang="tr-TR" sz="2400" dirty="0"/>
            <a:t>Erken Doğanlar ve Düşük Doğum Ağırlıklı Bebekler</a:t>
          </a:r>
        </a:p>
      </dgm:t>
    </dgm:pt>
    <dgm:pt modelId="{39F2C8D2-3F35-48FB-99CC-013352ADF0E9}" type="parTrans" cxnId="{5B957036-DFE0-489E-A7B6-E5792A1C360C}">
      <dgm:prSet/>
      <dgm:spPr/>
      <dgm:t>
        <a:bodyPr/>
        <a:lstStyle/>
        <a:p>
          <a:endParaRPr lang="tr-TR"/>
        </a:p>
      </dgm:t>
    </dgm:pt>
    <dgm:pt modelId="{E7AF0DB1-6671-4E03-BDE5-02E48CA532D7}" type="sibTrans" cxnId="{5B957036-DFE0-489E-A7B6-E5792A1C360C}">
      <dgm:prSet/>
      <dgm:spPr/>
      <dgm:t>
        <a:bodyPr/>
        <a:lstStyle/>
        <a:p>
          <a:endParaRPr lang="tr-TR"/>
        </a:p>
      </dgm:t>
    </dgm:pt>
    <dgm:pt modelId="{77B20052-A920-497C-B248-02AEEE361A97}" type="pres">
      <dgm:prSet presAssocID="{68037CD3-B6C4-4246-94D3-138C7FB620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4FA2FBA-2EDC-4905-B5D0-A7BD94E7DA48}" type="pres">
      <dgm:prSet presAssocID="{3C720EAB-9DEA-4D3B-A3C4-0AE723706571}" presName="hierRoot1" presStyleCnt="0"/>
      <dgm:spPr/>
    </dgm:pt>
    <dgm:pt modelId="{69D4CD11-94A7-40D6-B881-73F40D660A19}" type="pres">
      <dgm:prSet presAssocID="{3C720EAB-9DEA-4D3B-A3C4-0AE723706571}" presName="composite" presStyleCnt="0"/>
      <dgm:spPr/>
    </dgm:pt>
    <dgm:pt modelId="{207DB358-43F4-47E7-9240-7E8475190222}" type="pres">
      <dgm:prSet presAssocID="{3C720EAB-9DEA-4D3B-A3C4-0AE723706571}" presName="background" presStyleLbl="node0" presStyleIdx="0" presStyleCnt="1"/>
      <dgm:spPr/>
    </dgm:pt>
    <dgm:pt modelId="{E2D481B0-469A-497F-BACB-A7B0D399A619}" type="pres">
      <dgm:prSet presAssocID="{3C720EAB-9DEA-4D3B-A3C4-0AE723706571}" presName="text" presStyleLbl="fgAcc0" presStyleIdx="0" presStyleCnt="1">
        <dgm:presLayoutVars>
          <dgm:chPref val="3"/>
        </dgm:presLayoutVars>
      </dgm:prSet>
      <dgm:spPr/>
    </dgm:pt>
    <dgm:pt modelId="{757F6E88-C347-41A1-A43B-EAF4719C6B47}" type="pres">
      <dgm:prSet presAssocID="{3C720EAB-9DEA-4D3B-A3C4-0AE723706571}" presName="hierChild2" presStyleCnt="0"/>
      <dgm:spPr/>
    </dgm:pt>
    <dgm:pt modelId="{6E5B890D-DE5D-484D-B5DE-B67F5A6BE7EB}" type="pres">
      <dgm:prSet presAssocID="{49622829-0031-4DDE-A7F6-40C636E7C73C}" presName="Name10" presStyleLbl="parChTrans1D2" presStyleIdx="0" presStyleCnt="3"/>
      <dgm:spPr/>
    </dgm:pt>
    <dgm:pt modelId="{5EBBBB55-00B5-403F-BFCD-BD937842D7A2}" type="pres">
      <dgm:prSet presAssocID="{329BDFBE-1B34-4C12-8B54-4C8D18846A9E}" presName="hierRoot2" presStyleCnt="0"/>
      <dgm:spPr/>
    </dgm:pt>
    <dgm:pt modelId="{F1AA397D-A99A-411E-80B2-439306CB54FB}" type="pres">
      <dgm:prSet presAssocID="{329BDFBE-1B34-4C12-8B54-4C8D18846A9E}" presName="composite2" presStyleCnt="0"/>
      <dgm:spPr/>
    </dgm:pt>
    <dgm:pt modelId="{8361A214-A885-4640-8505-C0D69F87C820}" type="pres">
      <dgm:prSet presAssocID="{329BDFBE-1B34-4C12-8B54-4C8D18846A9E}" presName="background2" presStyleLbl="node2" presStyleIdx="0" presStyleCnt="3"/>
      <dgm:spPr/>
    </dgm:pt>
    <dgm:pt modelId="{B00FE885-F82B-412D-B02D-7B0785B1A859}" type="pres">
      <dgm:prSet presAssocID="{329BDFBE-1B34-4C12-8B54-4C8D18846A9E}" presName="text2" presStyleLbl="fgAcc2" presStyleIdx="0" presStyleCnt="3">
        <dgm:presLayoutVars>
          <dgm:chPref val="3"/>
        </dgm:presLayoutVars>
      </dgm:prSet>
      <dgm:spPr/>
    </dgm:pt>
    <dgm:pt modelId="{A99500DA-86DA-436B-BD65-F230742C76F8}" type="pres">
      <dgm:prSet presAssocID="{329BDFBE-1B34-4C12-8B54-4C8D18846A9E}" presName="hierChild3" presStyleCnt="0"/>
      <dgm:spPr/>
    </dgm:pt>
    <dgm:pt modelId="{6ADC51B6-94A4-4879-A8ED-1EE67B95EE0E}" type="pres">
      <dgm:prSet presAssocID="{068230D9-9D52-43C6-813C-DF904178FD02}" presName="Name10" presStyleLbl="parChTrans1D2" presStyleIdx="1" presStyleCnt="3"/>
      <dgm:spPr/>
    </dgm:pt>
    <dgm:pt modelId="{A7BCDF48-5F8C-41DC-ACEC-4128262DB6BD}" type="pres">
      <dgm:prSet presAssocID="{B8900DC0-8E96-47C4-B221-07B9ADFCCEB7}" presName="hierRoot2" presStyleCnt="0"/>
      <dgm:spPr/>
    </dgm:pt>
    <dgm:pt modelId="{49BE2AEE-48CA-4D06-8C38-E0F76F8E14BE}" type="pres">
      <dgm:prSet presAssocID="{B8900DC0-8E96-47C4-B221-07B9ADFCCEB7}" presName="composite2" presStyleCnt="0"/>
      <dgm:spPr/>
    </dgm:pt>
    <dgm:pt modelId="{9641475A-7CA7-488E-832D-CF82167C2B2A}" type="pres">
      <dgm:prSet presAssocID="{B8900DC0-8E96-47C4-B221-07B9ADFCCEB7}" presName="background2" presStyleLbl="node2" presStyleIdx="1" presStyleCnt="3"/>
      <dgm:spPr/>
    </dgm:pt>
    <dgm:pt modelId="{E9C4EFCF-696B-4969-9C0C-5D19009076DD}" type="pres">
      <dgm:prSet presAssocID="{B8900DC0-8E96-47C4-B221-07B9ADFCCEB7}" presName="text2" presStyleLbl="fgAcc2" presStyleIdx="1" presStyleCnt="3">
        <dgm:presLayoutVars>
          <dgm:chPref val="3"/>
        </dgm:presLayoutVars>
      </dgm:prSet>
      <dgm:spPr/>
    </dgm:pt>
    <dgm:pt modelId="{5ACACFEC-C549-4C17-956C-C8A4F32AB5D6}" type="pres">
      <dgm:prSet presAssocID="{B8900DC0-8E96-47C4-B221-07B9ADFCCEB7}" presName="hierChild3" presStyleCnt="0"/>
      <dgm:spPr/>
    </dgm:pt>
    <dgm:pt modelId="{E9567B72-F677-4CE0-9CD6-E0E7CEEA6B79}" type="pres">
      <dgm:prSet presAssocID="{39F2C8D2-3F35-48FB-99CC-013352ADF0E9}" presName="Name10" presStyleLbl="parChTrans1D2" presStyleIdx="2" presStyleCnt="3"/>
      <dgm:spPr/>
    </dgm:pt>
    <dgm:pt modelId="{8966F044-19EE-4396-9E04-847B3799F7BE}" type="pres">
      <dgm:prSet presAssocID="{DEE44E8C-38F5-4BEA-AC75-F23AB391042A}" presName="hierRoot2" presStyleCnt="0"/>
      <dgm:spPr/>
    </dgm:pt>
    <dgm:pt modelId="{897FB76A-9820-4E05-8B7B-7F8CCCF200C3}" type="pres">
      <dgm:prSet presAssocID="{DEE44E8C-38F5-4BEA-AC75-F23AB391042A}" presName="composite2" presStyleCnt="0"/>
      <dgm:spPr/>
    </dgm:pt>
    <dgm:pt modelId="{86C8EC67-19AD-455E-8C7D-C682601F7B14}" type="pres">
      <dgm:prSet presAssocID="{DEE44E8C-38F5-4BEA-AC75-F23AB391042A}" presName="background2" presStyleLbl="node2" presStyleIdx="2" presStyleCnt="3"/>
      <dgm:spPr/>
    </dgm:pt>
    <dgm:pt modelId="{A62D8BBC-4103-4B5B-984C-45EEC9BC5400}" type="pres">
      <dgm:prSet presAssocID="{DEE44E8C-38F5-4BEA-AC75-F23AB391042A}" presName="text2" presStyleLbl="fgAcc2" presStyleIdx="2" presStyleCnt="3">
        <dgm:presLayoutVars>
          <dgm:chPref val="3"/>
        </dgm:presLayoutVars>
      </dgm:prSet>
      <dgm:spPr/>
    </dgm:pt>
    <dgm:pt modelId="{CED69F24-730B-4D73-8BFE-D640DF89446E}" type="pres">
      <dgm:prSet presAssocID="{DEE44E8C-38F5-4BEA-AC75-F23AB391042A}" presName="hierChild3" presStyleCnt="0"/>
      <dgm:spPr/>
    </dgm:pt>
  </dgm:ptLst>
  <dgm:cxnLst>
    <dgm:cxn modelId="{5B957036-DFE0-489E-A7B6-E5792A1C360C}" srcId="{3C720EAB-9DEA-4D3B-A3C4-0AE723706571}" destId="{DEE44E8C-38F5-4BEA-AC75-F23AB391042A}" srcOrd="2" destOrd="0" parTransId="{39F2C8D2-3F35-48FB-99CC-013352ADF0E9}" sibTransId="{E7AF0DB1-6671-4E03-BDE5-02E48CA532D7}"/>
    <dgm:cxn modelId="{833B2C38-8C54-4569-96F8-A2AD277A0F66}" type="presOf" srcId="{068230D9-9D52-43C6-813C-DF904178FD02}" destId="{6ADC51B6-94A4-4879-A8ED-1EE67B95EE0E}" srcOrd="0" destOrd="0" presId="urn:microsoft.com/office/officeart/2005/8/layout/hierarchy1"/>
    <dgm:cxn modelId="{DDA5423C-095E-4DA4-BF30-8243A5AAD222}" srcId="{68037CD3-B6C4-4246-94D3-138C7FB6208A}" destId="{3C720EAB-9DEA-4D3B-A3C4-0AE723706571}" srcOrd="0" destOrd="0" parTransId="{A61A6905-CF00-4BBA-8988-67AAF29A6AEC}" sibTransId="{8F968A1A-D1B7-4AAA-BF7B-4A307352550A}"/>
    <dgm:cxn modelId="{EA9F3D5D-12CA-49A8-B07D-9B8E01B987F4}" type="presOf" srcId="{3C720EAB-9DEA-4D3B-A3C4-0AE723706571}" destId="{E2D481B0-469A-497F-BACB-A7B0D399A619}" srcOrd="0" destOrd="0" presId="urn:microsoft.com/office/officeart/2005/8/layout/hierarchy1"/>
    <dgm:cxn modelId="{AC56765F-0590-4946-9852-659FB9453E7E}" type="presOf" srcId="{329BDFBE-1B34-4C12-8B54-4C8D18846A9E}" destId="{B00FE885-F82B-412D-B02D-7B0785B1A859}" srcOrd="0" destOrd="0" presId="urn:microsoft.com/office/officeart/2005/8/layout/hierarchy1"/>
    <dgm:cxn modelId="{9761B761-0342-4EF1-8258-5755A0BF2452}" srcId="{3C720EAB-9DEA-4D3B-A3C4-0AE723706571}" destId="{329BDFBE-1B34-4C12-8B54-4C8D18846A9E}" srcOrd="0" destOrd="0" parTransId="{49622829-0031-4DDE-A7F6-40C636E7C73C}" sibTransId="{2DE5E37E-3278-4999-B078-D610246602CB}"/>
    <dgm:cxn modelId="{FEA61869-911E-4F03-9FF7-C7FD2CB5080F}" type="presOf" srcId="{68037CD3-B6C4-4246-94D3-138C7FB6208A}" destId="{77B20052-A920-497C-B248-02AEEE361A97}" srcOrd="0" destOrd="0" presId="urn:microsoft.com/office/officeart/2005/8/layout/hierarchy1"/>
    <dgm:cxn modelId="{62F72B49-8B9A-498E-A3FA-7377779BB6B4}" type="presOf" srcId="{B8900DC0-8E96-47C4-B221-07B9ADFCCEB7}" destId="{E9C4EFCF-696B-4969-9C0C-5D19009076DD}" srcOrd="0" destOrd="0" presId="urn:microsoft.com/office/officeart/2005/8/layout/hierarchy1"/>
    <dgm:cxn modelId="{5E579071-5BEF-488D-9548-B50219D4E8BC}" type="presOf" srcId="{49622829-0031-4DDE-A7F6-40C636E7C73C}" destId="{6E5B890D-DE5D-484D-B5DE-B67F5A6BE7EB}" srcOrd="0" destOrd="0" presId="urn:microsoft.com/office/officeart/2005/8/layout/hierarchy1"/>
    <dgm:cxn modelId="{75E29788-65C7-41D2-87BF-11B5B33F24B1}" type="presOf" srcId="{DEE44E8C-38F5-4BEA-AC75-F23AB391042A}" destId="{A62D8BBC-4103-4B5B-984C-45EEC9BC5400}" srcOrd="0" destOrd="0" presId="urn:microsoft.com/office/officeart/2005/8/layout/hierarchy1"/>
    <dgm:cxn modelId="{A1160FD6-B2A0-41AE-BA44-44E5D6D9E4E4}" srcId="{3C720EAB-9DEA-4D3B-A3C4-0AE723706571}" destId="{B8900DC0-8E96-47C4-B221-07B9ADFCCEB7}" srcOrd="1" destOrd="0" parTransId="{068230D9-9D52-43C6-813C-DF904178FD02}" sibTransId="{406D3124-201D-4E45-83CF-AF348FD75BC7}"/>
    <dgm:cxn modelId="{029ED8F9-0CE5-4ED4-B89B-5D377E44F0F3}" type="presOf" srcId="{39F2C8D2-3F35-48FB-99CC-013352ADF0E9}" destId="{E9567B72-F677-4CE0-9CD6-E0E7CEEA6B79}" srcOrd="0" destOrd="0" presId="urn:microsoft.com/office/officeart/2005/8/layout/hierarchy1"/>
    <dgm:cxn modelId="{477D84A1-EC92-46AA-9D15-66D4CEB4BCE1}" type="presParOf" srcId="{77B20052-A920-497C-B248-02AEEE361A97}" destId="{14FA2FBA-2EDC-4905-B5D0-A7BD94E7DA48}" srcOrd="0" destOrd="0" presId="urn:microsoft.com/office/officeart/2005/8/layout/hierarchy1"/>
    <dgm:cxn modelId="{B703ADA3-32CD-42DA-A3FC-8B1A10B16696}" type="presParOf" srcId="{14FA2FBA-2EDC-4905-B5D0-A7BD94E7DA48}" destId="{69D4CD11-94A7-40D6-B881-73F40D660A19}" srcOrd="0" destOrd="0" presId="urn:microsoft.com/office/officeart/2005/8/layout/hierarchy1"/>
    <dgm:cxn modelId="{CE471D04-4A53-4232-933E-20C4EE055B89}" type="presParOf" srcId="{69D4CD11-94A7-40D6-B881-73F40D660A19}" destId="{207DB358-43F4-47E7-9240-7E8475190222}" srcOrd="0" destOrd="0" presId="urn:microsoft.com/office/officeart/2005/8/layout/hierarchy1"/>
    <dgm:cxn modelId="{3C562D13-5A0E-4908-8737-C747E4D39E7E}" type="presParOf" srcId="{69D4CD11-94A7-40D6-B881-73F40D660A19}" destId="{E2D481B0-469A-497F-BACB-A7B0D399A619}" srcOrd="1" destOrd="0" presId="urn:microsoft.com/office/officeart/2005/8/layout/hierarchy1"/>
    <dgm:cxn modelId="{12F7D5DA-6456-4501-8A5D-9E3BC39B723B}" type="presParOf" srcId="{14FA2FBA-2EDC-4905-B5D0-A7BD94E7DA48}" destId="{757F6E88-C347-41A1-A43B-EAF4719C6B47}" srcOrd="1" destOrd="0" presId="urn:microsoft.com/office/officeart/2005/8/layout/hierarchy1"/>
    <dgm:cxn modelId="{C3A4F7B8-362E-4AA4-B7A8-88DFA3BB1A68}" type="presParOf" srcId="{757F6E88-C347-41A1-A43B-EAF4719C6B47}" destId="{6E5B890D-DE5D-484D-B5DE-B67F5A6BE7EB}" srcOrd="0" destOrd="0" presId="urn:microsoft.com/office/officeart/2005/8/layout/hierarchy1"/>
    <dgm:cxn modelId="{F316E547-0555-499A-8D4C-47FE378B30CE}" type="presParOf" srcId="{757F6E88-C347-41A1-A43B-EAF4719C6B47}" destId="{5EBBBB55-00B5-403F-BFCD-BD937842D7A2}" srcOrd="1" destOrd="0" presId="urn:microsoft.com/office/officeart/2005/8/layout/hierarchy1"/>
    <dgm:cxn modelId="{ED8EE230-AF8A-46A5-8968-993ABFA202AE}" type="presParOf" srcId="{5EBBBB55-00B5-403F-BFCD-BD937842D7A2}" destId="{F1AA397D-A99A-411E-80B2-439306CB54FB}" srcOrd="0" destOrd="0" presId="urn:microsoft.com/office/officeart/2005/8/layout/hierarchy1"/>
    <dgm:cxn modelId="{590B3AA6-EA37-4C2F-A4BF-C18481B4A279}" type="presParOf" srcId="{F1AA397D-A99A-411E-80B2-439306CB54FB}" destId="{8361A214-A885-4640-8505-C0D69F87C820}" srcOrd="0" destOrd="0" presId="urn:microsoft.com/office/officeart/2005/8/layout/hierarchy1"/>
    <dgm:cxn modelId="{7E0B3299-67C6-4151-8750-729354BE20EA}" type="presParOf" srcId="{F1AA397D-A99A-411E-80B2-439306CB54FB}" destId="{B00FE885-F82B-412D-B02D-7B0785B1A859}" srcOrd="1" destOrd="0" presId="urn:microsoft.com/office/officeart/2005/8/layout/hierarchy1"/>
    <dgm:cxn modelId="{FD844355-9CD7-45F4-B273-AA7F0F88F316}" type="presParOf" srcId="{5EBBBB55-00B5-403F-BFCD-BD937842D7A2}" destId="{A99500DA-86DA-436B-BD65-F230742C76F8}" srcOrd="1" destOrd="0" presId="urn:microsoft.com/office/officeart/2005/8/layout/hierarchy1"/>
    <dgm:cxn modelId="{A891A2E5-AD65-414A-87AC-1B8A3E66E76C}" type="presParOf" srcId="{757F6E88-C347-41A1-A43B-EAF4719C6B47}" destId="{6ADC51B6-94A4-4879-A8ED-1EE67B95EE0E}" srcOrd="2" destOrd="0" presId="urn:microsoft.com/office/officeart/2005/8/layout/hierarchy1"/>
    <dgm:cxn modelId="{2997F783-FE1A-4E56-A718-2B9FCC8A3525}" type="presParOf" srcId="{757F6E88-C347-41A1-A43B-EAF4719C6B47}" destId="{A7BCDF48-5F8C-41DC-ACEC-4128262DB6BD}" srcOrd="3" destOrd="0" presId="urn:microsoft.com/office/officeart/2005/8/layout/hierarchy1"/>
    <dgm:cxn modelId="{67C1F3D6-2AAE-47A3-962E-371BC4CB5459}" type="presParOf" srcId="{A7BCDF48-5F8C-41DC-ACEC-4128262DB6BD}" destId="{49BE2AEE-48CA-4D06-8C38-E0F76F8E14BE}" srcOrd="0" destOrd="0" presId="urn:microsoft.com/office/officeart/2005/8/layout/hierarchy1"/>
    <dgm:cxn modelId="{09AAAC26-0F1A-4F30-969D-C4AFEDDC2FA0}" type="presParOf" srcId="{49BE2AEE-48CA-4D06-8C38-E0F76F8E14BE}" destId="{9641475A-7CA7-488E-832D-CF82167C2B2A}" srcOrd="0" destOrd="0" presId="urn:microsoft.com/office/officeart/2005/8/layout/hierarchy1"/>
    <dgm:cxn modelId="{FE3803A8-6AEF-4C64-8AF8-53A495085C5B}" type="presParOf" srcId="{49BE2AEE-48CA-4D06-8C38-E0F76F8E14BE}" destId="{E9C4EFCF-696B-4969-9C0C-5D19009076DD}" srcOrd="1" destOrd="0" presId="urn:microsoft.com/office/officeart/2005/8/layout/hierarchy1"/>
    <dgm:cxn modelId="{F7763C89-8B8F-4C0C-B875-5D3D0E9DCC4F}" type="presParOf" srcId="{A7BCDF48-5F8C-41DC-ACEC-4128262DB6BD}" destId="{5ACACFEC-C549-4C17-956C-C8A4F32AB5D6}" srcOrd="1" destOrd="0" presId="urn:microsoft.com/office/officeart/2005/8/layout/hierarchy1"/>
    <dgm:cxn modelId="{5863033A-67F1-4E55-871D-3910156579D2}" type="presParOf" srcId="{757F6E88-C347-41A1-A43B-EAF4719C6B47}" destId="{E9567B72-F677-4CE0-9CD6-E0E7CEEA6B79}" srcOrd="4" destOrd="0" presId="urn:microsoft.com/office/officeart/2005/8/layout/hierarchy1"/>
    <dgm:cxn modelId="{69CC7DEC-8461-43EE-8980-B816F8024731}" type="presParOf" srcId="{757F6E88-C347-41A1-A43B-EAF4719C6B47}" destId="{8966F044-19EE-4396-9E04-847B3799F7BE}" srcOrd="5" destOrd="0" presId="urn:microsoft.com/office/officeart/2005/8/layout/hierarchy1"/>
    <dgm:cxn modelId="{746E917E-CD24-44C8-8C41-A3D565D881CE}" type="presParOf" srcId="{8966F044-19EE-4396-9E04-847B3799F7BE}" destId="{897FB76A-9820-4E05-8B7B-7F8CCCF200C3}" srcOrd="0" destOrd="0" presId="urn:microsoft.com/office/officeart/2005/8/layout/hierarchy1"/>
    <dgm:cxn modelId="{8D4D30B4-E152-473B-B7FB-D5A8BBD33CF0}" type="presParOf" srcId="{897FB76A-9820-4E05-8B7B-7F8CCCF200C3}" destId="{86C8EC67-19AD-455E-8C7D-C682601F7B14}" srcOrd="0" destOrd="0" presId="urn:microsoft.com/office/officeart/2005/8/layout/hierarchy1"/>
    <dgm:cxn modelId="{92A722A8-F39E-43E3-9EC6-874118823AD9}" type="presParOf" srcId="{897FB76A-9820-4E05-8B7B-7F8CCCF200C3}" destId="{A62D8BBC-4103-4B5B-984C-45EEC9BC5400}" srcOrd="1" destOrd="0" presId="urn:microsoft.com/office/officeart/2005/8/layout/hierarchy1"/>
    <dgm:cxn modelId="{0B5E4FEF-D06B-480D-BD43-D60F12219D3F}" type="presParOf" srcId="{8966F044-19EE-4396-9E04-847B3799F7BE}" destId="{CED69F24-730B-4D73-8BFE-D640DF8944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67B72-F677-4CE0-9CD6-E0E7CEEA6B79}">
      <dsp:nvSpPr>
        <dsp:cNvPr id="0" name=""/>
        <dsp:cNvSpPr/>
      </dsp:nvSpPr>
      <dsp:spPr>
        <a:xfrm>
          <a:off x="4045949" y="2630733"/>
          <a:ext cx="2871319" cy="683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610"/>
              </a:lnTo>
              <a:lnTo>
                <a:pt x="2871319" y="465610"/>
              </a:lnTo>
              <a:lnTo>
                <a:pt x="2871319" y="683243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C51B6-94A4-4879-A8ED-1EE67B95EE0E}">
      <dsp:nvSpPr>
        <dsp:cNvPr id="0" name=""/>
        <dsp:cNvSpPr/>
      </dsp:nvSpPr>
      <dsp:spPr>
        <a:xfrm>
          <a:off x="4000229" y="2630733"/>
          <a:ext cx="91440" cy="6832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3243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B890D-DE5D-484D-B5DE-B67F5A6BE7EB}">
      <dsp:nvSpPr>
        <dsp:cNvPr id="0" name=""/>
        <dsp:cNvSpPr/>
      </dsp:nvSpPr>
      <dsp:spPr>
        <a:xfrm>
          <a:off x="1174630" y="2630733"/>
          <a:ext cx="2871318" cy="683243"/>
        </a:xfrm>
        <a:custGeom>
          <a:avLst/>
          <a:gdLst/>
          <a:ahLst/>
          <a:cxnLst/>
          <a:rect l="0" t="0" r="0" b="0"/>
          <a:pathLst>
            <a:path>
              <a:moveTo>
                <a:pt x="2871318" y="0"/>
              </a:moveTo>
              <a:lnTo>
                <a:pt x="2871318" y="465610"/>
              </a:lnTo>
              <a:lnTo>
                <a:pt x="0" y="465610"/>
              </a:lnTo>
              <a:lnTo>
                <a:pt x="0" y="683243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DB358-43F4-47E7-9240-7E8475190222}">
      <dsp:nvSpPr>
        <dsp:cNvPr id="0" name=""/>
        <dsp:cNvSpPr/>
      </dsp:nvSpPr>
      <dsp:spPr>
        <a:xfrm>
          <a:off x="2871319" y="1138952"/>
          <a:ext cx="2349261" cy="1491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481B0-469A-497F-BACB-A7B0D399A619}">
      <dsp:nvSpPr>
        <dsp:cNvPr id="0" name=""/>
        <dsp:cNvSpPr/>
      </dsp:nvSpPr>
      <dsp:spPr>
        <a:xfrm>
          <a:off x="3132347" y="1386930"/>
          <a:ext cx="2349261" cy="1491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/>
            <a:t>Doğum	</a:t>
          </a:r>
        </a:p>
      </dsp:txBody>
      <dsp:txXfrm>
        <a:off x="3176040" y="1430623"/>
        <a:ext cx="2261875" cy="1404394"/>
      </dsp:txXfrm>
    </dsp:sp>
    <dsp:sp modelId="{8361A214-A885-4640-8505-C0D69F87C820}">
      <dsp:nvSpPr>
        <dsp:cNvPr id="0" name=""/>
        <dsp:cNvSpPr/>
      </dsp:nvSpPr>
      <dsp:spPr>
        <a:xfrm>
          <a:off x="0" y="3313976"/>
          <a:ext cx="2349261" cy="1491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FE885-F82B-412D-B02D-7B0785B1A859}">
      <dsp:nvSpPr>
        <dsp:cNvPr id="0" name=""/>
        <dsp:cNvSpPr/>
      </dsp:nvSpPr>
      <dsp:spPr>
        <a:xfrm>
          <a:off x="261029" y="3561954"/>
          <a:ext cx="2349261" cy="1491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/>
            <a:t>Doğum Süreci</a:t>
          </a:r>
        </a:p>
      </dsp:txBody>
      <dsp:txXfrm>
        <a:off x="304722" y="3605647"/>
        <a:ext cx="2261875" cy="1404394"/>
      </dsp:txXfrm>
    </dsp:sp>
    <dsp:sp modelId="{9641475A-7CA7-488E-832D-CF82167C2B2A}">
      <dsp:nvSpPr>
        <dsp:cNvPr id="0" name=""/>
        <dsp:cNvSpPr/>
      </dsp:nvSpPr>
      <dsp:spPr>
        <a:xfrm>
          <a:off x="2871319" y="3313976"/>
          <a:ext cx="2349261" cy="1491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4EFCF-696B-4969-9C0C-5D19009076DD}">
      <dsp:nvSpPr>
        <dsp:cNvPr id="0" name=""/>
        <dsp:cNvSpPr/>
      </dsp:nvSpPr>
      <dsp:spPr>
        <a:xfrm>
          <a:off x="3132347" y="3561954"/>
          <a:ext cx="2349261" cy="1491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Yenidoğan</a:t>
          </a:r>
          <a:r>
            <a:rPr lang="tr-TR" sz="2400" kern="1200" dirty="0"/>
            <a:t> Ölçümleri</a:t>
          </a:r>
        </a:p>
      </dsp:txBody>
      <dsp:txXfrm>
        <a:off x="3176040" y="3605647"/>
        <a:ext cx="2261875" cy="1404394"/>
      </dsp:txXfrm>
    </dsp:sp>
    <dsp:sp modelId="{86C8EC67-19AD-455E-8C7D-C682601F7B14}">
      <dsp:nvSpPr>
        <dsp:cNvPr id="0" name=""/>
        <dsp:cNvSpPr/>
      </dsp:nvSpPr>
      <dsp:spPr>
        <a:xfrm>
          <a:off x="5742638" y="3313976"/>
          <a:ext cx="2349261" cy="1491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D8BBC-4103-4B5B-984C-45EEC9BC5400}">
      <dsp:nvSpPr>
        <dsp:cNvPr id="0" name=""/>
        <dsp:cNvSpPr/>
      </dsp:nvSpPr>
      <dsp:spPr>
        <a:xfrm>
          <a:off x="6003666" y="3561954"/>
          <a:ext cx="2349261" cy="1491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Erken Doğanlar ve Düşük Doğum Ağırlıklı Bebekler</a:t>
          </a:r>
        </a:p>
      </dsp:txBody>
      <dsp:txXfrm>
        <a:off x="6047359" y="3605647"/>
        <a:ext cx="2261875" cy="1404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C76CA1-4253-4E5A-9BAA-489222C135A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8561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EF92F7-5ED8-46B0-8542-19E89317BFD8}" type="slidenum">
              <a:rPr lang="tr-TR" sz="1200" smtClean="0"/>
              <a:pPr/>
              <a:t>1</a:t>
            </a:fld>
            <a:endParaRPr lang="tr-TR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53D5FF-E244-4836-804A-DB084DFC8ADF}" type="slidenum">
              <a:rPr lang="tr-TR" sz="1200" smtClean="0"/>
              <a:pPr/>
              <a:t>10</a:t>
            </a:fld>
            <a:endParaRPr lang="tr-TR" sz="120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6D8224-A6A8-477D-A636-89032CDEEA82}" type="slidenum">
              <a:rPr lang="tr-TR" sz="1200" smtClean="0"/>
              <a:pPr/>
              <a:t>11</a:t>
            </a:fld>
            <a:endParaRPr lang="tr-TR" sz="120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58F5B8-5A25-4323-80D6-68012DEF4374}" type="slidenum">
              <a:rPr lang="tr-TR" sz="1200" smtClean="0"/>
              <a:pPr/>
              <a:t>12</a:t>
            </a:fld>
            <a:endParaRPr lang="tr-TR" sz="12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B69C142-CB14-4B1C-B351-01C2C09A73CD}" type="slidenum">
              <a:rPr lang="tr-TR" sz="1200" smtClean="0"/>
              <a:pPr/>
              <a:t>13</a:t>
            </a:fld>
            <a:endParaRPr lang="tr-TR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63A042-EB23-49F8-98D4-A05FC8CF8F46}" type="slidenum">
              <a:rPr lang="tr-TR" sz="1200" smtClean="0"/>
              <a:pPr/>
              <a:t>14</a:t>
            </a:fld>
            <a:endParaRPr lang="tr-TR" sz="120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668F00-62B2-42E5-AF7C-6FAFCAC76EDD}" type="slidenum">
              <a:rPr lang="tr-TR" sz="1200" smtClean="0"/>
              <a:pPr/>
              <a:t>15</a:t>
            </a:fld>
            <a:endParaRPr lang="tr-TR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B2EDAF-A61C-465A-817D-EDC44BB1134F}" type="slidenum">
              <a:rPr lang="tr-TR" sz="1200" smtClean="0"/>
              <a:pPr/>
              <a:t>16</a:t>
            </a:fld>
            <a:endParaRPr lang="tr-TR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01F1A6-52EE-4BC7-94BB-3A002A86B91F}" type="slidenum">
              <a:rPr lang="tr-TR" sz="1200" smtClean="0"/>
              <a:pPr/>
              <a:t>2</a:t>
            </a:fld>
            <a:endParaRPr lang="tr-TR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E43745-7752-4C3B-87E2-20A951E61196}" type="slidenum">
              <a:rPr lang="tr-TR" sz="1200" smtClean="0"/>
              <a:pPr/>
              <a:t>3</a:t>
            </a:fld>
            <a:endParaRPr lang="tr-TR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085225-D6F4-4AFD-B45F-D7804ADA089B}" type="slidenum">
              <a:rPr lang="tr-TR" sz="1200" smtClean="0"/>
              <a:pPr/>
              <a:t>4</a:t>
            </a:fld>
            <a:endParaRPr lang="tr-TR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A56EA7-43AD-48AD-B1AD-458B6FA312D1}" type="slidenum">
              <a:rPr lang="tr-TR" sz="1200" smtClean="0"/>
              <a:pPr/>
              <a:t>5</a:t>
            </a:fld>
            <a:endParaRPr lang="tr-TR" sz="12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F1E992-A400-4847-A801-BD33AAA1E68A}" type="slidenum">
              <a:rPr lang="tr-TR" sz="1200" smtClean="0"/>
              <a:pPr/>
              <a:t>6</a:t>
            </a:fld>
            <a:endParaRPr lang="tr-TR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11A8002-EEED-47C9-A061-C2E0393AD163}" type="slidenum">
              <a:rPr lang="tr-TR" sz="1200" smtClean="0"/>
              <a:pPr/>
              <a:t>7</a:t>
            </a:fld>
            <a:endParaRPr lang="tr-TR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87FA37-2AC1-4AF2-AC4D-39AAEF054ECD}" type="slidenum">
              <a:rPr lang="tr-TR" sz="1200" smtClean="0"/>
              <a:pPr/>
              <a:t>8</a:t>
            </a:fld>
            <a:endParaRPr lang="tr-TR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Apgar</a:t>
            </a:r>
            <a:r>
              <a:rPr lang="tr-TR" dirty="0"/>
              <a:t> Uygulaması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76CA1-4253-4E5A-9BAA-489222C135A6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91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8CEAA-BFDF-40F9-AF13-AB95E8A2B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1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0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09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821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7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568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5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FC32B-AB89-4667-A7A7-4531B5328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1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SmartArt Yer Tutucusu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tr-T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11DE-94D5-44F5-A167-254077F85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F23EF-C144-4362-A8E8-2FF6D107E0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3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9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50751-E15C-494D-8875-6FA285B7B9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A268D-7BEA-49FB-9751-9A9B2186FC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035C8-0ADD-4444-BD44-913DDCFC4E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5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D1239-4209-4D8E-8056-3C4F778D5C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9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7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6F1E8EE-C0A7-4256-8DC7-CE7FB511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06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embryology.med.unsw.edu.au/embryo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Otuzlu</a:t>
            </a:r>
            <a:r>
              <a:rPr lang="en-US" sz="4400" b="1" dirty="0"/>
              <a:t> </a:t>
            </a:r>
            <a:r>
              <a:rPr lang="en-US" sz="4400" b="1" dirty="0" err="1"/>
              <a:t>Yaşlar</a:t>
            </a:r>
            <a:r>
              <a:rPr lang="en-US" sz="4400" b="1" dirty="0"/>
              <a:t> </a:t>
            </a:r>
            <a:r>
              <a:rPr lang="en-US" sz="4400" b="1" dirty="0" err="1"/>
              <a:t>ve</a:t>
            </a:r>
            <a:r>
              <a:rPr lang="en-US" sz="4400" b="1" dirty="0"/>
              <a:t> </a:t>
            </a:r>
            <a:r>
              <a:rPr lang="en-US" sz="4400" b="1" dirty="0" err="1"/>
              <a:t>Ötesi</a:t>
            </a:r>
            <a:endParaRPr lang="en-US" sz="4400" b="1" dirty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Down </a:t>
            </a:r>
            <a:r>
              <a:rPr lang="en-US" sz="2800" dirty="0" err="1"/>
              <a:t>Sendromlu</a:t>
            </a:r>
            <a:r>
              <a:rPr lang="en-US" sz="2800" dirty="0"/>
              <a:t> </a:t>
            </a:r>
            <a:r>
              <a:rPr lang="en-US" sz="2800" dirty="0" err="1"/>
              <a:t>bebek</a:t>
            </a:r>
            <a:r>
              <a:rPr lang="en-US" sz="2800" dirty="0"/>
              <a:t> </a:t>
            </a:r>
            <a:r>
              <a:rPr lang="en-US" sz="2800" dirty="0" err="1"/>
              <a:t>doğurma</a:t>
            </a:r>
            <a:r>
              <a:rPr lang="en-US" sz="2800" dirty="0"/>
              <a:t> </a:t>
            </a:r>
            <a:r>
              <a:rPr lang="en-US" sz="2800" dirty="0" err="1"/>
              <a:t>riski</a:t>
            </a:r>
            <a:r>
              <a:rPr lang="en-US" sz="2800" dirty="0"/>
              <a:t> </a:t>
            </a:r>
            <a:r>
              <a:rPr lang="en-US" sz="2800" dirty="0" err="1"/>
              <a:t>artar</a:t>
            </a:r>
            <a:endParaRPr lang="en-US" sz="2800" dirty="0"/>
          </a:p>
          <a:p>
            <a:r>
              <a:rPr lang="en-US" sz="2800" dirty="0" err="1"/>
              <a:t>Gebe</a:t>
            </a:r>
            <a:r>
              <a:rPr lang="en-US" sz="2800" dirty="0"/>
              <a:t> </a:t>
            </a:r>
            <a:r>
              <a:rPr lang="en-US" sz="2800" dirty="0" err="1"/>
              <a:t>kalmak</a:t>
            </a:r>
            <a:r>
              <a:rPr lang="en-US" sz="2800" dirty="0"/>
              <a:t> </a:t>
            </a:r>
            <a:r>
              <a:rPr lang="en-US" sz="2800" dirty="0" err="1"/>
              <a:t>güçleşir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Kadın</a:t>
            </a:r>
            <a:r>
              <a:rPr lang="en-US" sz="2800" dirty="0"/>
              <a:t> </a:t>
            </a:r>
            <a:r>
              <a:rPr lang="en-US" sz="2800" dirty="0" err="1"/>
              <a:t>aktifse</a:t>
            </a:r>
            <a:r>
              <a:rPr lang="en-US" sz="2800" dirty="0"/>
              <a:t>, </a:t>
            </a:r>
            <a:r>
              <a:rPr lang="en-US" sz="2800" dirty="0" err="1"/>
              <a:t>düzenli</a:t>
            </a:r>
            <a:r>
              <a:rPr lang="en-US" sz="2800" dirty="0"/>
              <a:t> </a:t>
            </a:r>
            <a:r>
              <a:rPr lang="en-US" sz="2800" dirty="0" err="1"/>
              <a:t>egzersiz</a:t>
            </a:r>
            <a:r>
              <a:rPr lang="en-US" sz="2800" dirty="0"/>
              <a:t> </a:t>
            </a:r>
            <a:r>
              <a:rPr lang="en-US" sz="2800" dirty="0" err="1"/>
              <a:t>yapıyorsa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beslenmesine</a:t>
            </a:r>
            <a:r>
              <a:rPr lang="en-US" sz="2800" dirty="0"/>
              <a:t> </a:t>
            </a:r>
            <a:r>
              <a:rPr lang="en-US" sz="2800" dirty="0" err="1"/>
              <a:t>dikkat</a:t>
            </a:r>
            <a:r>
              <a:rPr lang="en-US" sz="2800" dirty="0"/>
              <a:t> </a:t>
            </a:r>
            <a:r>
              <a:rPr lang="en-US" sz="2800" dirty="0" err="1"/>
              <a:t>ediyorsa</a:t>
            </a:r>
            <a:r>
              <a:rPr lang="en-US" sz="2800" dirty="0"/>
              <a:t> </a:t>
            </a:r>
            <a:r>
              <a:rPr lang="en-US" sz="2800" dirty="0" err="1"/>
              <a:t>ileri</a:t>
            </a:r>
            <a:r>
              <a:rPr lang="en-US" sz="2800" dirty="0"/>
              <a:t> </a:t>
            </a:r>
            <a:r>
              <a:rPr lang="en-US" sz="2800" dirty="0" err="1"/>
              <a:t>yaşta</a:t>
            </a:r>
            <a:r>
              <a:rPr lang="en-US" sz="2800" dirty="0"/>
              <a:t> </a:t>
            </a:r>
            <a:r>
              <a:rPr lang="en-US" sz="2800" dirty="0" err="1"/>
              <a:t>da</a:t>
            </a:r>
            <a:r>
              <a:rPr lang="en-US" sz="2800" dirty="0"/>
              <a:t> </a:t>
            </a:r>
            <a:r>
              <a:rPr lang="en-US" sz="2800" dirty="0" err="1"/>
              <a:t>üreme</a:t>
            </a:r>
            <a:r>
              <a:rPr lang="en-US" sz="2800" dirty="0"/>
              <a:t> </a:t>
            </a:r>
            <a:r>
              <a:rPr lang="en-US" sz="2800" dirty="0" err="1"/>
              <a:t>sistemleri</a:t>
            </a:r>
            <a:r>
              <a:rPr lang="en-US" sz="2800" dirty="0"/>
              <a:t> </a:t>
            </a:r>
            <a:r>
              <a:rPr lang="en-US" sz="2800" dirty="0" err="1"/>
              <a:t>sağlıklı</a:t>
            </a:r>
            <a:r>
              <a:rPr lang="en-US" sz="2800" dirty="0"/>
              <a:t> </a:t>
            </a:r>
            <a:r>
              <a:rPr lang="en-US" sz="2800" dirty="0" err="1"/>
              <a:t>kalabilir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447800"/>
          </a:xfr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b="1" dirty="0" err="1"/>
              <a:t>Erken</a:t>
            </a:r>
            <a:r>
              <a:rPr lang="en-US" sz="4400" b="1" dirty="0"/>
              <a:t> </a:t>
            </a:r>
            <a:r>
              <a:rPr lang="en-US" sz="4400" b="1" dirty="0" err="1"/>
              <a:t>Doğan</a:t>
            </a:r>
            <a:r>
              <a:rPr lang="en-US" sz="4400" b="1" dirty="0"/>
              <a:t> </a:t>
            </a:r>
            <a:r>
              <a:rPr lang="en-US" sz="4400" b="1" dirty="0" err="1"/>
              <a:t>ve</a:t>
            </a:r>
            <a:r>
              <a:rPr lang="en-US" sz="4400" b="1" dirty="0"/>
              <a:t> </a:t>
            </a:r>
            <a:r>
              <a:rPr lang="tr-TR" sz="4400" b="1" dirty="0"/>
              <a:t>Düşük Doğum Ağırlıklı </a:t>
            </a:r>
            <a:r>
              <a:rPr lang="en-US" sz="4400" b="1" dirty="0" err="1"/>
              <a:t>Bebekler</a:t>
            </a:r>
            <a:endParaRPr lang="en-US" sz="4400" b="1" dirty="0"/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sz="3600" dirty="0" err="1"/>
              <a:t>Prematüre</a:t>
            </a:r>
            <a:r>
              <a:rPr lang="en-US" sz="3600" dirty="0"/>
              <a:t>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düşük</a:t>
            </a:r>
            <a:r>
              <a:rPr lang="en-US" sz="3600" dirty="0"/>
              <a:t> </a:t>
            </a:r>
            <a:r>
              <a:rPr lang="en-US" sz="3600" dirty="0" err="1"/>
              <a:t>doğum</a:t>
            </a:r>
            <a:r>
              <a:rPr lang="en-US" sz="3600" dirty="0"/>
              <a:t> </a:t>
            </a:r>
            <a:r>
              <a:rPr lang="en-US" sz="3600" dirty="0" err="1"/>
              <a:t>ağırlıklı</a:t>
            </a:r>
            <a:r>
              <a:rPr lang="en-US" sz="3600" dirty="0"/>
              <a:t> </a:t>
            </a:r>
            <a:r>
              <a:rPr lang="en-US" sz="3600" dirty="0" err="1"/>
              <a:t>bebekler</a:t>
            </a:r>
            <a:endParaRPr lang="en-US" sz="3600" dirty="0"/>
          </a:p>
          <a:p>
            <a:r>
              <a:rPr lang="en-US" sz="3600" dirty="0" err="1"/>
              <a:t>Düşük</a:t>
            </a:r>
            <a:r>
              <a:rPr lang="en-US" sz="3600" dirty="0"/>
              <a:t> </a:t>
            </a:r>
            <a:r>
              <a:rPr lang="en-US" sz="3600" dirty="0" err="1"/>
              <a:t>doğum</a:t>
            </a:r>
            <a:r>
              <a:rPr lang="en-US" sz="3600" dirty="0"/>
              <a:t> </a:t>
            </a:r>
            <a:r>
              <a:rPr lang="en-US" sz="3600" dirty="0" err="1"/>
              <a:t>ağırlıklı</a:t>
            </a:r>
            <a:r>
              <a:rPr lang="en-US" sz="3600" dirty="0"/>
              <a:t> </a:t>
            </a:r>
            <a:r>
              <a:rPr lang="en-US" sz="3600" dirty="0" err="1"/>
              <a:t>bebekler</a:t>
            </a:r>
            <a:r>
              <a:rPr lang="en-US" sz="3600" dirty="0"/>
              <a:t> </a:t>
            </a:r>
            <a:r>
              <a:rPr lang="en-US" sz="3600" dirty="0" err="1"/>
              <a:t>için</a:t>
            </a:r>
            <a:r>
              <a:rPr lang="en-US" sz="3600" dirty="0"/>
              <a:t> </a:t>
            </a:r>
            <a:r>
              <a:rPr lang="en-US" sz="3600" dirty="0" err="1"/>
              <a:t>uzun</a:t>
            </a:r>
            <a:r>
              <a:rPr lang="en-US" sz="3600" dirty="0"/>
              <a:t> </a:t>
            </a:r>
            <a:r>
              <a:rPr lang="en-US" sz="3600" dirty="0" err="1"/>
              <a:t>erimli</a:t>
            </a:r>
            <a:r>
              <a:rPr lang="en-US" sz="3600" dirty="0"/>
              <a:t> </a:t>
            </a:r>
            <a:r>
              <a:rPr lang="en-US" sz="3600" dirty="0" err="1"/>
              <a:t>sonuçlar</a:t>
            </a:r>
            <a:endParaRPr lang="en-US" sz="3600" dirty="0"/>
          </a:p>
        </p:txBody>
      </p:sp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6248400" y="4876800"/>
          <a:ext cx="2895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0" name="Clip" r:id="rId4" imgW="3490111" imgH="2521390" progId="">
                  <p:embed/>
                </p:oleObj>
              </mc:Choice>
              <mc:Fallback>
                <p:oleObj name="Clip" r:id="rId4" imgW="3490111" imgH="2521390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876800"/>
                        <a:ext cx="28956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en-US" sz="4800" dirty="0"/>
            </a:br>
            <a:r>
              <a:rPr lang="en-US" sz="4400" b="1" dirty="0" err="1"/>
              <a:t>Prematüre</a:t>
            </a:r>
            <a:r>
              <a:rPr lang="en-US" sz="4400" b="1" dirty="0"/>
              <a:t> </a:t>
            </a:r>
            <a:r>
              <a:rPr lang="en-US" sz="4400" b="1" dirty="0" err="1"/>
              <a:t>ve</a:t>
            </a:r>
            <a:r>
              <a:rPr lang="en-US" sz="4400" b="1" dirty="0"/>
              <a:t> </a:t>
            </a:r>
            <a:r>
              <a:rPr lang="en-US" sz="4400" b="1" dirty="0" err="1"/>
              <a:t>Düşük</a:t>
            </a:r>
            <a:r>
              <a:rPr lang="en-US" sz="4400" b="1" dirty="0"/>
              <a:t> </a:t>
            </a:r>
            <a:r>
              <a:rPr lang="en-US" sz="4400" b="1" dirty="0" err="1"/>
              <a:t>Doğum</a:t>
            </a:r>
            <a:r>
              <a:rPr lang="en-US" sz="4400" b="1" dirty="0"/>
              <a:t> </a:t>
            </a:r>
            <a:r>
              <a:rPr lang="en-US" sz="4400" b="1" dirty="0" err="1"/>
              <a:t>Ağırlıklı</a:t>
            </a:r>
            <a:r>
              <a:rPr lang="en-US" sz="4400" b="1" dirty="0"/>
              <a:t> </a:t>
            </a:r>
            <a:r>
              <a:rPr lang="en-US" sz="4400" b="1" dirty="0" err="1"/>
              <a:t>Bebekler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2856"/>
            <a:ext cx="8915400" cy="446449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Preterm </a:t>
            </a:r>
            <a:r>
              <a:rPr lang="en-US" sz="2800" dirty="0" err="1"/>
              <a:t>ya</a:t>
            </a:r>
            <a:r>
              <a:rPr lang="en-US" sz="2800" dirty="0"/>
              <a:t> da premature </a:t>
            </a:r>
            <a:r>
              <a:rPr lang="en-US" sz="2800" dirty="0" err="1"/>
              <a:t>bebek</a:t>
            </a:r>
            <a:r>
              <a:rPr lang="en-US" sz="2800" dirty="0"/>
              <a:t> 3</a:t>
            </a:r>
            <a:r>
              <a:rPr lang="tr-TR" sz="2800" dirty="0"/>
              <a:t>7</a:t>
            </a:r>
            <a:r>
              <a:rPr lang="en-US" sz="2800" dirty="0"/>
              <a:t> </a:t>
            </a:r>
            <a:r>
              <a:rPr lang="en-US" sz="2800" dirty="0" err="1"/>
              <a:t>haftadan</a:t>
            </a:r>
            <a:r>
              <a:rPr lang="en-US" sz="2800" dirty="0"/>
              <a:t> </a:t>
            </a:r>
            <a:r>
              <a:rPr lang="en-US" sz="2800" dirty="0" err="1"/>
              <a:t>önce</a:t>
            </a:r>
            <a:r>
              <a:rPr lang="en-US" sz="2800" dirty="0"/>
              <a:t> </a:t>
            </a:r>
            <a:r>
              <a:rPr lang="en-US" sz="2800" dirty="0" err="1"/>
              <a:t>doğan</a:t>
            </a:r>
            <a:r>
              <a:rPr lang="en-US" sz="2800" dirty="0"/>
              <a:t> </a:t>
            </a:r>
            <a:r>
              <a:rPr lang="en-US" sz="2800" dirty="0" err="1"/>
              <a:t>bebektir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Düşük</a:t>
            </a:r>
            <a:r>
              <a:rPr lang="en-US" sz="2800" dirty="0"/>
              <a:t> </a:t>
            </a:r>
            <a:r>
              <a:rPr lang="en-US" sz="2800" dirty="0" err="1"/>
              <a:t>doğum</a:t>
            </a:r>
            <a:r>
              <a:rPr lang="en-US" sz="2800" dirty="0"/>
              <a:t> </a:t>
            </a:r>
            <a:r>
              <a:rPr lang="en-US" sz="2800" dirty="0" err="1"/>
              <a:t>ağırlıklı</a:t>
            </a:r>
            <a:r>
              <a:rPr lang="en-US" sz="2800" dirty="0"/>
              <a:t> </a:t>
            </a:r>
            <a:r>
              <a:rPr lang="en-US" sz="2800" dirty="0" err="1"/>
              <a:t>bebek</a:t>
            </a:r>
            <a:r>
              <a:rPr lang="en-US" sz="2800" dirty="0"/>
              <a:t> </a:t>
            </a:r>
            <a:r>
              <a:rPr lang="en-US" sz="2800" dirty="0" err="1"/>
              <a:t>ise</a:t>
            </a:r>
            <a:r>
              <a:rPr lang="en-US" sz="2800" dirty="0"/>
              <a:t> 38-42. </a:t>
            </a:r>
            <a:r>
              <a:rPr lang="tr-TR" sz="2800" dirty="0"/>
              <a:t>h</a:t>
            </a:r>
            <a:r>
              <a:rPr lang="en-US" sz="2800" dirty="0" err="1"/>
              <a:t>aftalar</a:t>
            </a:r>
            <a:r>
              <a:rPr lang="en-US" sz="2800" dirty="0"/>
              <a:t> </a:t>
            </a:r>
            <a:r>
              <a:rPr lang="en-US" sz="2800" dirty="0" err="1"/>
              <a:t>arasında</a:t>
            </a:r>
            <a:r>
              <a:rPr lang="en-US" sz="2800" dirty="0"/>
              <a:t> </a:t>
            </a:r>
            <a:r>
              <a:rPr lang="en-US" sz="2800" dirty="0" err="1"/>
              <a:t>doğar</a:t>
            </a:r>
            <a:r>
              <a:rPr lang="en-US" sz="2800" dirty="0"/>
              <a:t> </a:t>
            </a:r>
            <a:r>
              <a:rPr lang="en-US" sz="2800" dirty="0" err="1"/>
              <a:t>fakat</a:t>
            </a:r>
            <a:r>
              <a:rPr lang="en-US" sz="2800" dirty="0"/>
              <a:t> </a:t>
            </a:r>
            <a:r>
              <a:rPr lang="tr-TR" sz="2800" dirty="0"/>
              <a:t>kilosu 2500 gr’dan daha</a:t>
            </a:r>
            <a:r>
              <a:rPr lang="en-US" sz="2800" dirty="0"/>
              <a:t> </a:t>
            </a:r>
            <a:r>
              <a:rPr lang="en-US" sz="2800" dirty="0" err="1"/>
              <a:t>azdır</a:t>
            </a:r>
            <a:r>
              <a:rPr lang="en-US" sz="2800" dirty="0"/>
              <a:t>. </a:t>
            </a:r>
          </a:p>
          <a:p>
            <a:r>
              <a:rPr lang="en-US" sz="2800" dirty="0"/>
              <a:t>Her </a:t>
            </a:r>
            <a:r>
              <a:rPr lang="en-US" sz="2800" dirty="0" err="1"/>
              <a:t>ikisi</a:t>
            </a:r>
            <a:r>
              <a:rPr lang="en-US" sz="2800" dirty="0"/>
              <a:t> de risk </a:t>
            </a:r>
            <a:r>
              <a:rPr lang="en-US" sz="2800" dirty="0" err="1"/>
              <a:t>altındaki</a:t>
            </a:r>
            <a:r>
              <a:rPr lang="en-US" sz="2800" dirty="0"/>
              <a:t> </a:t>
            </a:r>
            <a:r>
              <a:rPr lang="en-US" sz="2800" dirty="0" err="1"/>
              <a:t>bebektir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Kısa</a:t>
            </a:r>
            <a:r>
              <a:rPr lang="en-US" sz="2800" dirty="0"/>
              <a:t> </a:t>
            </a:r>
            <a:r>
              <a:rPr lang="en-US" sz="2800" dirty="0" err="1"/>
              <a:t>gebelik</a:t>
            </a:r>
            <a:r>
              <a:rPr lang="en-US" sz="2800" dirty="0"/>
              <a:t> </a:t>
            </a:r>
            <a:r>
              <a:rPr lang="en-US" sz="2800" dirty="0" err="1"/>
              <a:t>dönemi</a:t>
            </a:r>
            <a:r>
              <a:rPr lang="en-US" sz="2800" dirty="0"/>
              <a:t> </a:t>
            </a:r>
            <a:r>
              <a:rPr lang="en-US" sz="2800" dirty="0" err="1"/>
              <a:t>bebek</a:t>
            </a:r>
            <a:r>
              <a:rPr lang="en-US" sz="2800" dirty="0"/>
              <a:t> </a:t>
            </a:r>
            <a:r>
              <a:rPr lang="en-US" sz="2800" dirty="0" err="1"/>
              <a:t>için</a:t>
            </a:r>
            <a:r>
              <a:rPr lang="en-US" sz="2800" dirty="0"/>
              <a:t> </a:t>
            </a:r>
            <a:r>
              <a:rPr lang="en-US" sz="2800" dirty="0" err="1"/>
              <a:t>mutlaka</a:t>
            </a:r>
            <a:r>
              <a:rPr lang="en-US" sz="2800" dirty="0"/>
              <a:t> </a:t>
            </a:r>
            <a:r>
              <a:rPr lang="en-US" sz="2800" dirty="0" err="1"/>
              <a:t>zararlı</a:t>
            </a:r>
            <a:r>
              <a:rPr lang="en-US" sz="2800" dirty="0"/>
              <a:t> </a:t>
            </a:r>
            <a:r>
              <a:rPr lang="en-US" sz="2800" dirty="0" err="1"/>
              <a:t>değildir</a:t>
            </a:r>
            <a:r>
              <a:rPr lang="en-US" sz="2800" dirty="0"/>
              <a:t>. </a:t>
            </a:r>
            <a:r>
              <a:rPr lang="en-US" sz="2800" dirty="0" err="1"/>
              <a:t>Bebek</a:t>
            </a:r>
            <a:r>
              <a:rPr lang="en-US" sz="2800" dirty="0"/>
              <a:t> </a:t>
            </a:r>
            <a:r>
              <a:rPr lang="en-US" sz="2800" dirty="0" err="1"/>
              <a:t>doğduktan</a:t>
            </a:r>
            <a:r>
              <a:rPr lang="en-US" sz="2800" dirty="0"/>
              <a:t> </a:t>
            </a:r>
            <a:r>
              <a:rPr lang="en-US" sz="2800" dirty="0" err="1"/>
              <a:t>sonra</a:t>
            </a:r>
            <a:r>
              <a:rPr lang="en-US" sz="2800" dirty="0"/>
              <a:t> da </a:t>
            </a:r>
            <a:r>
              <a:rPr lang="en-US" sz="2800" dirty="0" err="1"/>
              <a:t>gelişmeye</a:t>
            </a:r>
            <a:r>
              <a:rPr lang="en-US" sz="2800" dirty="0"/>
              <a:t> </a:t>
            </a:r>
            <a:r>
              <a:rPr lang="en-US" sz="2800" dirty="0" err="1"/>
              <a:t>devam</a:t>
            </a:r>
            <a:r>
              <a:rPr lang="en-US" sz="2800" dirty="0"/>
              <a:t> </a:t>
            </a:r>
            <a:r>
              <a:rPr lang="en-US" sz="2800" dirty="0" err="1"/>
              <a:t>eder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Prematüre</a:t>
            </a:r>
            <a:r>
              <a:rPr lang="en-US" sz="2800" dirty="0"/>
              <a:t> </a:t>
            </a:r>
            <a:r>
              <a:rPr lang="en-US" sz="2800" dirty="0" err="1"/>
              <a:t>bebek</a:t>
            </a:r>
            <a:r>
              <a:rPr lang="en-US" sz="2800" dirty="0"/>
              <a:t> </a:t>
            </a:r>
            <a:r>
              <a:rPr lang="en-US" sz="2800" dirty="0" err="1"/>
              <a:t>eğer</a:t>
            </a:r>
            <a:r>
              <a:rPr lang="en-US" sz="2800" dirty="0"/>
              <a:t> </a:t>
            </a:r>
            <a:r>
              <a:rPr lang="en-US" sz="2800" dirty="0" err="1"/>
              <a:t>düşük</a:t>
            </a:r>
            <a:r>
              <a:rPr lang="en-US" sz="2800" dirty="0"/>
              <a:t> </a:t>
            </a:r>
            <a:r>
              <a:rPr lang="en-US" sz="2800" dirty="0" err="1"/>
              <a:t>doğum</a:t>
            </a:r>
            <a:r>
              <a:rPr lang="en-US" sz="2800" dirty="0"/>
              <a:t> </a:t>
            </a:r>
            <a:r>
              <a:rPr lang="en-US" sz="2800" dirty="0" err="1"/>
              <a:t>ağırlıklı</a:t>
            </a:r>
            <a:r>
              <a:rPr lang="en-US" sz="2800" dirty="0"/>
              <a:t> </a:t>
            </a:r>
            <a:r>
              <a:rPr lang="en-US" sz="2800" dirty="0" err="1"/>
              <a:t>ise</a:t>
            </a:r>
            <a:r>
              <a:rPr lang="en-US" sz="2800" dirty="0"/>
              <a:t> </a:t>
            </a:r>
            <a:r>
              <a:rPr lang="en-US" sz="2800" dirty="0" err="1"/>
              <a:t>yaşam</a:t>
            </a:r>
            <a:r>
              <a:rPr lang="en-US" sz="2800" dirty="0"/>
              <a:t> </a:t>
            </a:r>
            <a:r>
              <a:rPr lang="en-US" sz="2800" dirty="0" err="1"/>
              <a:t>açısından</a:t>
            </a:r>
            <a:r>
              <a:rPr lang="en-US" sz="2800" dirty="0"/>
              <a:t> risk </a:t>
            </a:r>
            <a:r>
              <a:rPr lang="en-US" sz="2800" dirty="0" err="1"/>
              <a:t>çok</a:t>
            </a:r>
            <a:r>
              <a:rPr lang="en-US" sz="2800" dirty="0"/>
              <a:t> </a:t>
            </a:r>
            <a:r>
              <a:rPr lang="en-US" sz="2800" dirty="0" err="1"/>
              <a:t>daha</a:t>
            </a:r>
            <a:r>
              <a:rPr lang="en-US" sz="2800" dirty="0"/>
              <a:t> </a:t>
            </a:r>
            <a:r>
              <a:rPr lang="en-US" sz="2800" dirty="0" err="1"/>
              <a:t>fazladır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590800" y="5775325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b="1"/>
              <a:t>düşük doğum ağırlıklı bebek oranları</a:t>
            </a:r>
            <a:r>
              <a:rPr lang="en-US"/>
              <a:t> </a:t>
            </a:r>
            <a:endParaRPr lang="en-US" sz="2000" b="1"/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68580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43434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76962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51816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60198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3505200" y="517525"/>
            <a:ext cx="0" cy="4876800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>
            <a:off x="2667000" y="5394325"/>
            <a:ext cx="518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2667000" y="808038"/>
            <a:ext cx="838200" cy="152400"/>
          </a:xfrm>
          <a:prstGeom prst="rect">
            <a:avLst/>
          </a:prstGeom>
          <a:solidFill>
            <a:srgbClr val="0066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2667000" y="1508125"/>
            <a:ext cx="1066800" cy="152400"/>
          </a:xfrm>
          <a:prstGeom prst="rect">
            <a:avLst/>
          </a:prstGeom>
          <a:solidFill>
            <a:srgbClr val="9933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2667000" y="579438"/>
            <a:ext cx="838200" cy="1524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2667000" y="1050925"/>
            <a:ext cx="9906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0" name="Rectangle 14"/>
          <p:cNvSpPr>
            <a:spLocks noChangeArrowheads="1"/>
          </p:cNvSpPr>
          <p:nvPr/>
        </p:nvSpPr>
        <p:spPr bwMode="auto">
          <a:xfrm>
            <a:off x="2667000" y="1751013"/>
            <a:ext cx="10668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667000" y="1979613"/>
            <a:ext cx="1066800" cy="152400"/>
          </a:xfrm>
          <a:prstGeom prst="rect">
            <a:avLst/>
          </a:prstGeom>
          <a:solidFill>
            <a:srgbClr val="00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2" name="Rectangle 16"/>
          <p:cNvSpPr>
            <a:spLocks noChangeArrowheads="1"/>
          </p:cNvSpPr>
          <p:nvPr/>
        </p:nvSpPr>
        <p:spPr bwMode="auto">
          <a:xfrm>
            <a:off x="2667000" y="2208213"/>
            <a:ext cx="1066800" cy="152400"/>
          </a:xfrm>
          <a:prstGeom prst="rect">
            <a:avLst/>
          </a:prstGeom>
          <a:solidFill>
            <a:srgbClr val="FF00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3" name="Rectangle 17"/>
          <p:cNvSpPr>
            <a:spLocks noChangeArrowheads="1"/>
          </p:cNvSpPr>
          <p:nvPr/>
        </p:nvSpPr>
        <p:spPr bwMode="auto">
          <a:xfrm>
            <a:off x="2667000" y="2894013"/>
            <a:ext cx="1219200" cy="152400"/>
          </a:xfrm>
          <a:prstGeom prst="rect">
            <a:avLst/>
          </a:prstGeom>
          <a:solidFill>
            <a:srgbClr val="CC33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4" name="Rectangle 18"/>
          <p:cNvSpPr>
            <a:spLocks noChangeArrowheads="1"/>
          </p:cNvSpPr>
          <p:nvPr/>
        </p:nvSpPr>
        <p:spPr bwMode="auto">
          <a:xfrm>
            <a:off x="2667000" y="1279525"/>
            <a:ext cx="1066800" cy="152400"/>
          </a:xfrm>
          <a:prstGeom prst="rect">
            <a:avLst/>
          </a:prstGeom>
          <a:solidFill>
            <a:srgbClr val="6633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2667000" y="2436813"/>
            <a:ext cx="11430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6" name="Rectangle 20"/>
          <p:cNvSpPr>
            <a:spLocks noChangeArrowheads="1"/>
          </p:cNvSpPr>
          <p:nvPr/>
        </p:nvSpPr>
        <p:spPr bwMode="auto">
          <a:xfrm>
            <a:off x="2667000" y="3808413"/>
            <a:ext cx="2514600" cy="152400"/>
          </a:xfrm>
          <a:prstGeom prst="rect">
            <a:avLst/>
          </a:prstGeom>
          <a:solidFill>
            <a:srgbClr val="6633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2057400" y="18415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Italy </a:t>
            </a:r>
          </a:p>
        </p:txBody>
      </p: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990600" y="1370013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Czech Republic </a:t>
            </a:r>
          </a:p>
        </p:txBody>
      </p:sp>
      <p:sp>
        <p:nvSpPr>
          <p:cNvPr id="86039" name="Text Box 23"/>
          <p:cNvSpPr txBox="1">
            <a:spLocks noChangeArrowheads="1"/>
          </p:cNvSpPr>
          <p:nvPr/>
        </p:nvSpPr>
        <p:spPr bwMode="auto">
          <a:xfrm>
            <a:off x="1752600" y="669925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Sweden 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1676400" y="32131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Ethiopia </a:t>
            </a: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1447800" y="22987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Kazakstan 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1371600" y="441325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/>
              <a:t>Luxemburg </a:t>
            </a:r>
          </a:p>
        </p:txBody>
      </p: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1981200" y="20701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Cuba 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914400" y="25273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United Kingdom </a:t>
            </a:r>
          </a:p>
        </p:txBody>
      </p:sp>
      <p:sp>
        <p:nvSpPr>
          <p:cNvPr id="86045" name="Text Box 29"/>
          <p:cNvSpPr txBox="1">
            <a:spLocks noChangeArrowheads="1"/>
          </p:cNvSpPr>
          <p:nvPr/>
        </p:nvSpPr>
        <p:spPr bwMode="auto">
          <a:xfrm>
            <a:off x="1447800" y="34417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Nicaragua</a:t>
            </a:r>
          </a:p>
        </p:txBody>
      </p:sp>
      <p:sp>
        <p:nvSpPr>
          <p:cNvPr id="86046" name="Text Box 30"/>
          <p:cNvSpPr txBox="1">
            <a:spLocks noChangeArrowheads="1"/>
          </p:cNvSpPr>
          <p:nvPr/>
        </p:nvSpPr>
        <p:spPr bwMode="auto">
          <a:xfrm>
            <a:off x="1905000" y="1141413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China </a:t>
            </a:r>
          </a:p>
        </p:txBody>
      </p:sp>
      <p:sp>
        <p:nvSpPr>
          <p:cNvPr id="86047" name="Text Box 31"/>
          <p:cNvSpPr txBox="1">
            <a:spLocks noChangeArrowheads="1"/>
          </p:cNvSpPr>
          <p:nvPr/>
        </p:nvSpPr>
        <p:spPr bwMode="auto">
          <a:xfrm>
            <a:off x="1219200" y="2782888"/>
            <a:ext cx="152400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1800" b="1"/>
              <a:t>United States </a:t>
            </a:r>
          </a:p>
        </p:txBody>
      </p:sp>
      <p:sp>
        <p:nvSpPr>
          <p:cNvPr id="86048" name="Rectangle 32"/>
          <p:cNvSpPr>
            <a:spLocks noChangeArrowheads="1"/>
          </p:cNvSpPr>
          <p:nvPr/>
        </p:nvSpPr>
        <p:spPr bwMode="auto">
          <a:xfrm>
            <a:off x="2667000" y="2665413"/>
            <a:ext cx="1219200" cy="152400"/>
          </a:xfrm>
          <a:prstGeom prst="rect">
            <a:avLst/>
          </a:prstGeom>
          <a:solidFill>
            <a:srgbClr val="6666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49" name="Rectangle 33"/>
          <p:cNvSpPr>
            <a:spLocks noChangeArrowheads="1"/>
          </p:cNvSpPr>
          <p:nvPr/>
        </p:nvSpPr>
        <p:spPr bwMode="auto">
          <a:xfrm>
            <a:off x="2667000" y="3122613"/>
            <a:ext cx="16002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50" name="Rectangle 34"/>
          <p:cNvSpPr>
            <a:spLocks noChangeArrowheads="1"/>
          </p:cNvSpPr>
          <p:nvPr/>
        </p:nvSpPr>
        <p:spPr bwMode="auto">
          <a:xfrm>
            <a:off x="2667000" y="3351213"/>
            <a:ext cx="2057400" cy="152400"/>
          </a:xfrm>
          <a:prstGeom prst="rect">
            <a:avLst/>
          </a:prstGeom>
          <a:solidFill>
            <a:srgbClr val="3333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51" name="Rectangle 35"/>
          <p:cNvSpPr>
            <a:spLocks noChangeArrowheads="1"/>
          </p:cNvSpPr>
          <p:nvPr/>
        </p:nvSpPr>
        <p:spPr bwMode="auto">
          <a:xfrm>
            <a:off x="2667000" y="5165725"/>
            <a:ext cx="5029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52" name="Text Box 36"/>
          <p:cNvSpPr txBox="1">
            <a:spLocks noChangeArrowheads="1"/>
          </p:cNvSpPr>
          <p:nvPr/>
        </p:nvSpPr>
        <p:spPr bwMode="auto">
          <a:xfrm>
            <a:off x="1752600" y="898525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Canada </a:t>
            </a:r>
          </a:p>
        </p:txBody>
      </p:sp>
      <p:sp>
        <p:nvSpPr>
          <p:cNvPr id="86053" name="Text Box 37"/>
          <p:cNvSpPr txBox="1">
            <a:spLocks noChangeArrowheads="1"/>
          </p:cNvSpPr>
          <p:nvPr/>
        </p:nvSpPr>
        <p:spPr bwMode="auto">
          <a:xfrm>
            <a:off x="1981200" y="48133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Haiti </a:t>
            </a:r>
          </a:p>
        </p:txBody>
      </p:sp>
      <p:sp>
        <p:nvSpPr>
          <p:cNvPr id="86054" name="Text Box 38"/>
          <p:cNvSpPr txBox="1">
            <a:spLocks noChangeArrowheads="1"/>
          </p:cNvSpPr>
          <p:nvPr/>
        </p:nvSpPr>
        <p:spPr bwMode="auto">
          <a:xfrm>
            <a:off x="1447800" y="5068888"/>
            <a:ext cx="152400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1800" b="1" dirty="0"/>
              <a:t>Bangladesh</a:t>
            </a:r>
          </a:p>
        </p:txBody>
      </p:sp>
      <p:sp>
        <p:nvSpPr>
          <p:cNvPr id="86055" name="Text Box 39"/>
          <p:cNvSpPr txBox="1">
            <a:spLocks noChangeArrowheads="1"/>
          </p:cNvSpPr>
          <p:nvPr/>
        </p:nvSpPr>
        <p:spPr bwMode="auto">
          <a:xfrm>
            <a:off x="1752600" y="29845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Mexico </a:t>
            </a:r>
          </a:p>
        </p:txBody>
      </p:sp>
      <p:sp>
        <p:nvSpPr>
          <p:cNvPr id="86056" name="Text Box 40"/>
          <p:cNvSpPr txBox="1">
            <a:spLocks noChangeArrowheads="1"/>
          </p:cNvSpPr>
          <p:nvPr/>
        </p:nvSpPr>
        <p:spPr bwMode="auto">
          <a:xfrm>
            <a:off x="1371600" y="16129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Switzerland </a:t>
            </a:r>
          </a:p>
        </p:txBody>
      </p:sp>
      <p:sp>
        <p:nvSpPr>
          <p:cNvPr id="86057" name="Rectangle 41"/>
          <p:cNvSpPr>
            <a:spLocks noChangeArrowheads="1"/>
          </p:cNvSpPr>
          <p:nvPr/>
        </p:nvSpPr>
        <p:spPr bwMode="auto">
          <a:xfrm>
            <a:off x="2667000" y="3579813"/>
            <a:ext cx="22098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58" name="Rectangle 42"/>
          <p:cNvSpPr>
            <a:spLocks noChangeArrowheads="1"/>
          </p:cNvSpPr>
          <p:nvPr/>
        </p:nvSpPr>
        <p:spPr bwMode="auto">
          <a:xfrm>
            <a:off x="2667000" y="4037013"/>
            <a:ext cx="2895600" cy="152400"/>
          </a:xfrm>
          <a:prstGeom prst="rect">
            <a:avLst/>
          </a:prstGeom>
          <a:solidFill>
            <a:srgbClr val="9900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59" name="Rectangle 43"/>
          <p:cNvSpPr>
            <a:spLocks noChangeArrowheads="1"/>
          </p:cNvSpPr>
          <p:nvPr/>
        </p:nvSpPr>
        <p:spPr bwMode="auto">
          <a:xfrm>
            <a:off x="2667000" y="4265613"/>
            <a:ext cx="35052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60" name="Rectangle 44"/>
          <p:cNvSpPr>
            <a:spLocks noChangeArrowheads="1"/>
          </p:cNvSpPr>
          <p:nvPr/>
        </p:nvSpPr>
        <p:spPr bwMode="auto">
          <a:xfrm>
            <a:off x="2667000" y="4722813"/>
            <a:ext cx="3657600" cy="152400"/>
          </a:xfrm>
          <a:prstGeom prst="rect">
            <a:avLst/>
          </a:prstGeom>
          <a:solidFill>
            <a:srgbClr val="6600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2667000" y="4951413"/>
            <a:ext cx="47244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1600200" y="43561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Pakistan </a:t>
            </a:r>
          </a:p>
        </p:txBody>
      </p:sp>
      <p:sp>
        <p:nvSpPr>
          <p:cNvPr id="86063" name="Text Box 47"/>
          <p:cNvSpPr txBox="1">
            <a:spLocks noChangeArrowheads="1"/>
          </p:cNvSpPr>
          <p:nvPr/>
        </p:nvSpPr>
        <p:spPr bwMode="auto">
          <a:xfrm>
            <a:off x="1752600" y="36703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Turkey </a:t>
            </a:r>
          </a:p>
        </p:txBody>
      </p:sp>
      <p:sp>
        <p:nvSpPr>
          <p:cNvPr id="86064" name="Text Box 48"/>
          <p:cNvSpPr txBox="1">
            <a:spLocks noChangeArrowheads="1"/>
          </p:cNvSpPr>
          <p:nvPr/>
        </p:nvSpPr>
        <p:spPr bwMode="auto">
          <a:xfrm>
            <a:off x="1219200" y="45847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Sierra Leone</a:t>
            </a:r>
          </a:p>
        </p:txBody>
      </p:sp>
      <p:sp>
        <p:nvSpPr>
          <p:cNvPr id="86065" name="Rectangle 49"/>
          <p:cNvSpPr>
            <a:spLocks noChangeArrowheads="1"/>
          </p:cNvSpPr>
          <p:nvPr/>
        </p:nvSpPr>
        <p:spPr bwMode="auto">
          <a:xfrm>
            <a:off x="2667000" y="4494213"/>
            <a:ext cx="3581400" cy="152400"/>
          </a:xfrm>
          <a:prstGeom prst="rect">
            <a:avLst/>
          </a:prstGeom>
          <a:solidFill>
            <a:srgbClr val="FF33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6066" name="Text Box 50"/>
          <p:cNvSpPr txBox="1">
            <a:spLocks noChangeArrowheads="1"/>
          </p:cNvSpPr>
          <p:nvPr/>
        </p:nvSpPr>
        <p:spPr bwMode="auto">
          <a:xfrm>
            <a:off x="1905000" y="4175125"/>
            <a:ext cx="15240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1800" b="1"/>
              <a:t>Nepal </a:t>
            </a:r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2667000" y="441325"/>
            <a:ext cx="0" cy="495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6068" name="Text Box 52"/>
          <p:cNvSpPr txBox="1">
            <a:spLocks noChangeArrowheads="1"/>
          </p:cNvSpPr>
          <p:nvPr/>
        </p:nvSpPr>
        <p:spPr bwMode="auto">
          <a:xfrm>
            <a:off x="1371600" y="38989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/>
              <a:t>Philippines 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4676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30</a:t>
            </a:r>
          </a:p>
        </p:txBody>
      </p:sp>
      <p:sp>
        <p:nvSpPr>
          <p:cNvPr id="86070" name="Text Box 54"/>
          <p:cNvSpPr txBox="1">
            <a:spLocks noChangeArrowheads="1"/>
          </p:cNvSpPr>
          <p:nvPr/>
        </p:nvSpPr>
        <p:spPr bwMode="auto">
          <a:xfrm>
            <a:off x="2514600" y="537845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0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33528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5</a:t>
            </a:r>
          </a:p>
        </p:txBody>
      </p:sp>
      <p:sp>
        <p:nvSpPr>
          <p:cNvPr id="86072" name="Text Box 56"/>
          <p:cNvSpPr txBox="1">
            <a:spLocks noChangeArrowheads="1"/>
          </p:cNvSpPr>
          <p:nvPr/>
        </p:nvSpPr>
        <p:spPr bwMode="auto">
          <a:xfrm>
            <a:off x="41148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10</a:t>
            </a:r>
          </a:p>
        </p:txBody>
      </p:sp>
      <p:sp>
        <p:nvSpPr>
          <p:cNvPr id="86073" name="Text Box 57"/>
          <p:cNvSpPr txBox="1">
            <a:spLocks noChangeArrowheads="1"/>
          </p:cNvSpPr>
          <p:nvPr/>
        </p:nvSpPr>
        <p:spPr bwMode="auto">
          <a:xfrm>
            <a:off x="49530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15</a:t>
            </a:r>
          </a:p>
        </p:txBody>
      </p:sp>
      <p:sp>
        <p:nvSpPr>
          <p:cNvPr id="86074" name="Text Box 58"/>
          <p:cNvSpPr txBox="1">
            <a:spLocks noChangeArrowheads="1"/>
          </p:cNvSpPr>
          <p:nvPr/>
        </p:nvSpPr>
        <p:spPr bwMode="auto">
          <a:xfrm>
            <a:off x="57912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20</a:t>
            </a:r>
          </a:p>
        </p:txBody>
      </p:sp>
      <p:sp>
        <p:nvSpPr>
          <p:cNvPr id="86075" name="Text Box 59"/>
          <p:cNvSpPr txBox="1">
            <a:spLocks noChangeArrowheads="1"/>
          </p:cNvSpPr>
          <p:nvPr/>
        </p:nvSpPr>
        <p:spPr bwMode="auto">
          <a:xfrm>
            <a:off x="6629400" y="537845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25</a:t>
            </a:r>
          </a:p>
        </p:txBody>
      </p:sp>
      <p:sp>
        <p:nvSpPr>
          <p:cNvPr id="86076" name="Text Box 61"/>
          <p:cNvSpPr txBox="1">
            <a:spLocks noChangeArrowheads="1"/>
          </p:cNvSpPr>
          <p:nvPr/>
        </p:nvSpPr>
        <p:spPr bwMode="auto">
          <a:xfrm>
            <a:off x="5410200" y="457200"/>
            <a:ext cx="2971800" cy="162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tr-TR" sz="2800" b="1" dirty="0"/>
              <a:t>Ülkelere göre düşük doğum ağırlıklı bebek doğum oranları</a:t>
            </a:r>
            <a:endParaRPr lang="en-US" sz="2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3"/>
          <p:cNvSpPr>
            <a:spLocks noChangeShapeType="1"/>
          </p:cNvSpPr>
          <p:nvPr/>
        </p:nvSpPr>
        <p:spPr bwMode="auto">
          <a:xfrm>
            <a:off x="69342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3" name="Line 4"/>
          <p:cNvSpPr>
            <a:spLocks noChangeShapeType="1"/>
          </p:cNvSpPr>
          <p:nvPr/>
        </p:nvSpPr>
        <p:spPr bwMode="auto">
          <a:xfrm>
            <a:off x="78486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4" name="Line 5"/>
          <p:cNvSpPr>
            <a:spLocks noChangeShapeType="1"/>
          </p:cNvSpPr>
          <p:nvPr/>
        </p:nvSpPr>
        <p:spPr bwMode="auto">
          <a:xfrm>
            <a:off x="64770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5" name="Line 6"/>
          <p:cNvSpPr>
            <a:spLocks noChangeShapeType="1"/>
          </p:cNvSpPr>
          <p:nvPr/>
        </p:nvSpPr>
        <p:spPr bwMode="auto">
          <a:xfrm>
            <a:off x="55626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6" name="Line 7"/>
          <p:cNvSpPr>
            <a:spLocks noChangeShapeType="1"/>
          </p:cNvSpPr>
          <p:nvPr/>
        </p:nvSpPr>
        <p:spPr bwMode="auto">
          <a:xfrm>
            <a:off x="60198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7" name="Line 8"/>
          <p:cNvSpPr>
            <a:spLocks noChangeShapeType="1"/>
          </p:cNvSpPr>
          <p:nvPr/>
        </p:nvSpPr>
        <p:spPr bwMode="auto">
          <a:xfrm>
            <a:off x="51054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8" name="Line 9"/>
          <p:cNvSpPr>
            <a:spLocks noChangeShapeType="1"/>
          </p:cNvSpPr>
          <p:nvPr/>
        </p:nvSpPr>
        <p:spPr bwMode="auto">
          <a:xfrm>
            <a:off x="7391400" y="1614488"/>
            <a:ext cx="0" cy="3276600"/>
          </a:xfrm>
          <a:prstGeom prst="line">
            <a:avLst/>
          </a:prstGeom>
          <a:noFill/>
          <a:ln w="317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69" name="Text Box 10"/>
          <p:cNvSpPr txBox="1">
            <a:spLocks noChangeArrowheads="1"/>
          </p:cNvSpPr>
          <p:nvPr/>
        </p:nvSpPr>
        <p:spPr bwMode="auto">
          <a:xfrm>
            <a:off x="3429000" y="3900488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/>
              <a:t>1200 gr</a:t>
            </a:r>
            <a:endParaRPr lang="en-US" sz="2000" b="1"/>
          </a:p>
        </p:txBody>
      </p:sp>
      <p:sp>
        <p:nvSpPr>
          <p:cNvPr id="92170" name="Text Box 11"/>
          <p:cNvSpPr txBox="1">
            <a:spLocks noChangeArrowheads="1"/>
          </p:cNvSpPr>
          <p:nvPr/>
        </p:nvSpPr>
        <p:spPr bwMode="auto">
          <a:xfrm>
            <a:off x="3429000" y="16144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/>
              <a:t>1350 gr</a:t>
            </a:r>
            <a:endParaRPr lang="en-US" sz="2000" b="1"/>
          </a:p>
        </p:txBody>
      </p:sp>
      <p:sp>
        <p:nvSpPr>
          <p:cNvPr id="92171" name="Text Box 12"/>
          <p:cNvSpPr txBox="1">
            <a:spLocks noChangeArrowheads="1"/>
          </p:cNvSpPr>
          <p:nvPr/>
        </p:nvSpPr>
        <p:spPr bwMode="auto">
          <a:xfrm>
            <a:off x="3276600" y="46624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/>
              <a:t>900 gr</a:t>
            </a:r>
            <a:endParaRPr lang="en-US" sz="2000" b="1"/>
          </a:p>
        </p:txBody>
      </p:sp>
      <p:sp>
        <p:nvSpPr>
          <p:cNvPr id="92172" name="Text Box 13"/>
          <p:cNvSpPr txBox="1">
            <a:spLocks noChangeArrowheads="1"/>
          </p:cNvSpPr>
          <p:nvPr/>
        </p:nvSpPr>
        <p:spPr bwMode="auto">
          <a:xfrm>
            <a:off x="3429000" y="31384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/>
              <a:t>1250 gr</a:t>
            </a:r>
            <a:endParaRPr lang="en-US" sz="2000" b="1"/>
          </a:p>
        </p:txBody>
      </p:sp>
      <p:sp>
        <p:nvSpPr>
          <p:cNvPr id="92173" name="Text Box 14"/>
          <p:cNvSpPr txBox="1">
            <a:spLocks noChangeArrowheads="1"/>
          </p:cNvSpPr>
          <p:nvPr/>
        </p:nvSpPr>
        <p:spPr bwMode="auto">
          <a:xfrm>
            <a:off x="3429000" y="23764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/>
              <a:t>1300 gr</a:t>
            </a:r>
            <a:endParaRPr lang="en-US" sz="2000" b="1"/>
          </a:p>
        </p:txBody>
      </p:sp>
      <p:sp>
        <p:nvSpPr>
          <p:cNvPr id="92174" name="Text Box 15"/>
          <p:cNvSpPr txBox="1">
            <a:spLocks noChangeArrowheads="1"/>
          </p:cNvSpPr>
          <p:nvPr/>
        </p:nvSpPr>
        <p:spPr bwMode="auto">
          <a:xfrm>
            <a:off x="1835150" y="4267200"/>
            <a:ext cx="1357313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tr-TR" b="1"/>
              <a:t>Bebeğin ağırlığı</a:t>
            </a:r>
            <a:endParaRPr lang="en-US" b="1"/>
          </a:p>
        </p:txBody>
      </p:sp>
      <p:sp>
        <p:nvSpPr>
          <p:cNvPr id="92175" name="Text Box 16"/>
          <p:cNvSpPr txBox="1">
            <a:spLocks noChangeArrowheads="1"/>
          </p:cNvSpPr>
          <p:nvPr/>
        </p:nvSpPr>
        <p:spPr bwMode="auto">
          <a:xfrm>
            <a:off x="5410200" y="4876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4</a:t>
            </a:r>
          </a:p>
        </p:txBody>
      </p:sp>
      <p:sp>
        <p:nvSpPr>
          <p:cNvPr id="92176" name="Text Box 17"/>
          <p:cNvSpPr txBox="1">
            <a:spLocks noChangeArrowheads="1"/>
          </p:cNvSpPr>
          <p:nvPr/>
        </p:nvSpPr>
        <p:spPr bwMode="auto">
          <a:xfrm>
            <a:off x="4495800" y="4876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0</a:t>
            </a:r>
          </a:p>
        </p:txBody>
      </p:sp>
      <p:sp>
        <p:nvSpPr>
          <p:cNvPr id="92177" name="Text Box 18"/>
          <p:cNvSpPr txBox="1">
            <a:spLocks noChangeArrowheads="1"/>
          </p:cNvSpPr>
          <p:nvPr/>
        </p:nvSpPr>
        <p:spPr bwMode="auto">
          <a:xfrm>
            <a:off x="5867400" y="4876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6</a:t>
            </a:r>
          </a:p>
        </p:txBody>
      </p:sp>
      <p:sp>
        <p:nvSpPr>
          <p:cNvPr id="92178" name="Text Box 19"/>
          <p:cNvSpPr txBox="1">
            <a:spLocks noChangeArrowheads="1"/>
          </p:cNvSpPr>
          <p:nvPr/>
        </p:nvSpPr>
        <p:spPr bwMode="auto">
          <a:xfrm>
            <a:off x="6324600" y="4876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8</a:t>
            </a:r>
          </a:p>
        </p:txBody>
      </p:sp>
      <p:sp>
        <p:nvSpPr>
          <p:cNvPr id="92179" name="Text Box 20"/>
          <p:cNvSpPr txBox="1">
            <a:spLocks noChangeArrowheads="1"/>
          </p:cNvSpPr>
          <p:nvPr/>
        </p:nvSpPr>
        <p:spPr bwMode="auto">
          <a:xfrm>
            <a:off x="7162800" y="48768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12</a:t>
            </a:r>
          </a:p>
        </p:txBody>
      </p:sp>
      <p:sp>
        <p:nvSpPr>
          <p:cNvPr id="92180" name="Text Box 21"/>
          <p:cNvSpPr txBox="1">
            <a:spLocks noChangeArrowheads="1"/>
          </p:cNvSpPr>
          <p:nvPr/>
        </p:nvSpPr>
        <p:spPr bwMode="auto">
          <a:xfrm>
            <a:off x="4953000" y="4876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2</a:t>
            </a:r>
          </a:p>
        </p:txBody>
      </p:sp>
      <p:sp>
        <p:nvSpPr>
          <p:cNvPr id="92181" name="Text Box 22"/>
          <p:cNvSpPr txBox="1">
            <a:spLocks noChangeArrowheads="1"/>
          </p:cNvSpPr>
          <p:nvPr/>
        </p:nvSpPr>
        <p:spPr bwMode="auto">
          <a:xfrm>
            <a:off x="7620000" y="48768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14</a:t>
            </a:r>
          </a:p>
        </p:txBody>
      </p:sp>
      <p:sp>
        <p:nvSpPr>
          <p:cNvPr id="92182" name="Text Box 23"/>
          <p:cNvSpPr txBox="1">
            <a:spLocks noChangeArrowheads="1"/>
          </p:cNvSpPr>
          <p:nvPr/>
        </p:nvSpPr>
        <p:spPr bwMode="auto">
          <a:xfrm>
            <a:off x="6705600" y="48768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10</a:t>
            </a:r>
          </a:p>
        </p:txBody>
      </p:sp>
      <p:sp>
        <p:nvSpPr>
          <p:cNvPr id="92183" name="Text Box 24"/>
          <p:cNvSpPr txBox="1">
            <a:spLocks noChangeArrowheads="1"/>
          </p:cNvSpPr>
          <p:nvPr/>
        </p:nvSpPr>
        <p:spPr bwMode="auto">
          <a:xfrm>
            <a:off x="4859338" y="5181600"/>
            <a:ext cx="260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b="1"/>
              <a:t>Yaş (gün olarak</a:t>
            </a:r>
            <a:r>
              <a:rPr lang="en-US" b="1"/>
              <a:t>)</a:t>
            </a:r>
          </a:p>
        </p:txBody>
      </p:sp>
      <p:sp>
        <p:nvSpPr>
          <p:cNvPr id="92184" name="Line 25"/>
          <p:cNvSpPr>
            <a:spLocks noChangeShapeType="1"/>
          </p:cNvSpPr>
          <p:nvPr/>
        </p:nvSpPr>
        <p:spPr bwMode="auto">
          <a:xfrm>
            <a:off x="4648200" y="3352800"/>
            <a:ext cx="3352800" cy="0"/>
          </a:xfrm>
          <a:prstGeom prst="line">
            <a:avLst/>
          </a:prstGeom>
          <a:noFill/>
          <a:ln w="952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85" name="Line 26"/>
          <p:cNvSpPr>
            <a:spLocks noChangeShapeType="1"/>
          </p:cNvSpPr>
          <p:nvPr/>
        </p:nvSpPr>
        <p:spPr bwMode="auto">
          <a:xfrm>
            <a:off x="4572000" y="4876800"/>
            <a:ext cx="3429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86" name="Line 27"/>
          <p:cNvSpPr>
            <a:spLocks noChangeShapeType="1"/>
          </p:cNvSpPr>
          <p:nvPr/>
        </p:nvSpPr>
        <p:spPr bwMode="auto">
          <a:xfrm>
            <a:off x="4648200" y="2590800"/>
            <a:ext cx="3352800" cy="0"/>
          </a:xfrm>
          <a:prstGeom prst="line">
            <a:avLst/>
          </a:prstGeom>
          <a:noFill/>
          <a:ln w="952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87" name="Line 28"/>
          <p:cNvSpPr>
            <a:spLocks noChangeShapeType="1"/>
          </p:cNvSpPr>
          <p:nvPr/>
        </p:nvSpPr>
        <p:spPr bwMode="auto">
          <a:xfrm>
            <a:off x="4648200" y="1828800"/>
            <a:ext cx="3352800" cy="0"/>
          </a:xfrm>
          <a:prstGeom prst="line">
            <a:avLst/>
          </a:prstGeom>
          <a:noFill/>
          <a:ln w="952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88" name="Line 29"/>
          <p:cNvSpPr>
            <a:spLocks noChangeShapeType="1"/>
          </p:cNvSpPr>
          <p:nvPr/>
        </p:nvSpPr>
        <p:spPr bwMode="auto">
          <a:xfrm>
            <a:off x="4648200" y="4114800"/>
            <a:ext cx="3352800" cy="0"/>
          </a:xfrm>
          <a:prstGeom prst="line">
            <a:avLst/>
          </a:prstGeom>
          <a:noFill/>
          <a:ln w="9525">
            <a:solidFill>
              <a:srgbClr val="D9D9D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89" name="Line 30"/>
          <p:cNvSpPr>
            <a:spLocks noChangeShapeType="1"/>
          </p:cNvSpPr>
          <p:nvPr/>
        </p:nvSpPr>
        <p:spPr bwMode="auto">
          <a:xfrm>
            <a:off x="4648200" y="1614488"/>
            <a:ext cx="0" cy="3276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90" name="Line 31"/>
          <p:cNvSpPr>
            <a:spLocks noChangeShapeType="1"/>
          </p:cNvSpPr>
          <p:nvPr/>
        </p:nvSpPr>
        <p:spPr bwMode="auto">
          <a:xfrm flipV="1">
            <a:off x="4953000" y="3657600"/>
            <a:ext cx="1066800" cy="533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91" name="Line 32"/>
          <p:cNvSpPr>
            <a:spLocks noChangeShapeType="1"/>
          </p:cNvSpPr>
          <p:nvPr/>
        </p:nvSpPr>
        <p:spPr bwMode="auto">
          <a:xfrm flipV="1">
            <a:off x="6019800" y="2438400"/>
            <a:ext cx="1828800" cy="1219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92" name="Line 33"/>
          <p:cNvSpPr>
            <a:spLocks noChangeShapeType="1"/>
          </p:cNvSpPr>
          <p:nvPr/>
        </p:nvSpPr>
        <p:spPr bwMode="auto">
          <a:xfrm flipV="1">
            <a:off x="4876800" y="1752600"/>
            <a:ext cx="2743200" cy="2362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2193" name="Text Box 34"/>
          <p:cNvSpPr txBox="1">
            <a:spLocks noChangeArrowheads="1"/>
          </p:cNvSpPr>
          <p:nvPr/>
        </p:nvSpPr>
        <p:spPr bwMode="auto">
          <a:xfrm>
            <a:off x="1143000" y="1524000"/>
            <a:ext cx="2286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b="1"/>
              <a:t>Masaj yapılan p</a:t>
            </a:r>
            <a:r>
              <a:rPr lang="en-US" b="1"/>
              <a:t>remat</a:t>
            </a:r>
            <a:r>
              <a:rPr lang="tr-TR" b="1"/>
              <a:t>üre</a:t>
            </a:r>
            <a:r>
              <a:rPr lang="en-US" b="1"/>
              <a:t> </a:t>
            </a:r>
            <a:r>
              <a:rPr lang="tr-TR" b="1"/>
              <a:t>bebekler</a:t>
            </a:r>
            <a:endParaRPr lang="en-US" b="1"/>
          </a:p>
        </p:txBody>
      </p:sp>
      <p:sp>
        <p:nvSpPr>
          <p:cNvPr id="92194" name="Text Box 35"/>
          <p:cNvSpPr txBox="1">
            <a:spLocks noChangeArrowheads="1"/>
          </p:cNvSpPr>
          <p:nvPr/>
        </p:nvSpPr>
        <p:spPr bwMode="auto">
          <a:xfrm>
            <a:off x="1143000" y="2514600"/>
            <a:ext cx="1752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tr-TR" b="1"/>
              <a:t>Masaj yapılmayanp</a:t>
            </a:r>
            <a:r>
              <a:rPr lang="en-US" b="1"/>
              <a:t>remat</a:t>
            </a:r>
            <a:r>
              <a:rPr lang="tr-TR" b="1"/>
              <a:t>ü</a:t>
            </a:r>
            <a:r>
              <a:rPr lang="en-US" b="1"/>
              <a:t>re </a:t>
            </a:r>
            <a:r>
              <a:rPr lang="tr-TR" b="1"/>
              <a:t>bebekler</a:t>
            </a:r>
            <a:endParaRPr lang="en-US" b="1"/>
          </a:p>
        </p:txBody>
      </p:sp>
      <p:sp>
        <p:nvSpPr>
          <p:cNvPr id="92195" name="Rectangle 36"/>
          <p:cNvSpPr>
            <a:spLocks noChangeArrowheads="1"/>
          </p:cNvSpPr>
          <p:nvPr/>
        </p:nvSpPr>
        <p:spPr bwMode="auto">
          <a:xfrm>
            <a:off x="990600" y="2544763"/>
            <a:ext cx="1524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92196" name="Rectangle 37"/>
          <p:cNvSpPr>
            <a:spLocks noChangeArrowheads="1"/>
          </p:cNvSpPr>
          <p:nvPr/>
        </p:nvSpPr>
        <p:spPr bwMode="auto">
          <a:xfrm>
            <a:off x="990600" y="1573213"/>
            <a:ext cx="152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92197" name="Text Box 38"/>
          <p:cNvSpPr txBox="1">
            <a:spLocks noChangeArrowheads="1"/>
          </p:cNvSpPr>
          <p:nvPr/>
        </p:nvSpPr>
        <p:spPr bwMode="auto">
          <a:xfrm>
            <a:off x="838200" y="152400"/>
            <a:ext cx="7467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tr-TR" sz="2800" b="1"/>
              <a:t>Masaj Terapisi Gören ve Görmeyen Prematürelerin Ağırlık Kazanımları</a:t>
            </a:r>
            <a:endParaRPr lang="en-US" sz="28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3"/>
          <p:cNvGrpSpPr>
            <a:grpSpLocks/>
          </p:cNvGrpSpPr>
          <p:nvPr/>
        </p:nvGrpSpPr>
        <p:grpSpPr bwMode="auto">
          <a:xfrm>
            <a:off x="1416050" y="762000"/>
            <a:ext cx="4375150" cy="5121275"/>
            <a:chOff x="892" y="480"/>
            <a:chExt cx="2756" cy="3226"/>
          </a:xfrm>
        </p:grpSpPr>
        <p:sp>
          <p:nvSpPr>
            <p:cNvPr id="93188" name="Line 4"/>
            <p:cNvSpPr>
              <a:spLocks noChangeShapeType="1"/>
            </p:cNvSpPr>
            <p:nvPr/>
          </p:nvSpPr>
          <p:spPr bwMode="auto">
            <a:xfrm>
              <a:off x="1488" y="480"/>
              <a:ext cx="0" cy="25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189" name="Text Box 5"/>
            <p:cNvSpPr txBox="1">
              <a:spLocks noChangeArrowheads="1"/>
            </p:cNvSpPr>
            <p:nvPr/>
          </p:nvSpPr>
          <p:spPr bwMode="auto">
            <a:xfrm>
              <a:off x="1200" y="240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20</a:t>
              </a:r>
            </a:p>
          </p:txBody>
        </p:sp>
        <p:sp>
          <p:nvSpPr>
            <p:cNvPr id="93190" name="Text Box 6"/>
            <p:cNvSpPr txBox="1">
              <a:spLocks noChangeArrowheads="1"/>
            </p:cNvSpPr>
            <p:nvPr/>
          </p:nvSpPr>
          <p:spPr bwMode="auto">
            <a:xfrm>
              <a:off x="1296" y="2880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0</a:t>
              </a:r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1200" y="216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30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1200" y="192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40</a:t>
              </a:r>
            </a:p>
          </p:txBody>
        </p:sp>
        <p:sp>
          <p:nvSpPr>
            <p:cNvPr id="93193" name="Text Box 9"/>
            <p:cNvSpPr txBox="1">
              <a:spLocks noChangeArrowheads="1"/>
            </p:cNvSpPr>
            <p:nvPr/>
          </p:nvSpPr>
          <p:spPr bwMode="auto">
            <a:xfrm>
              <a:off x="1200" y="168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50</a:t>
              </a:r>
            </a:p>
          </p:txBody>
        </p:sp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1200" y="144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60</a:t>
              </a:r>
            </a:p>
          </p:txBody>
        </p:sp>
        <p:sp>
          <p:nvSpPr>
            <p:cNvPr id="93195" name="Text Box 11"/>
            <p:cNvSpPr txBox="1">
              <a:spLocks noChangeArrowheads="1"/>
            </p:cNvSpPr>
            <p:nvPr/>
          </p:nvSpPr>
          <p:spPr bwMode="auto">
            <a:xfrm>
              <a:off x="1200" y="120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70</a:t>
              </a:r>
            </a:p>
          </p:txBody>
        </p:sp>
        <p:sp>
          <p:nvSpPr>
            <p:cNvPr id="93196" name="Text Box 12"/>
            <p:cNvSpPr txBox="1">
              <a:spLocks noChangeArrowheads="1"/>
            </p:cNvSpPr>
            <p:nvPr/>
          </p:nvSpPr>
          <p:spPr bwMode="auto">
            <a:xfrm>
              <a:off x="1200" y="96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80</a:t>
              </a:r>
            </a:p>
          </p:txBody>
        </p:sp>
        <p:sp>
          <p:nvSpPr>
            <p:cNvPr id="93197" name="Text Box 13"/>
            <p:cNvSpPr txBox="1">
              <a:spLocks noChangeArrowheads="1"/>
            </p:cNvSpPr>
            <p:nvPr/>
          </p:nvSpPr>
          <p:spPr bwMode="auto">
            <a:xfrm>
              <a:off x="1200" y="72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90</a:t>
              </a:r>
            </a:p>
          </p:txBody>
        </p:sp>
        <p:sp>
          <p:nvSpPr>
            <p:cNvPr id="93198" name="Text Box 14"/>
            <p:cNvSpPr txBox="1">
              <a:spLocks noChangeArrowheads="1"/>
            </p:cNvSpPr>
            <p:nvPr/>
          </p:nvSpPr>
          <p:spPr bwMode="auto">
            <a:xfrm>
              <a:off x="1104" y="480"/>
              <a:ext cx="3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100</a:t>
              </a:r>
            </a:p>
          </p:txBody>
        </p:sp>
        <p:sp>
          <p:nvSpPr>
            <p:cNvPr id="93199" name="Text Box 15"/>
            <p:cNvSpPr txBox="1">
              <a:spLocks noChangeArrowheads="1"/>
            </p:cNvSpPr>
            <p:nvPr/>
          </p:nvSpPr>
          <p:spPr bwMode="auto">
            <a:xfrm>
              <a:off x="1200" y="264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/>
                <a:t>10</a:t>
              </a:r>
            </a:p>
          </p:txBody>
        </p:sp>
        <p:sp>
          <p:nvSpPr>
            <p:cNvPr id="93200" name="Text Box 16"/>
            <p:cNvSpPr txBox="1">
              <a:spLocks noChangeArrowheads="1"/>
            </p:cNvSpPr>
            <p:nvPr/>
          </p:nvSpPr>
          <p:spPr bwMode="auto">
            <a:xfrm rot="-5400000">
              <a:off x="-58" y="1728"/>
              <a:ext cx="21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r-TR" sz="2000" b="1"/>
                <a:t>Genel bilişsel beceri puanı</a:t>
              </a:r>
              <a:endParaRPr lang="en-US" sz="2000" b="1"/>
            </a:p>
          </p:txBody>
        </p:sp>
        <p:sp>
          <p:nvSpPr>
            <p:cNvPr id="93201" name="Text Box 17"/>
            <p:cNvSpPr txBox="1">
              <a:spLocks noChangeArrowheads="1"/>
            </p:cNvSpPr>
            <p:nvPr/>
          </p:nvSpPr>
          <p:spPr bwMode="auto">
            <a:xfrm>
              <a:off x="1536" y="3072"/>
              <a:ext cx="67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2000" b="1"/>
                <a:t>&lt;750 g </a:t>
              </a:r>
            </a:p>
          </p:txBody>
        </p:sp>
        <p:sp>
          <p:nvSpPr>
            <p:cNvPr id="93202" name="Text Box 18"/>
            <p:cNvSpPr txBox="1">
              <a:spLocks noChangeArrowheads="1"/>
            </p:cNvSpPr>
            <p:nvPr/>
          </p:nvSpPr>
          <p:spPr bwMode="auto">
            <a:xfrm>
              <a:off x="2208" y="3072"/>
              <a:ext cx="67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en-US" sz="2000" b="1"/>
                <a:t>750-1,499 g</a:t>
              </a:r>
            </a:p>
          </p:txBody>
        </p:sp>
        <p:sp>
          <p:nvSpPr>
            <p:cNvPr id="93203" name="Text Box 19"/>
            <p:cNvSpPr txBox="1">
              <a:spLocks noChangeArrowheads="1"/>
            </p:cNvSpPr>
            <p:nvPr/>
          </p:nvSpPr>
          <p:spPr bwMode="auto">
            <a:xfrm>
              <a:off x="2784" y="3072"/>
              <a:ext cx="86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50000"/>
                </a:spcBef>
              </a:pPr>
              <a:r>
                <a:rPr lang="tr-TR" sz="2000" b="1"/>
                <a:t>Tam zamanlı-normal ağırlıkta</a:t>
              </a:r>
              <a:r>
                <a:rPr lang="en-US" sz="2000" b="1"/>
                <a:t> </a:t>
              </a:r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>
              <a:off x="1488" y="255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>
              <a:off x="1488" y="3034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06" name="Line 22"/>
            <p:cNvSpPr>
              <a:spLocks noChangeShapeType="1"/>
            </p:cNvSpPr>
            <p:nvPr/>
          </p:nvSpPr>
          <p:spPr bwMode="auto">
            <a:xfrm>
              <a:off x="1488" y="231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07" name="Line 23"/>
            <p:cNvSpPr>
              <a:spLocks noChangeShapeType="1"/>
            </p:cNvSpPr>
            <p:nvPr/>
          </p:nvSpPr>
          <p:spPr bwMode="auto">
            <a:xfrm>
              <a:off x="1488" y="207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08" name="Line 24"/>
            <p:cNvSpPr>
              <a:spLocks noChangeShapeType="1"/>
            </p:cNvSpPr>
            <p:nvPr/>
          </p:nvSpPr>
          <p:spPr bwMode="auto">
            <a:xfrm>
              <a:off x="1488" y="183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09" name="Line 25"/>
            <p:cNvSpPr>
              <a:spLocks noChangeShapeType="1"/>
            </p:cNvSpPr>
            <p:nvPr/>
          </p:nvSpPr>
          <p:spPr bwMode="auto">
            <a:xfrm>
              <a:off x="1488" y="159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0" name="Line 26"/>
            <p:cNvSpPr>
              <a:spLocks noChangeShapeType="1"/>
            </p:cNvSpPr>
            <p:nvPr/>
          </p:nvSpPr>
          <p:spPr bwMode="auto">
            <a:xfrm>
              <a:off x="1488" y="135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1" name="Line 27"/>
            <p:cNvSpPr>
              <a:spLocks noChangeShapeType="1"/>
            </p:cNvSpPr>
            <p:nvPr/>
          </p:nvSpPr>
          <p:spPr bwMode="auto">
            <a:xfrm>
              <a:off x="1488" y="111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2" name="Line 28"/>
            <p:cNvSpPr>
              <a:spLocks noChangeShapeType="1"/>
            </p:cNvSpPr>
            <p:nvPr/>
          </p:nvSpPr>
          <p:spPr bwMode="auto">
            <a:xfrm>
              <a:off x="1488" y="87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>
              <a:off x="1488" y="63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>
              <a:off x="1488" y="2794"/>
              <a:ext cx="1968" cy="0"/>
            </a:xfrm>
            <a:prstGeom prst="line">
              <a:avLst/>
            </a:prstGeom>
            <a:noFill/>
            <a:ln w="3175">
              <a:solidFill>
                <a:srgbClr val="FF7C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93215" name="Rectangle 31"/>
            <p:cNvSpPr>
              <a:spLocks noChangeArrowheads="1"/>
            </p:cNvSpPr>
            <p:nvPr/>
          </p:nvSpPr>
          <p:spPr bwMode="auto">
            <a:xfrm>
              <a:off x="1680" y="1056"/>
              <a:ext cx="384" cy="196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93216" name="Rectangle 32"/>
            <p:cNvSpPr>
              <a:spLocks noChangeArrowheads="1"/>
            </p:cNvSpPr>
            <p:nvPr/>
          </p:nvSpPr>
          <p:spPr bwMode="auto">
            <a:xfrm>
              <a:off x="2352" y="826"/>
              <a:ext cx="384" cy="219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93217" name="Rectangle 33"/>
            <p:cNvSpPr>
              <a:spLocks noChangeArrowheads="1"/>
            </p:cNvSpPr>
            <p:nvPr/>
          </p:nvSpPr>
          <p:spPr bwMode="auto">
            <a:xfrm>
              <a:off x="3024" y="490"/>
              <a:ext cx="384" cy="2534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93187" name="Text Box 34"/>
          <p:cNvSpPr txBox="1">
            <a:spLocks noChangeArrowheads="1"/>
          </p:cNvSpPr>
          <p:nvPr/>
        </p:nvSpPr>
        <p:spPr bwMode="auto">
          <a:xfrm>
            <a:off x="5638800" y="631825"/>
            <a:ext cx="274320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tr-TR" b="1"/>
              <a:t>Düşük doğum ağırlıklı ve normal doğum ağırlıklı bebeklerin ortaokul yıllarındaki bilişsel becerilerinin karşılaştırılması</a:t>
            </a:r>
            <a:endParaRPr lang="en-US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31242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tr-TR" b="1"/>
              <a:t>Annelik hüznü: Doğumdan 2-3 gün sonra başlar ve 2-3 hafta sürer</a:t>
            </a:r>
            <a:endParaRPr lang="en-US" b="1"/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1981200" y="47974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b="1"/>
              <a:t>Belirti yok</a:t>
            </a:r>
            <a:endParaRPr lang="en-US" b="1"/>
          </a:p>
        </p:txBody>
      </p:sp>
      <p:grpSp>
        <p:nvGrpSpPr>
          <p:cNvPr id="101380" name="Group 5"/>
          <p:cNvGrpSpPr>
            <a:grpSpLocks/>
          </p:cNvGrpSpPr>
          <p:nvPr/>
        </p:nvGrpSpPr>
        <p:grpSpPr bwMode="auto">
          <a:xfrm>
            <a:off x="2209800" y="1993900"/>
            <a:ext cx="4724400" cy="2895600"/>
            <a:chOff x="768" y="1296"/>
            <a:chExt cx="2976" cy="1824"/>
          </a:xfrm>
        </p:grpSpPr>
        <p:sp>
          <p:nvSpPr>
            <p:cNvPr id="101384" name="Freeform 6"/>
            <p:cNvSpPr>
              <a:spLocks/>
            </p:cNvSpPr>
            <p:nvPr/>
          </p:nvSpPr>
          <p:spPr bwMode="auto">
            <a:xfrm>
              <a:off x="768" y="1886"/>
              <a:ext cx="222" cy="953"/>
            </a:xfrm>
            <a:custGeom>
              <a:avLst/>
              <a:gdLst>
                <a:gd name="T0" fmla="*/ 188 w 262"/>
                <a:gd name="T1" fmla="*/ 439 h 697"/>
                <a:gd name="T2" fmla="*/ 176 w 262"/>
                <a:gd name="T3" fmla="*/ 427 h 697"/>
                <a:gd name="T4" fmla="*/ 153 w 262"/>
                <a:gd name="T5" fmla="*/ 397 h 697"/>
                <a:gd name="T6" fmla="*/ 148 w 262"/>
                <a:gd name="T7" fmla="*/ 383 h 697"/>
                <a:gd name="T8" fmla="*/ 136 w 262"/>
                <a:gd name="T9" fmla="*/ 368 h 697"/>
                <a:gd name="T10" fmla="*/ 114 w 262"/>
                <a:gd name="T11" fmla="*/ 355 h 697"/>
                <a:gd name="T12" fmla="*/ 108 w 262"/>
                <a:gd name="T13" fmla="*/ 340 h 697"/>
                <a:gd name="T14" fmla="*/ 97 w 262"/>
                <a:gd name="T15" fmla="*/ 327 h 697"/>
                <a:gd name="T16" fmla="*/ 80 w 262"/>
                <a:gd name="T17" fmla="*/ 297 h 697"/>
                <a:gd name="T18" fmla="*/ 74 w 262"/>
                <a:gd name="T19" fmla="*/ 284 h 697"/>
                <a:gd name="T20" fmla="*/ 68 w 262"/>
                <a:gd name="T21" fmla="*/ 269 h 697"/>
                <a:gd name="T22" fmla="*/ 51 w 262"/>
                <a:gd name="T23" fmla="*/ 241 h 697"/>
                <a:gd name="T24" fmla="*/ 45 w 262"/>
                <a:gd name="T25" fmla="*/ 228 h 697"/>
                <a:gd name="T26" fmla="*/ 40 w 262"/>
                <a:gd name="T27" fmla="*/ 213 h 697"/>
                <a:gd name="T28" fmla="*/ 28 w 262"/>
                <a:gd name="T29" fmla="*/ 185 h 697"/>
                <a:gd name="T30" fmla="*/ 28 w 262"/>
                <a:gd name="T31" fmla="*/ 170 h 697"/>
                <a:gd name="T32" fmla="*/ 22 w 262"/>
                <a:gd name="T33" fmla="*/ 157 h 697"/>
                <a:gd name="T34" fmla="*/ 12 w 262"/>
                <a:gd name="T35" fmla="*/ 129 h 697"/>
                <a:gd name="T36" fmla="*/ 12 w 262"/>
                <a:gd name="T37" fmla="*/ 113 h 697"/>
                <a:gd name="T38" fmla="*/ 6 w 262"/>
                <a:gd name="T39" fmla="*/ 98 h 697"/>
                <a:gd name="T40" fmla="*/ 6 w 262"/>
                <a:gd name="T41" fmla="*/ 71 h 697"/>
                <a:gd name="T42" fmla="*/ 0 w 262"/>
                <a:gd name="T43" fmla="*/ 57 h 697"/>
                <a:gd name="T44" fmla="*/ 0 w 262"/>
                <a:gd name="T45" fmla="*/ 42 h 697"/>
                <a:gd name="T46" fmla="*/ 0 w 262"/>
                <a:gd name="T47" fmla="*/ 15 h 697"/>
                <a:gd name="T48" fmla="*/ 0 w 262"/>
                <a:gd name="T49" fmla="*/ 0 h 697"/>
                <a:gd name="T50" fmla="*/ 0 w 262"/>
                <a:gd name="T51" fmla="*/ 864 h 697"/>
                <a:gd name="T52" fmla="*/ 0 w 262"/>
                <a:gd name="T53" fmla="*/ 879 h 697"/>
                <a:gd name="T54" fmla="*/ 0 w 262"/>
                <a:gd name="T55" fmla="*/ 907 h 697"/>
                <a:gd name="T56" fmla="*/ 0 w 262"/>
                <a:gd name="T57" fmla="*/ 922 h 697"/>
                <a:gd name="T58" fmla="*/ 6 w 262"/>
                <a:gd name="T59" fmla="*/ 935 h 697"/>
                <a:gd name="T60" fmla="*/ 6 w 262"/>
                <a:gd name="T61" fmla="*/ 963 h 697"/>
                <a:gd name="T62" fmla="*/ 12 w 262"/>
                <a:gd name="T63" fmla="*/ 978 h 697"/>
                <a:gd name="T64" fmla="*/ 12 w 262"/>
                <a:gd name="T65" fmla="*/ 993 h 697"/>
                <a:gd name="T66" fmla="*/ 22 w 262"/>
                <a:gd name="T67" fmla="*/ 1021 h 697"/>
                <a:gd name="T68" fmla="*/ 28 w 262"/>
                <a:gd name="T69" fmla="*/ 1034 h 697"/>
                <a:gd name="T70" fmla="*/ 28 w 262"/>
                <a:gd name="T71" fmla="*/ 1049 h 697"/>
                <a:gd name="T72" fmla="*/ 40 w 262"/>
                <a:gd name="T73" fmla="*/ 1077 h 697"/>
                <a:gd name="T74" fmla="*/ 45 w 262"/>
                <a:gd name="T75" fmla="*/ 1091 h 697"/>
                <a:gd name="T76" fmla="*/ 51 w 262"/>
                <a:gd name="T77" fmla="*/ 1105 h 697"/>
                <a:gd name="T78" fmla="*/ 68 w 262"/>
                <a:gd name="T79" fmla="*/ 1133 h 697"/>
                <a:gd name="T80" fmla="*/ 74 w 262"/>
                <a:gd name="T81" fmla="*/ 1149 h 697"/>
                <a:gd name="T82" fmla="*/ 80 w 262"/>
                <a:gd name="T83" fmla="*/ 1161 h 697"/>
                <a:gd name="T84" fmla="*/ 97 w 262"/>
                <a:gd name="T85" fmla="*/ 1191 h 697"/>
                <a:gd name="T86" fmla="*/ 108 w 262"/>
                <a:gd name="T87" fmla="*/ 1205 h 697"/>
                <a:gd name="T88" fmla="*/ 114 w 262"/>
                <a:gd name="T89" fmla="*/ 1218 h 697"/>
                <a:gd name="T90" fmla="*/ 136 w 262"/>
                <a:gd name="T91" fmla="*/ 1232 h 697"/>
                <a:gd name="T92" fmla="*/ 148 w 262"/>
                <a:gd name="T93" fmla="*/ 1247 h 697"/>
                <a:gd name="T94" fmla="*/ 153 w 262"/>
                <a:gd name="T95" fmla="*/ 1261 h 697"/>
                <a:gd name="T96" fmla="*/ 176 w 262"/>
                <a:gd name="T97" fmla="*/ 1289 h 697"/>
                <a:gd name="T98" fmla="*/ 188 w 262"/>
                <a:gd name="T99" fmla="*/ 1303 h 697"/>
                <a:gd name="T100" fmla="*/ 188 w 262"/>
                <a:gd name="T101" fmla="*/ 439 h 6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2" h="697">
                  <a:moveTo>
                    <a:pt x="262" y="235"/>
                  </a:moveTo>
                  <a:lnTo>
                    <a:pt x="246" y="228"/>
                  </a:lnTo>
                  <a:lnTo>
                    <a:pt x="214" y="212"/>
                  </a:lnTo>
                  <a:lnTo>
                    <a:pt x="206" y="205"/>
                  </a:lnTo>
                  <a:lnTo>
                    <a:pt x="190" y="197"/>
                  </a:lnTo>
                  <a:lnTo>
                    <a:pt x="159" y="190"/>
                  </a:lnTo>
                  <a:lnTo>
                    <a:pt x="151" y="182"/>
                  </a:lnTo>
                  <a:lnTo>
                    <a:pt x="135" y="175"/>
                  </a:lnTo>
                  <a:lnTo>
                    <a:pt x="111" y="159"/>
                  </a:lnTo>
                  <a:lnTo>
                    <a:pt x="103" y="152"/>
                  </a:lnTo>
                  <a:lnTo>
                    <a:pt x="95" y="144"/>
                  </a:lnTo>
                  <a:lnTo>
                    <a:pt x="71" y="129"/>
                  </a:lnTo>
                  <a:lnTo>
                    <a:pt x="63" y="122"/>
                  </a:lnTo>
                  <a:lnTo>
                    <a:pt x="55" y="114"/>
                  </a:lnTo>
                  <a:lnTo>
                    <a:pt x="39" y="99"/>
                  </a:lnTo>
                  <a:lnTo>
                    <a:pt x="39" y="91"/>
                  </a:lnTo>
                  <a:lnTo>
                    <a:pt x="31" y="84"/>
                  </a:lnTo>
                  <a:lnTo>
                    <a:pt x="16" y="69"/>
                  </a:lnTo>
                  <a:lnTo>
                    <a:pt x="16" y="61"/>
                  </a:lnTo>
                  <a:lnTo>
                    <a:pt x="8" y="53"/>
                  </a:lnTo>
                  <a:lnTo>
                    <a:pt x="8" y="38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462"/>
                  </a:lnTo>
                  <a:lnTo>
                    <a:pt x="0" y="470"/>
                  </a:lnTo>
                  <a:lnTo>
                    <a:pt x="0" y="485"/>
                  </a:lnTo>
                  <a:lnTo>
                    <a:pt x="0" y="493"/>
                  </a:lnTo>
                  <a:lnTo>
                    <a:pt x="8" y="500"/>
                  </a:lnTo>
                  <a:lnTo>
                    <a:pt x="8" y="515"/>
                  </a:lnTo>
                  <a:lnTo>
                    <a:pt x="16" y="523"/>
                  </a:lnTo>
                  <a:lnTo>
                    <a:pt x="16" y="531"/>
                  </a:lnTo>
                  <a:lnTo>
                    <a:pt x="31" y="546"/>
                  </a:lnTo>
                  <a:lnTo>
                    <a:pt x="39" y="553"/>
                  </a:lnTo>
                  <a:lnTo>
                    <a:pt x="39" y="561"/>
                  </a:lnTo>
                  <a:lnTo>
                    <a:pt x="55" y="576"/>
                  </a:lnTo>
                  <a:lnTo>
                    <a:pt x="63" y="584"/>
                  </a:lnTo>
                  <a:lnTo>
                    <a:pt x="71" y="591"/>
                  </a:lnTo>
                  <a:lnTo>
                    <a:pt x="95" y="606"/>
                  </a:lnTo>
                  <a:lnTo>
                    <a:pt x="103" y="614"/>
                  </a:lnTo>
                  <a:lnTo>
                    <a:pt x="111" y="621"/>
                  </a:lnTo>
                  <a:lnTo>
                    <a:pt x="135" y="637"/>
                  </a:lnTo>
                  <a:lnTo>
                    <a:pt x="151" y="644"/>
                  </a:lnTo>
                  <a:lnTo>
                    <a:pt x="159" y="652"/>
                  </a:lnTo>
                  <a:lnTo>
                    <a:pt x="190" y="659"/>
                  </a:lnTo>
                  <a:lnTo>
                    <a:pt x="206" y="667"/>
                  </a:lnTo>
                  <a:lnTo>
                    <a:pt x="214" y="674"/>
                  </a:lnTo>
                  <a:lnTo>
                    <a:pt x="246" y="690"/>
                  </a:lnTo>
                  <a:lnTo>
                    <a:pt x="262" y="697"/>
                  </a:lnTo>
                  <a:lnTo>
                    <a:pt x="262" y="235"/>
                  </a:lnTo>
                  <a:close/>
                </a:path>
              </a:pathLst>
            </a:custGeom>
            <a:solidFill>
              <a:srgbClr val="CC000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85" name="Freeform 7"/>
            <p:cNvSpPr>
              <a:spLocks/>
            </p:cNvSpPr>
            <p:nvPr/>
          </p:nvSpPr>
          <p:spPr bwMode="auto">
            <a:xfrm>
              <a:off x="3393" y="1886"/>
              <a:ext cx="351" cy="1016"/>
            </a:xfrm>
            <a:custGeom>
              <a:avLst/>
              <a:gdLst>
                <a:gd name="T0" fmla="*/ 298 w 414"/>
                <a:gd name="T1" fmla="*/ 0 h 743"/>
                <a:gd name="T2" fmla="*/ 298 w 414"/>
                <a:gd name="T3" fmla="*/ 15 h 743"/>
                <a:gd name="T4" fmla="*/ 292 w 414"/>
                <a:gd name="T5" fmla="*/ 42 h 743"/>
                <a:gd name="T6" fmla="*/ 292 w 414"/>
                <a:gd name="T7" fmla="*/ 57 h 743"/>
                <a:gd name="T8" fmla="*/ 292 w 414"/>
                <a:gd name="T9" fmla="*/ 71 h 743"/>
                <a:gd name="T10" fmla="*/ 286 w 414"/>
                <a:gd name="T11" fmla="*/ 98 h 743"/>
                <a:gd name="T12" fmla="*/ 286 w 414"/>
                <a:gd name="T13" fmla="*/ 113 h 743"/>
                <a:gd name="T14" fmla="*/ 281 w 414"/>
                <a:gd name="T15" fmla="*/ 129 h 743"/>
                <a:gd name="T16" fmla="*/ 275 w 414"/>
                <a:gd name="T17" fmla="*/ 157 h 743"/>
                <a:gd name="T18" fmla="*/ 269 w 414"/>
                <a:gd name="T19" fmla="*/ 170 h 743"/>
                <a:gd name="T20" fmla="*/ 263 w 414"/>
                <a:gd name="T21" fmla="*/ 185 h 743"/>
                <a:gd name="T22" fmla="*/ 252 w 414"/>
                <a:gd name="T23" fmla="*/ 213 h 743"/>
                <a:gd name="T24" fmla="*/ 246 w 414"/>
                <a:gd name="T25" fmla="*/ 228 h 743"/>
                <a:gd name="T26" fmla="*/ 240 w 414"/>
                <a:gd name="T27" fmla="*/ 241 h 743"/>
                <a:gd name="T28" fmla="*/ 229 w 414"/>
                <a:gd name="T29" fmla="*/ 269 h 743"/>
                <a:gd name="T30" fmla="*/ 217 w 414"/>
                <a:gd name="T31" fmla="*/ 284 h 743"/>
                <a:gd name="T32" fmla="*/ 211 w 414"/>
                <a:gd name="T33" fmla="*/ 297 h 743"/>
                <a:gd name="T34" fmla="*/ 194 w 414"/>
                <a:gd name="T35" fmla="*/ 327 h 743"/>
                <a:gd name="T36" fmla="*/ 189 w 414"/>
                <a:gd name="T37" fmla="*/ 340 h 743"/>
                <a:gd name="T38" fmla="*/ 177 w 414"/>
                <a:gd name="T39" fmla="*/ 356 h 743"/>
                <a:gd name="T40" fmla="*/ 160 w 414"/>
                <a:gd name="T41" fmla="*/ 368 h 743"/>
                <a:gd name="T42" fmla="*/ 149 w 414"/>
                <a:gd name="T43" fmla="*/ 383 h 743"/>
                <a:gd name="T44" fmla="*/ 137 w 414"/>
                <a:gd name="T45" fmla="*/ 397 h 743"/>
                <a:gd name="T46" fmla="*/ 114 w 414"/>
                <a:gd name="T47" fmla="*/ 427 h 743"/>
                <a:gd name="T48" fmla="*/ 103 w 414"/>
                <a:gd name="T49" fmla="*/ 439 h 743"/>
                <a:gd name="T50" fmla="*/ 92 w 414"/>
                <a:gd name="T51" fmla="*/ 454 h 743"/>
                <a:gd name="T52" fmla="*/ 69 w 414"/>
                <a:gd name="T53" fmla="*/ 468 h 743"/>
                <a:gd name="T54" fmla="*/ 58 w 414"/>
                <a:gd name="T55" fmla="*/ 483 h 743"/>
                <a:gd name="T56" fmla="*/ 40 w 414"/>
                <a:gd name="T57" fmla="*/ 495 h 743"/>
                <a:gd name="T58" fmla="*/ 17 w 414"/>
                <a:gd name="T59" fmla="*/ 510 h 743"/>
                <a:gd name="T60" fmla="*/ 0 w 414"/>
                <a:gd name="T61" fmla="*/ 525 h 743"/>
                <a:gd name="T62" fmla="*/ 0 w 414"/>
                <a:gd name="T63" fmla="*/ 1389 h 743"/>
                <a:gd name="T64" fmla="*/ 17 w 414"/>
                <a:gd name="T65" fmla="*/ 1374 h 743"/>
                <a:gd name="T66" fmla="*/ 40 w 414"/>
                <a:gd name="T67" fmla="*/ 1361 h 743"/>
                <a:gd name="T68" fmla="*/ 58 w 414"/>
                <a:gd name="T69" fmla="*/ 1347 h 743"/>
                <a:gd name="T70" fmla="*/ 69 w 414"/>
                <a:gd name="T71" fmla="*/ 1332 h 743"/>
                <a:gd name="T72" fmla="*/ 92 w 414"/>
                <a:gd name="T73" fmla="*/ 1318 h 743"/>
                <a:gd name="T74" fmla="*/ 103 w 414"/>
                <a:gd name="T75" fmla="*/ 1303 h 743"/>
                <a:gd name="T76" fmla="*/ 114 w 414"/>
                <a:gd name="T77" fmla="*/ 1291 h 743"/>
                <a:gd name="T78" fmla="*/ 137 w 414"/>
                <a:gd name="T79" fmla="*/ 1261 h 743"/>
                <a:gd name="T80" fmla="*/ 149 w 414"/>
                <a:gd name="T81" fmla="*/ 1247 h 743"/>
                <a:gd name="T82" fmla="*/ 160 w 414"/>
                <a:gd name="T83" fmla="*/ 1232 h 743"/>
                <a:gd name="T84" fmla="*/ 177 w 414"/>
                <a:gd name="T85" fmla="*/ 1220 h 743"/>
                <a:gd name="T86" fmla="*/ 189 w 414"/>
                <a:gd name="T87" fmla="*/ 1205 h 743"/>
                <a:gd name="T88" fmla="*/ 194 w 414"/>
                <a:gd name="T89" fmla="*/ 1191 h 743"/>
                <a:gd name="T90" fmla="*/ 211 w 414"/>
                <a:gd name="T91" fmla="*/ 1161 h 743"/>
                <a:gd name="T92" fmla="*/ 217 w 414"/>
                <a:gd name="T93" fmla="*/ 1149 h 743"/>
                <a:gd name="T94" fmla="*/ 229 w 414"/>
                <a:gd name="T95" fmla="*/ 1134 h 743"/>
                <a:gd name="T96" fmla="*/ 240 w 414"/>
                <a:gd name="T97" fmla="*/ 1105 h 743"/>
                <a:gd name="T98" fmla="*/ 246 w 414"/>
                <a:gd name="T99" fmla="*/ 1093 h 743"/>
                <a:gd name="T100" fmla="*/ 252 w 414"/>
                <a:gd name="T101" fmla="*/ 1078 h 743"/>
                <a:gd name="T102" fmla="*/ 263 w 414"/>
                <a:gd name="T103" fmla="*/ 1049 h 743"/>
                <a:gd name="T104" fmla="*/ 269 w 414"/>
                <a:gd name="T105" fmla="*/ 1034 h 743"/>
                <a:gd name="T106" fmla="*/ 275 w 414"/>
                <a:gd name="T107" fmla="*/ 1021 h 743"/>
                <a:gd name="T108" fmla="*/ 281 w 414"/>
                <a:gd name="T109" fmla="*/ 993 h 743"/>
                <a:gd name="T110" fmla="*/ 286 w 414"/>
                <a:gd name="T111" fmla="*/ 978 h 743"/>
                <a:gd name="T112" fmla="*/ 286 w 414"/>
                <a:gd name="T113" fmla="*/ 963 h 743"/>
                <a:gd name="T114" fmla="*/ 292 w 414"/>
                <a:gd name="T115" fmla="*/ 935 h 743"/>
                <a:gd name="T116" fmla="*/ 292 w 414"/>
                <a:gd name="T117" fmla="*/ 922 h 743"/>
                <a:gd name="T118" fmla="*/ 292 w 414"/>
                <a:gd name="T119" fmla="*/ 907 h 743"/>
                <a:gd name="T120" fmla="*/ 298 w 414"/>
                <a:gd name="T121" fmla="*/ 879 h 743"/>
                <a:gd name="T122" fmla="*/ 298 w 414"/>
                <a:gd name="T123" fmla="*/ 864 h 743"/>
                <a:gd name="T124" fmla="*/ 298 w 414"/>
                <a:gd name="T125" fmla="*/ 0 h 7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4" h="743">
                  <a:moveTo>
                    <a:pt x="414" y="0"/>
                  </a:moveTo>
                  <a:lnTo>
                    <a:pt x="414" y="8"/>
                  </a:lnTo>
                  <a:lnTo>
                    <a:pt x="406" y="23"/>
                  </a:lnTo>
                  <a:lnTo>
                    <a:pt x="406" y="31"/>
                  </a:lnTo>
                  <a:lnTo>
                    <a:pt x="406" y="38"/>
                  </a:lnTo>
                  <a:lnTo>
                    <a:pt x="398" y="53"/>
                  </a:lnTo>
                  <a:lnTo>
                    <a:pt x="398" y="61"/>
                  </a:lnTo>
                  <a:lnTo>
                    <a:pt x="390" y="69"/>
                  </a:lnTo>
                  <a:lnTo>
                    <a:pt x="382" y="84"/>
                  </a:lnTo>
                  <a:lnTo>
                    <a:pt x="374" y="91"/>
                  </a:lnTo>
                  <a:lnTo>
                    <a:pt x="366" y="99"/>
                  </a:lnTo>
                  <a:lnTo>
                    <a:pt x="350" y="114"/>
                  </a:lnTo>
                  <a:lnTo>
                    <a:pt x="342" y="122"/>
                  </a:lnTo>
                  <a:lnTo>
                    <a:pt x="334" y="129"/>
                  </a:lnTo>
                  <a:lnTo>
                    <a:pt x="318" y="144"/>
                  </a:lnTo>
                  <a:lnTo>
                    <a:pt x="302" y="152"/>
                  </a:lnTo>
                  <a:lnTo>
                    <a:pt x="294" y="159"/>
                  </a:lnTo>
                  <a:lnTo>
                    <a:pt x="270" y="175"/>
                  </a:lnTo>
                  <a:lnTo>
                    <a:pt x="263" y="182"/>
                  </a:lnTo>
                  <a:lnTo>
                    <a:pt x="247" y="190"/>
                  </a:lnTo>
                  <a:lnTo>
                    <a:pt x="223" y="197"/>
                  </a:lnTo>
                  <a:lnTo>
                    <a:pt x="207" y="205"/>
                  </a:lnTo>
                  <a:lnTo>
                    <a:pt x="191" y="212"/>
                  </a:lnTo>
                  <a:lnTo>
                    <a:pt x="159" y="228"/>
                  </a:lnTo>
                  <a:lnTo>
                    <a:pt x="143" y="235"/>
                  </a:lnTo>
                  <a:lnTo>
                    <a:pt x="127" y="243"/>
                  </a:lnTo>
                  <a:lnTo>
                    <a:pt x="96" y="250"/>
                  </a:lnTo>
                  <a:lnTo>
                    <a:pt x="80" y="258"/>
                  </a:lnTo>
                  <a:lnTo>
                    <a:pt x="56" y="265"/>
                  </a:lnTo>
                  <a:lnTo>
                    <a:pt x="24" y="273"/>
                  </a:lnTo>
                  <a:lnTo>
                    <a:pt x="0" y="281"/>
                  </a:lnTo>
                  <a:lnTo>
                    <a:pt x="0" y="743"/>
                  </a:lnTo>
                  <a:lnTo>
                    <a:pt x="24" y="735"/>
                  </a:lnTo>
                  <a:lnTo>
                    <a:pt x="56" y="728"/>
                  </a:lnTo>
                  <a:lnTo>
                    <a:pt x="80" y="720"/>
                  </a:lnTo>
                  <a:lnTo>
                    <a:pt x="96" y="712"/>
                  </a:lnTo>
                  <a:lnTo>
                    <a:pt x="127" y="705"/>
                  </a:lnTo>
                  <a:lnTo>
                    <a:pt x="143" y="697"/>
                  </a:lnTo>
                  <a:lnTo>
                    <a:pt x="159" y="690"/>
                  </a:lnTo>
                  <a:lnTo>
                    <a:pt x="191" y="674"/>
                  </a:lnTo>
                  <a:lnTo>
                    <a:pt x="207" y="667"/>
                  </a:lnTo>
                  <a:lnTo>
                    <a:pt x="223" y="659"/>
                  </a:lnTo>
                  <a:lnTo>
                    <a:pt x="247" y="652"/>
                  </a:lnTo>
                  <a:lnTo>
                    <a:pt x="263" y="644"/>
                  </a:lnTo>
                  <a:lnTo>
                    <a:pt x="270" y="637"/>
                  </a:lnTo>
                  <a:lnTo>
                    <a:pt x="294" y="621"/>
                  </a:lnTo>
                  <a:lnTo>
                    <a:pt x="302" y="614"/>
                  </a:lnTo>
                  <a:lnTo>
                    <a:pt x="318" y="606"/>
                  </a:lnTo>
                  <a:lnTo>
                    <a:pt x="334" y="591"/>
                  </a:lnTo>
                  <a:lnTo>
                    <a:pt x="342" y="584"/>
                  </a:lnTo>
                  <a:lnTo>
                    <a:pt x="350" y="576"/>
                  </a:lnTo>
                  <a:lnTo>
                    <a:pt x="366" y="561"/>
                  </a:lnTo>
                  <a:lnTo>
                    <a:pt x="374" y="553"/>
                  </a:lnTo>
                  <a:lnTo>
                    <a:pt x="382" y="546"/>
                  </a:lnTo>
                  <a:lnTo>
                    <a:pt x="390" y="531"/>
                  </a:lnTo>
                  <a:lnTo>
                    <a:pt x="398" y="523"/>
                  </a:lnTo>
                  <a:lnTo>
                    <a:pt x="398" y="515"/>
                  </a:lnTo>
                  <a:lnTo>
                    <a:pt x="406" y="500"/>
                  </a:lnTo>
                  <a:lnTo>
                    <a:pt x="406" y="493"/>
                  </a:lnTo>
                  <a:lnTo>
                    <a:pt x="406" y="485"/>
                  </a:lnTo>
                  <a:lnTo>
                    <a:pt x="414" y="470"/>
                  </a:lnTo>
                  <a:lnTo>
                    <a:pt x="414" y="462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CC000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86" name="Freeform 8"/>
            <p:cNvSpPr>
              <a:spLocks/>
            </p:cNvSpPr>
            <p:nvPr/>
          </p:nvSpPr>
          <p:spPr bwMode="auto">
            <a:xfrm>
              <a:off x="997" y="1886"/>
              <a:ext cx="1259" cy="944"/>
            </a:xfrm>
            <a:custGeom>
              <a:avLst/>
              <a:gdLst>
                <a:gd name="T0" fmla="*/ 1066 w 1487"/>
                <a:gd name="T1" fmla="*/ 0 h 690"/>
                <a:gd name="T2" fmla="*/ 0 w 1487"/>
                <a:gd name="T3" fmla="*/ 427 h 690"/>
                <a:gd name="T4" fmla="*/ 0 w 1487"/>
                <a:gd name="T5" fmla="*/ 1292 h 690"/>
                <a:gd name="T6" fmla="*/ 1066 w 1487"/>
                <a:gd name="T7" fmla="*/ 865 h 690"/>
                <a:gd name="T8" fmla="*/ 1066 w 1487"/>
                <a:gd name="T9" fmla="*/ 0 h 6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87" h="690">
                  <a:moveTo>
                    <a:pt x="1487" y="0"/>
                  </a:moveTo>
                  <a:lnTo>
                    <a:pt x="0" y="228"/>
                  </a:lnTo>
                  <a:lnTo>
                    <a:pt x="0" y="690"/>
                  </a:lnTo>
                  <a:lnTo>
                    <a:pt x="1487" y="462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66668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87" name="Freeform 9"/>
            <p:cNvSpPr>
              <a:spLocks/>
            </p:cNvSpPr>
            <p:nvPr/>
          </p:nvSpPr>
          <p:spPr bwMode="auto">
            <a:xfrm>
              <a:off x="2256" y="1886"/>
              <a:ext cx="1137" cy="1016"/>
            </a:xfrm>
            <a:custGeom>
              <a:avLst/>
              <a:gdLst>
                <a:gd name="T0" fmla="*/ 0 w 1343"/>
                <a:gd name="T1" fmla="*/ 0 h 743"/>
                <a:gd name="T2" fmla="*/ 963 w 1343"/>
                <a:gd name="T3" fmla="*/ 525 h 743"/>
                <a:gd name="T4" fmla="*/ 963 w 1343"/>
                <a:gd name="T5" fmla="*/ 1389 h 743"/>
                <a:gd name="T6" fmla="*/ 0 w 1343"/>
                <a:gd name="T7" fmla="*/ 864 h 743"/>
                <a:gd name="T8" fmla="*/ 0 w 1343"/>
                <a:gd name="T9" fmla="*/ 0 h 7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3" h="743">
                  <a:moveTo>
                    <a:pt x="0" y="0"/>
                  </a:moveTo>
                  <a:lnTo>
                    <a:pt x="1343" y="281"/>
                  </a:lnTo>
                  <a:lnTo>
                    <a:pt x="1343" y="743"/>
                  </a:lnTo>
                  <a:lnTo>
                    <a:pt x="0" y="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8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88" name="Freeform 10"/>
            <p:cNvSpPr>
              <a:spLocks/>
            </p:cNvSpPr>
            <p:nvPr/>
          </p:nvSpPr>
          <p:spPr bwMode="auto">
            <a:xfrm>
              <a:off x="768" y="1296"/>
              <a:ext cx="2976" cy="974"/>
            </a:xfrm>
            <a:custGeom>
              <a:avLst/>
              <a:gdLst>
                <a:gd name="T0" fmla="*/ 147 w 3514"/>
                <a:gd name="T1" fmla="*/ 1190 h 712"/>
                <a:gd name="T2" fmla="*/ 97 w 3514"/>
                <a:gd name="T3" fmla="*/ 1134 h 712"/>
                <a:gd name="T4" fmla="*/ 51 w 3514"/>
                <a:gd name="T5" fmla="*/ 1048 h 712"/>
                <a:gd name="T6" fmla="*/ 28 w 3514"/>
                <a:gd name="T7" fmla="*/ 977 h 712"/>
                <a:gd name="T8" fmla="*/ 6 w 3514"/>
                <a:gd name="T9" fmla="*/ 906 h 712"/>
                <a:gd name="T10" fmla="*/ 0 w 3514"/>
                <a:gd name="T11" fmla="*/ 822 h 712"/>
                <a:gd name="T12" fmla="*/ 0 w 3514"/>
                <a:gd name="T13" fmla="*/ 751 h 712"/>
                <a:gd name="T14" fmla="*/ 12 w 3514"/>
                <a:gd name="T15" fmla="*/ 680 h 712"/>
                <a:gd name="T16" fmla="*/ 40 w 3514"/>
                <a:gd name="T17" fmla="*/ 595 h 712"/>
                <a:gd name="T18" fmla="*/ 74 w 3514"/>
                <a:gd name="T19" fmla="*/ 538 h 712"/>
                <a:gd name="T20" fmla="*/ 114 w 3514"/>
                <a:gd name="T21" fmla="*/ 468 h 712"/>
                <a:gd name="T22" fmla="*/ 176 w 3514"/>
                <a:gd name="T23" fmla="*/ 397 h 712"/>
                <a:gd name="T24" fmla="*/ 240 w 3514"/>
                <a:gd name="T25" fmla="*/ 326 h 712"/>
                <a:gd name="T26" fmla="*/ 307 w 3514"/>
                <a:gd name="T27" fmla="*/ 283 h 712"/>
                <a:gd name="T28" fmla="*/ 399 w 3514"/>
                <a:gd name="T29" fmla="*/ 212 h 712"/>
                <a:gd name="T30" fmla="*/ 484 w 3514"/>
                <a:gd name="T31" fmla="*/ 170 h 712"/>
                <a:gd name="T32" fmla="*/ 570 w 3514"/>
                <a:gd name="T33" fmla="*/ 127 h 712"/>
                <a:gd name="T34" fmla="*/ 684 w 3514"/>
                <a:gd name="T35" fmla="*/ 85 h 712"/>
                <a:gd name="T36" fmla="*/ 787 w 3514"/>
                <a:gd name="T37" fmla="*/ 56 h 712"/>
                <a:gd name="T38" fmla="*/ 889 w 3514"/>
                <a:gd name="T39" fmla="*/ 29 h 712"/>
                <a:gd name="T40" fmla="*/ 1021 w 3514"/>
                <a:gd name="T41" fmla="*/ 14 h 712"/>
                <a:gd name="T42" fmla="*/ 1129 w 3514"/>
                <a:gd name="T43" fmla="*/ 0 h 712"/>
                <a:gd name="T44" fmla="*/ 1237 w 3514"/>
                <a:gd name="T45" fmla="*/ 0 h 712"/>
                <a:gd name="T46" fmla="*/ 1369 w 3514"/>
                <a:gd name="T47" fmla="*/ 0 h 712"/>
                <a:gd name="T48" fmla="*/ 1477 w 3514"/>
                <a:gd name="T49" fmla="*/ 14 h 712"/>
                <a:gd name="T50" fmla="*/ 1585 w 3514"/>
                <a:gd name="T51" fmla="*/ 29 h 712"/>
                <a:gd name="T52" fmla="*/ 1711 w 3514"/>
                <a:gd name="T53" fmla="*/ 56 h 712"/>
                <a:gd name="T54" fmla="*/ 1813 w 3514"/>
                <a:gd name="T55" fmla="*/ 85 h 712"/>
                <a:gd name="T56" fmla="*/ 1910 w 3514"/>
                <a:gd name="T57" fmla="*/ 112 h 712"/>
                <a:gd name="T58" fmla="*/ 2018 w 3514"/>
                <a:gd name="T59" fmla="*/ 156 h 712"/>
                <a:gd name="T60" fmla="*/ 2104 w 3514"/>
                <a:gd name="T61" fmla="*/ 212 h 712"/>
                <a:gd name="T62" fmla="*/ 2178 w 3514"/>
                <a:gd name="T63" fmla="*/ 254 h 712"/>
                <a:gd name="T64" fmla="*/ 2264 w 3514"/>
                <a:gd name="T65" fmla="*/ 326 h 712"/>
                <a:gd name="T66" fmla="*/ 2326 w 3514"/>
                <a:gd name="T67" fmla="*/ 382 h 712"/>
                <a:gd name="T68" fmla="*/ 2383 w 3514"/>
                <a:gd name="T69" fmla="*/ 438 h 712"/>
                <a:gd name="T70" fmla="*/ 2434 w 3514"/>
                <a:gd name="T71" fmla="*/ 524 h 712"/>
                <a:gd name="T72" fmla="*/ 2469 w 3514"/>
                <a:gd name="T73" fmla="*/ 580 h 712"/>
                <a:gd name="T74" fmla="*/ 2498 w 3514"/>
                <a:gd name="T75" fmla="*/ 651 h 712"/>
                <a:gd name="T76" fmla="*/ 2514 w 3514"/>
                <a:gd name="T77" fmla="*/ 737 h 712"/>
                <a:gd name="T78" fmla="*/ 2520 w 3514"/>
                <a:gd name="T79" fmla="*/ 807 h 712"/>
                <a:gd name="T80" fmla="*/ 2514 w 3514"/>
                <a:gd name="T81" fmla="*/ 878 h 712"/>
                <a:gd name="T82" fmla="*/ 2498 w 3514"/>
                <a:gd name="T83" fmla="*/ 964 h 712"/>
                <a:gd name="T84" fmla="*/ 2469 w 3514"/>
                <a:gd name="T85" fmla="*/ 1034 h 712"/>
                <a:gd name="T86" fmla="*/ 2434 w 3514"/>
                <a:gd name="T87" fmla="*/ 1104 h 712"/>
                <a:gd name="T88" fmla="*/ 2383 w 3514"/>
                <a:gd name="T89" fmla="*/ 1175 h 712"/>
                <a:gd name="T90" fmla="*/ 2326 w 3514"/>
                <a:gd name="T91" fmla="*/ 1246 h 712"/>
                <a:gd name="T92" fmla="*/ 2264 w 3514"/>
                <a:gd name="T93" fmla="*/ 1302 h 712"/>
                <a:gd name="T94" fmla="*/ 188 w 3514"/>
                <a:gd name="T95" fmla="*/ 1246 h 7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14" h="712">
                  <a:moveTo>
                    <a:pt x="262" y="666"/>
                  </a:moveTo>
                  <a:lnTo>
                    <a:pt x="246" y="659"/>
                  </a:lnTo>
                  <a:lnTo>
                    <a:pt x="214" y="643"/>
                  </a:lnTo>
                  <a:lnTo>
                    <a:pt x="206" y="636"/>
                  </a:lnTo>
                  <a:lnTo>
                    <a:pt x="190" y="628"/>
                  </a:lnTo>
                  <a:lnTo>
                    <a:pt x="159" y="621"/>
                  </a:lnTo>
                  <a:lnTo>
                    <a:pt x="151" y="613"/>
                  </a:lnTo>
                  <a:lnTo>
                    <a:pt x="135" y="606"/>
                  </a:lnTo>
                  <a:lnTo>
                    <a:pt x="111" y="590"/>
                  </a:lnTo>
                  <a:lnTo>
                    <a:pt x="103" y="583"/>
                  </a:lnTo>
                  <a:lnTo>
                    <a:pt x="95" y="575"/>
                  </a:lnTo>
                  <a:lnTo>
                    <a:pt x="71" y="560"/>
                  </a:lnTo>
                  <a:lnTo>
                    <a:pt x="63" y="553"/>
                  </a:lnTo>
                  <a:lnTo>
                    <a:pt x="55" y="545"/>
                  </a:lnTo>
                  <a:lnTo>
                    <a:pt x="39" y="530"/>
                  </a:lnTo>
                  <a:lnTo>
                    <a:pt x="39" y="522"/>
                  </a:lnTo>
                  <a:lnTo>
                    <a:pt x="31" y="515"/>
                  </a:lnTo>
                  <a:lnTo>
                    <a:pt x="16" y="500"/>
                  </a:lnTo>
                  <a:lnTo>
                    <a:pt x="16" y="492"/>
                  </a:lnTo>
                  <a:lnTo>
                    <a:pt x="8" y="484"/>
                  </a:lnTo>
                  <a:lnTo>
                    <a:pt x="8" y="469"/>
                  </a:lnTo>
                  <a:lnTo>
                    <a:pt x="0" y="462"/>
                  </a:lnTo>
                  <a:lnTo>
                    <a:pt x="0" y="454"/>
                  </a:lnTo>
                  <a:lnTo>
                    <a:pt x="0" y="439"/>
                  </a:lnTo>
                  <a:lnTo>
                    <a:pt x="0" y="431"/>
                  </a:lnTo>
                  <a:lnTo>
                    <a:pt x="0" y="424"/>
                  </a:lnTo>
                  <a:lnTo>
                    <a:pt x="0" y="409"/>
                  </a:lnTo>
                  <a:lnTo>
                    <a:pt x="0" y="401"/>
                  </a:lnTo>
                  <a:lnTo>
                    <a:pt x="8" y="394"/>
                  </a:lnTo>
                  <a:lnTo>
                    <a:pt x="8" y="378"/>
                  </a:lnTo>
                  <a:lnTo>
                    <a:pt x="16" y="371"/>
                  </a:lnTo>
                  <a:lnTo>
                    <a:pt x="16" y="363"/>
                  </a:lnTo>
                  <a:lnTo>
                    <a:pt x="31" y="348"/>
                  </a:lnTo>
                  <a:lnTo>
                    <a:pt x="39" y="340"/>
                  </a:lnTo>
                  <a:lnTo>
                    <a:pt x="39" y="333"/>
                  </a:lnTo>
                  <a:lnTo>
                    <a:pt x="55" y="318"/>
                  </a:lnTo>
                  <a:lnTo>
                    <a:pt x="63" y="310"/>
                  </a:lnTo>
                  <a:lnTo>
                    <a:pt x="71" y="303"/>
                  </a:lnTo>
                  <a:lnTo>
                    <a:pt x="95" y="295"/>
                  </a:lnTo>
                  <a:lnTo>
                    <a:pt x="103" y="287"/>
                  </a:lnTo>
                  <a:lnTo>
                    <a:pt x="111" y="280"/>
                  </a:lnTo>
                  <a:lnTo>
                    <a:pt x="135" y="265"/>
                  </a:lnTo>
                  <a:lnTo>
                    <a:pt x="151" y="257"/>
                  </a:lnTo>
                  <a:lnTo>
                    <a:pt x="159" y="250"/>
                  </a:lnTo>
                  <a:lnTo>
                    <a:pt x="190" y="234"/>
                  </a:lnTo>
                  <a:lnTo>
                    <a:pt x="206" y="227"/>
                  </a:lnTo>
                  <a:lnTo>
                    <a:pt x="214" y="219"/>
                  </a:lnTo>
                  <a:lnTo>
                    <a:pt x="246" y="212"/>
                  </a:lnTo>
                  <a:lnTo>
                    <a:pt x="262" y="204"/>
                  </a:lnTo>
                  <a:lnTo>
                    <a:pt x="278" y="197"/>
                  </a:lnTo>
                  <a:lnTo>
                    <a:pt x="318" y="181"/>
                  </a:lnTo>
                  <a:lnTo>
                    <a:pt x="334" y="174"/>
                  </a:lnTo>
                  <a:lnTo>
                    <a:pt x="349" y="174"/>
                  </a:lnTo>
                  <a:lnTo>
                    <a:pt x="389" y="159"/>
                  </a:lnTo>
                  <a:lnTo>
                    <a:pt x="405" y="151"/>
                  </a:lnTo>
                  <a:lnTo>
                    <a:pt x="429" y="151"/>
                  </a:lnTo>
                  <a:lnTo>
                    <a:pt x="469" y="136"/>
                  </a:lnTo>
                  <a:lnTo>
                    <a:pt x="493" y="128"/>
                  </a:lnTo>
                  <a:lnTo>
                    <a:pt x="508" y="128"/>
                  </a:lnTo>
                  <a:lnTo>
                    <a:pt x="556" y="113"/>
                  </a:lnTo>
                  <a:lnTo>
                    <a:pt x="580" y="113"/>
                  </a:lnTo>
                  <a:lnTo>
                    <a:pt x="604" y="106"/>
                  </a:lnTo>
                  <a:lnTo>
                    <a:pt x="652" y="98"/>
                  </a:lnTo>
                  <a:lnTo>
                    <a:pt x="675" y="91"/>
                  </a:lnTo>
                  <a:lnTo>
                    <a:pt x="699" y="83"/>
                  </a:lnTo>
                  <a:lnTo>
                    <a:pt x="747" y="75"/>
                  </a:lnTo>
                  <a:lnTo>
                    <a:pt x="771" y="75"/>
                  </a:lnTo>
                  <a:lnTo>
                    <a:pt x="795" y="68"/>
                  </a:lnTo>
                  <a:lnTo>
                    <a:pt x="850" y="60"/>
                  </a:lnTo>
                  <a:lnTo>
                    <a:pt x="874" y="53"/>
                  </a:lnTo>
                  <a:lnTo>
                    <a:pt x="906" y="53"/>
                  </a:lnTo>
                  <a:lnTo>
                    <a:pt x="954" y="45"/>
                  </a:lnTo>
                  <a:lnTo>
                    <a:pt x="985" y="45"/>
                  </a:lnTo>
                  <a:lnTo>
                    <a:pt x="1009" y="38"/>
                  </a:lnTo>
                  <a:lnTo>
                    <a:pt x="1065" y="30"/>
                  </a:lnTo>
                  <a:lnTo>
                    <a:pt x="1097" y="30"/>
                  </a:lnTo>
                  <a:lnTo>
                    <a:pt x="1129" y="30"/>
                  </a:lnTo>
                  <a:lnTo>
                    <a:pt x="1184" y="22"/>
                  </a:lnTo>
                  <a:lnTo>
                    <a:pt x="1208" y="22"/>
                  </a:lnTo>
                  <a:lnTo>
                    <a:pt x="1240" y="15"/>
                  </a:lnTo>
                  <a:lnTo>
                    <a:pt x="1303" y="15"/>
                  </a:lnTo>
                  <a:lnTo>
                    <a:pt x="1327" y="7"/>
                  </a:lnTo>
                  <a:lnTo>
                    <a:pt x="1359" y="7"/>
                  </a:lnTo>
                  <a:lnTo>
                    <a:pt x="1423" y="7"/>
                  </a:lnTo>
                  <a:lnTo>
                    <a:pt x="1447" y="7"/>
                  </a:lnTo>
                  <a:lnTo>
                    <a:pt x="1478" y="0"/>
                  </a:lnTo>
                  <a:lnTo>
                    <a:pt x="1542" y="0"/>
                  </a:lnTo>
                  <a:lnTo>
                    <a:pt x="1574" y="0"/>
                  </a:lnTo>
                  <a:lnTo>
                    <a:pt x="1598" y="0"/>
                  </a:lnTo>
                  <a:lnTo>
                    <a:pt x="1661" y="0"/>
                  </a:lnTo>
                  <a:lnTo>
                    <a:pt x="1693" y="0"/>
                  </a:lnTo>
                  <a:lnTo>
                    <a:pt x="1725" y="0"/>
                  </a:lnTo>
                  <a:lnTo>
                    <a:pt x="1788" y="0"/>
                  </a:lnTo>
                  <a:lnTo>
                    <a:pt x="1812" y="0"/>
                  </a:lnTo>
                  <a:lnTo>
                    <a:pt x="1844" y="0"/>
                  </a:lnTo>
                  <a:lnTo>
                    <a:pt x="1908" y="0"/>
                  </a:lnTo>
                  <a:lnTo>
                    <a:pt x="1939" y="0"/>
                  </a:lnTo>
                  <a:lnTo>
                    <a:pt x="1971" y="0"/>
                  </a:lnTo>
                  <a:lnTo>
                    <a:pt x="2027" y="0"/>
                  </a:lnTo>
                  <a:lnTo>
                    <a:pt x="2059" y="7"/>
                  </a:lnTo>
                  <a:lnTo>
                    <a:pt x="2091" y="7"/>
                  </a:lnTo>
                  <a:lnTo>
                    <a:pt x="2146" y="7"/>
                  </a:lnTo>
                  <a:lnTo>
                    <a:pt x="2178" y="7"/>
                  </a:lnTo>
                  <a:lnTo>
                    <a:pt x="2210" y="15"/>
                  </a:lnTo>
                  <a:lnTo>
                    <a:pt x="2265" y="15"/>
                  </a:lnTo>
                  <a:lnTo>
                    <a:pt x="2297" y="22"/>
                  </a:lnTo>
                  <a:lnTo>
                    <a:pt x="2329" y="22"/>
                  </a:lnTo>
                  <a:lnTo>
                    <a:pt x="2385" y="30"/>
                  </a:lnTo>
                  <a:lnTo>
                    <a:pt x="2416" y="30"/>
                  </a:lnTo>
                  <a:lnTo>
                    <a:pt x="2440" y="30"/>
                  </a:lnTo>
                  <a:lnTo>
                    <a:pt x="2496" y="38"/>
                  </a:lnTo>
                  <a:lnTo>
                    <a:pt x="2528" y="45"/>
                  </a:lnTo>
                  <a:lnTo>
                    <a:pt x="2552" y="45"/>
                  </a:lnTo>
                  <a:lnTo>
                    <a:pt x="2607" y="53"/>
                  </a:lnTo>
                  <a:lnTo>
                    <a:pt x="2631" y="53"/>
                  </a:lnTo>
                  <a:lnTo>
                    <a:pt x="2663" y="60"/>
                  </a:lnTo>
                  <a:lnTo>
                    <a:pt x="2711" y="68"/>
                  </a:lnTo>
                  <a:lnTo>
                    <a:pt x="2734" y="75"/>
                  </a:lnTo>
                  <a:lnTo>
                    <a:pt x="2766" y="75"/>
                  </a:lnTo>
                  <a:lnTo>
                    <a:pt x="2814" y="83"/>
                  </a:lnTo>
                  <a:lnTo>
                    <a:pt x="2838" y="91"/>
                  </a:lnTo>
                  <a:lnTo>
                    <a:pt x="2862" y="98"/>
                  </a:lnTo>
                  <a:lnTo>
                    <a:pt x="2909" y="106"/>
                  </a:lnTo>
                  <a:lnTo>
                    <a:pt x="2933" y="113"/>
                  </a:lnTo>
                  <a:lnTo>
                    <a:pt x="2949" y="113"/>
                  </a:lnTo>
                  <a:lnTo>
                    <a:pt x="2997" y="128"/>
                  </a:lnTo>
                  <a:lnTo>
                    <a:pt x="3021" y="128"/>
                  </a:lnTo>
                  <a:lnTo>
                    <a:pt x="3037" y="136"/>
                  </a:lnTo>
                  <a:lnTo>
                    <a:pt x="3084" y="151"/>
                  </a:lnTo>
                  <a:lnTo>
                    <a:pt x="3100" y="151"/>
                  </a:lnTo>
                  <a:lnTo>
                    <a:pt x="3124" y="159"/>
                  </a:lnTo>
                  <a:lnTo>
                    <a:pt x="3156" y="174"/>
                  </a:lnTo>
                  <a:lnTo>
                    <a:pt x="3180" y="174"/>
                  </a:lnTo>
                  <a:lnTo>
                    <a:pt x="3196" y="181"/>
                  </a:lnTo>
                  <a:lnTo>
                    <a:pt x="3227" y="197"/>
                  </a:lnTo>
                  <a:lnTo>
                    <a:pt x="3243" y="204"/>
                  </a:lnTo>
                  <a:lnTo>
                    <a:pt x="3259" y="212"/>
                  </a:lnTo>
                  <a:lnTo>
                    <a:pt x="3291" y="219"/>
                  </a:lnTo>
                  <a:lnTo>
                    <a:pt x="3307" y="227"/>
                  </a:lnTo>
                  <a:lnTo>
                    <a:pt x="3323" y="234"/>
                  </a:lnTo>
                  <a:lnTo>
                    <a:pt x="3347" y="250"/>
                  </a:lnTo>
                  <a:lnTo>
                    <a:pt x="3363" y="257"/>
                  </a:lnTo>
                  <a:lnTo>
                    <a:pt x="3370" y="265"/>
                  </a:lnTo>
                  <a:lnTo>
                    <a:pt x="3394" y="280"/>
                  </a:lnTo>
                  <a:lnTo>
                    <a:pt x="3402" y="287"/>
                  </a:lnTo>
                  <a:lnTo>
                    <a:pt x="3418" y="295"/>
                  </a:lnTo>
                  <a:lnTo>
                    <a:pt x="3434" y="303"/>
                  </a:lnTo>
                  <a:lnTo>
                    <a:pt x="3442" y="310"/>
                  </a:lnTo>
                  <a:lnTo>
                    <a:pt x="3450" y="318"/>
                  </a:lnTo>
                  <a:lnTo>
                    <a:pt x="3466" y="333"/>
                  </a:lnTo>
                  <a:lnTo>
                    <a:pt x="3474" y="340"/>
                  </a:lnTo>
                  <a:lnTo>
                    <a:pt x="3482" y="348"/>
                  </a:lnTo>
                  <a:lnTo>
                    <a:pt x="3490" y="363"/>
                  </a:lnTo>
                  <a:lnTo>
                    <a:pt x="3498" y="371"/>
                  </a:lnTo>
                  <a:lnTo>
                    <a:pt x="3498" y="378"/>
                  </a:lnTo>
                  <a:lnTo>
                    <a:pt x="3506" y="394"/>
                  </a:lnTo>
                  <a:lnTo>
                    <a:pt x="3506" y="401"/>
                  </a:lnTo>
                  <a:lnTo>
                    <a:pt x="3506" y="409"/>
                  </a:lnTo>
                  <a:lnTo>
                    <a:pt x="3514" y="424"/>
                  </a:lnTo>
                  <a:lnTo>
                    <a:pt x="3514" y="431"/>
                  </a:lnTo>
                  <a:lnTo>
                    <a:pt x="3514" y="439"/>
                  </a:lnTo>
                  <a:lnTo>
                    <a:pt x="3506" y="454"/>
                  </a:lnTo>
                  <a:lnTo>
                    <a:pt x="3506" y="462"/>
                  </a:lnTo>
                  <a:lnTo>
                    <a:pt x="3506" y="469"/>
                  </a:lnTo>
                  <a:lnTo>
                    <a:pt x="3498" y="484"/>
                  </a:lnTo>
                  <a:lnTo>
                    <a:pt x="3498" y="492"/>
                  </a:lnTo>
                  <a:lnTo>
                    <a:pt x="3490" y="500"/>
                  </a:lnTo>
                  <a:lnTo>
                    <a:pt x="3482" y="515"/>
                  </a:lnTo>
                  <a:lnTo>
                    <a:pt x="3474" y="522"/>
                  </a:lnTo>
                  <a:lnTo>
                    <a:pt x="3466" y="530"/>
                  </a:lnTo>
                  <a:lnTo>
                    <a:pt x="3450" y="545"/>
                  </a:lnTo>
                  <a:lnTo>
                    <a:pt x="3442" y="553"/>
                  </a:lnTo>
                  <a:lnTo>
                    <a:pt x="3434" y="560"/>
                  </a:lnTo>
                  <a:lnTo>
                    <a:pt x="3418" y="575"/>
                  </a:lnTo>
                  <a:lnTo>
                    <a:pt x="3402" y="583"/>
                  </a:lnTo>
                  <a:lnTo>
                    <a:pt x="3394" y="590"/>
                  </a:lnTo>
                  <a:lnTo>
                    <a:pt x="3370" y="606"/>
                  </a:lnTo>
                  <a:lnTo>
                    <a:pt x="3363" y="613"/>
                  </a:lnTo>
                  <a:lnTo>
                    <a:pt x="3347" y="621"/>
                  </a:lnTo>
                  <a:lnTo>
                    <a:pt x="3323" y="628"/>
                  </a:lnTo>
                  <a:lnTo>
                    <a:pt x="3307" y="636"/>
                  </a:lnTo>
                  <a:lnTo>
                    <a:pt x="3291" y="643"/>
                  </a:lnTo>
                  <a:lnTo>
                    <a:pt x="3259" y="659"/>
                  </a:lnTo>
                  <a:lnTo>
                    <a:pt x="3243" y="666"/>
                  </a:lnTo>
                  <a:lnTo>
                    <a:pt x="3227" y="674"/>
                  </a:lnTo>
                  <a:lnTo>
                    <a:pt x="3196" y="681"/>
                  </a:lnTo>
                  <a:lnTo>
                    <a:pt x="3180" y="689"/>
                  </a:lnTo>
                  <a:lnTo>
                    <a:pt x="3156" y="696"/>
                  </a:lnTo>
                  <a:lnTo>
                    <a:pt x="3124" y="704"/>
                  </a:lnTo>
                  <a:lnTo>
                    <a:pt x="3100" y="712"/>
                  </a:lnTo>
                  <a:lnTo>
                    <a:pt x="1757" y="431"/>
                  </a:lnTo>
                  <a:lnTo>
                    <a:pt x="262" y="666"/>
                  </a:lnTo>
                  <a:close/>
                </a:path>
              </a:pathLst>
            </a:custGeom>
            <a:solidFill>
              <a:srgbClr val="FF3D3D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89" name="Freeform 11"/>
            <p:cNvSpPr>
              <a:spLocks/>
            </p:cNvSpPr>
            <p:nvPr/>
          </p:nvSpPr>
          <p:spPr bwMode="auto">
            <a:xfrm>
              <a:off x="2256" y="1886"/>
              <a:ext cx="1137" cy="1016"/>
            </a:xfrm>
            <a:custGeom>
              <a:avLst/>
              <a:gdLst>
                <a:gd name="T0" fmla="*/ 0 w 1343"/>
                <a:gd name="T1" fmla="*/ 0 h 743"/>
                <a:gd name="T2" fmla="*/ 963 w 1343"/>
                <a:gd name="T3" fmla="*/ 525 h 743"/>
                <a:gd name="T4" fmla="*/ 963 w 1343"/>
                <a:gd name="T5" fmla="*/ 1389 h 743"/>
                <a:gd name="T6" fmla="*/ 0 w 1343"/>
                <a:gd name="T7" fmla="*/ 864 h 743"/>
                <a:gd name="T8" fmla="*/ 0 w 1343"/>
                <a:gd name="T9" fmla="*/ 0 h 7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3" h="743">
                  <a:moveTo>
                    <a:pt x="0" y="0"/>
                  </a:moveTo>
                  <a:lnTo>
                    <a:pt x="1343" y="281"/>
                  </a:lnTo>
                  <a:lnTo>
                    <a:pt x="1343" y="743"/>
                  </a:lnTo>
                  <a:lnTo>
                    <a:pt x="0" y="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0" name="Freeform 12"/>
            <p:cNvSpPr>
              <a:spLocks/>
            </p:cNvSpPr>
            <p:nvPr/>
          </p:nvSpPr>
          <p:spPr bwMode="auto">
            <a:xfrm>
              <a:off x="2613" y="2270"/>
              <a:ext cx="780" cy="829"/>
            </a:xfrm>
            <a:custGeom>
              <a:avLst/>
              <a:gdLst>
                <a:gd name="T0" fmla="*/ 660 w 922"/>
                <a:gd name="T1" fmla="*/ 0 h 606"/>
                <a:gd name="T2" fmla="*/ 648 w 922"/>
                <a:gd name="T3" fmla="*/ 14 h 606"/>
                <a:gd name="T4" fmla="*/ 615 w 922"/>
                <a:gd name="T5" fmla="*/ 29 h 606"/>
                <a:gd name="T6" fmla="*/ 603 w 922"/>
                <a:gd name="T7" fmla="*/ 41 h 606"/>
                <a:gd name="T8" fmla="*/ 586 w 922"/>
                <a:gd name="T9" fmla="*/ 56 h 606"/>
                <a:gd name="T10" fmla="*/ 552 w 922"/>
                <a:gd name="T11" fmla="*/ 70 h 606"/>
                <a:gd name="T12" fmla="*/ 541 w 922"/>
                <a:gd name="T13" fmla="*/ 85 h 606"/>
                <a:gd name="T14" fmla="*/ 523 w 922"/>
                <a:gd name="T15" fmla="*/ 100 h 606"/>
                <a:gd name="T16" fmla="*/ 490 w 922"/>
                <a:gd name="T17" fmla="*/ 112 h 606"/>
                <a:gd name="T18" fmla="*/ 472 w 922"/>
                <a:gd name="T19" fmla="*/ 127 h 606"/>
                <a:gd name="T20" fmla="*/ 455 w 922"/>
                <a:gd name="T21" fmla="*/ 127 h 606"/>
                <a:gd name="T22" fmla="*/ 420 w 922"/>
                <a:gd name="T23" fmla="*/ 141 h 606"/>
                <a:gd name="T24" fmla="*/ 398 w 922"/>
                <a:gd name="T25" fmla="*/ 156 h 606"/>
                <a:gd name="T26" fmla="*/ 382 w 922"/>
                <a:gd name="T27" fmla="*/ 156 h 606"/>
                <a:gd name="T28" fmla="*/ 347 w 922"/>
                <a:gd name="T29" fmla="*/ 183 h 606"/>
                <a:gd name="T30" fmla="*/ 324 w 922"/>
                <a:gd name="T31" fmla="*/ 183 h 606"/>
                <a:gd name="T32" fmla="*/ 307 w 922"/>
                <a:gd name="T33" fmla="*/ 198 h 606"/>
                <a:gd name="T34" fmla="*/ 267 w 922"/>
                <a:gd name="T35" fmla="*/ 198 h 606"/>
                <a:gd name="T36" fmla="*/ 250 w 922"/>
                <a:gd name="T37" fmla="*/ 212 h 606"/>
                <a:gd name="T38" fmla="*/ 228 w 922"/>
                <a:gd name="T39" fmla="*/ 212 h 606"/>
                <a:gd name="T40" fmla="*/ 188 w 922"/>
                <a:gd name="T41" fmla="*/ 227 h 606"/>
                <a:gd name="T42" fmla="*/ 170 w 922"/>
                <a:gd name="T43" fmla="*/ 239 h 606"/>
                <a:gd name="T44" fmla="*/ 148 w 922"/>
                <a:gd name="T45" fmla="*/ 239 h 606"/>
                <a:gd name="T46" fmla="*/ 108 w 922"/>
                <a:gd name="T47" fmla="*/ 254 h 606"/>
                <a:gd name="T48" fmla="*/ 85 w 922"/>
                <a:gd name="T49" fmla="*/ 254 h 606"/>
                <a:gd name="T50" fmla="*/ 63 w 922"/>
                <a:gd name="T51" fmla="*/ 254 h 606"/>
                <a:gd name="T52" fmla="*/ 23 w 922"/>
                <a:gd name="T53" fmla="*/ 269 h 606"/>
                <a:gd name="T54" fmla="*/ 0 w 922"/>
                <a:gd name="T55" fmla="*/ 269 h 606"/>
                <a:gd name="T56" fmla="*/ 0 w 922"/>
                <a:gd name="T57" fmla="*/ 1134 h 606"/>
                <a:gd name="T58" fmla="*/ 23 w 922"/>
                <a:gd name="T59" fmla="*/ 1134 h 606"/>
                <a:gd name="T60" fmla="*/ 63 w 922"/>
                <a:gd name="T61" fmla="*/ 1119 h 606"/>
                <a:gd name="T62" fmla="*/ 85 w 922"/>
                <a:gd name="T63" fmla="*/ 1119 h 606"/>
                <a:gd name="T64" fmla="*/ 108 w 922"/>
                <a:gd name="T65" fmla="*/ 1119 h 606"/>
                <a:gd name="T66" fmla="*/ 148 w 922"/>
                <a:gd name="T67" fmla="*/ 1104 h 606"/>
                <a:gd name="T68" fmla="*/ 170 w 922"/>
                <a:gd name="T69" fmla="*/ 1104 h 606"/>
                <a:gd name="T70" fmla="*/ 188 w 922"/>
                <a:gd name="T71" fmla="*/ 1092 h 606"/>
                <a:gd name="T72" fmla="*/ 228 w 922"/>
                <a:gd name="T73" fmla="*/ 1077 h 606"/>
                <a:gd name="T74" fmla="*/ 250 w 922"/>
                <a:gd name="T75" fmla="*/ 1077 h 606"/>
                <a:gd name="T76" fmla="*/ 267 w 922"/>
                <a:gd name="T77" fmla="*/ 1063 h 606"/>
                <a:gd name="T78" fmla="*/ 307 w 922"/>
                <a:gd name="T79" fmla="*/ 1063 h 606"/>
                <a:gd name="T80" fmla="*/ 324 w 922"/>
                <a:gd name="T81" fmla="*/ 1048 h 606"/>
                <a:gd name="T82" fmla="*/ 347 w 922"/>
                <a:gd name="T83" fmla="*/ 1048 h 606"/>
                <a:gd name="T84" fmla="*/ 382 w 922"/>
                <a:gd name="T85" fmla="*/ 1021 h 606"/>
                <a:gd name="T86" fmla="*/ 398 w 922"/>
                <a:gd name="T87" fmla="*/ 1021 h 606"/>
                <a:gd name="T88" fmla="*/ 420 w 922"/>
                <a:gd name="T89" fmla="*/ 1005 h 606"/>
                <a:gd name="T90" fmla="*/ 455 w 922"/>
                <a:gd name="T91" fmla="*/ 992 h 606"/>
                <a:gd name="T92" fmla="*/ 472 w 922"/>
                <a:gd name="T93" fmla="*/ 992 h 606"/>
                <a:gd name="T94" fmla="*/ 490 w 922"/>
                <a:gd name="T95" fmla="*/ 977 h 606"/>
                <a:gd name="T96" fmla="*/ 523 w 922"/>
                <a:gd name="T97" fmla="*/ 964 h 606"/>
                <a:gd name="T98" fmla="*/ 541 w 922"/>
                <a:gd name="T99" fmla="*/ 949 h 606"/>
                <a:gd name="T100" fmla="*/ 552 w 922"/>
                <a:gd name="T101" fmla="*/ 936 h 606"/>
                <a:gd name="T102" fmla="*/ 586 w 922"/>
                <a:gd name="T103" fmla="*/ 921 h 606"/>
                <a:gd name="T104" fmla="*/ 603 w 922"/>
                <a:gd name="T105" fmla="*/ 906 h 606"/>
                <a:gd name="T106" fmla="*/ 615 w 922"/>
                <a:gd name="T107" fmla="*/ 893 h 606"/>
                <a:gd name="T108" fmla="*/ 648 w 922"/>
                <a:gd name="T109" fmla="*/ 878 h 606"/>
                <a:gd name="T110" fmla="*/ 660 w 922"/>
                <a:gd name="T111" fmla="*/ 865 h 606"/>
                <a:gd name="T112" fmla="*/ 660 w 922"/>
                <a:gd name="T113" fmla="*/ 0 h 6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22" h="606">
                  <a:moveTo>
                    <a:pt x="922" y="0"/>
                  </a:moveTo>
                  <a:lnTo>
                    <a:pt x="906" y="7"/>
                  </a:lnTo>
                  <a:lnTo>
                    <a:pt x="859" y="15"/>
                  </a:lnTo>
                  <a:lnTo>
                    <a:pt x="843" y="22"/>
                  </a:lnTo>
                  <a:lnTo>
                    <a:pt x="819" y="30"/>
                  </a:lnTo>
                  <a:lnTo>
                    <a:pt x="771" y="37"/>
                  </a:lnTo>
                  <a:lnTo>
                    <a:pt x="755" y="45"/>
                  </a:lnTo>
                  <a:lnTo>
                    <a:pt x="731" y="53"/>
                  </a:lnTo>
                  <a:lnTo>
                    <a:pt x="684" y="60"/>
                  </a:lnTo>
                  <a:lnTo>
                    <a:pt x="660" y="68"/>
                  </a:lnTo>
                  <a:lnTo>
                    <a:pt x="636" y="68"/>
                  </a:lnTo>
                  <a:lnTo>
                    <a:pt x="588" y="75"/>
                  </a:lnTo>
                  <a:lnTo>
                    <a:pt x="556" y="83"/>
                  </a:lnTo>
                  <a:lnTo>
                    <a:pt x="533" y="83"/>
                  </a:lnTo>
                  <a:lnTo>
                    <a:pt x="485" y="98"/>
                  </a:lnTo>
                  <a:lnTo>
                    <a:pt x="453" y="98"/>
                  </a:lnTo>
                  <a:lnTo>
                    <a:pt x="429" y="106"/>
                  </a:lnTo>
                  <a:lnTo>
                    <a:pt x="374" y="106"/>
                  </a:lnTo>
                  <a:lnTo>
                    <a:pt x="350" y="113"/>
                  </a:lnTo>
                  <a:lnTo>
                    <a:pt x="318" y="113"/>
                  </a:lnTo>
                  <a:lnTo>
                    <a:pt x="262" y="121"/>
                  </a:lnTo>
                  <a:lnTo>
                    <a:pt x="238" y="128"/>
                  </a:lnTo>
                  <a:lnTo>
                    <a:pt x="207" y="128"/>
                  </a:lnTo>
                  <a:lnTo>
                    <a:pt x="151" y="136"/>
                  </a:lnTo>
                  <a:lnTo>
                    <a:pt x="119" y="136"/>
                  </a:lnTo>
                  <a:lnTo>
                    <a:pt x="87" y="136"/>
                  </a:lnTo>
                  <a:lnTo>
                    <a:pt x="32" y="144"/>
                  </a:lnTo>
                  <a:lnTo>
                    <a:pt x="0" y="144"/>
                  </a:lnTo>
                  <a:lnTo>
                    <a:pt x="0" y="606"/>
                  </a:lnTo>
                  <a:lnTo>
                    <a:pt x="32" y="606"/>
                  </a:lnTo>
                  <a:lnTo>
                    <a:pt x="87" y="598"/>
                  </a:lnTo>
                  <a:lnTo>
                    <a:pt x="119" y="598"/>
                  </a:lnTo>
                  <a:lnTo>
                    <a:pt x="151" y="598"/>
                  </a:lnTo>
                  <a:lnTo>
                    <a:pt x="207" y="590"/>
                  </a:lnTo>
                  <a:lnTo>
                    <a:pt x="238" y="590"/>
                  </a:lnTo>
                  <a:lnTo>
                    <a:pt x="262" y="583"/>
                  </a:lnTo>
                  <a:lnTo>
                    <a:pt x="318" y="575"/>
                  </a:lnTo>
                  <a:lnTo>
                    <a:pt x="350" y="575"/>
                  </a:lnTo>
                  <a:lnTo>
                    <a:pt x="374" y="568"/>
                  </a:lnTo>
                  <a:lnTo>
                    <a:pt x="429" y="568"/>
                  </a:lnTo>
                  <a:lnTo>
                    <a:pt x="453" y="560"/>
                  </a:lnTo>
                  <a:lnTo>
                    <a:pt x="485" y="560"/>
                  </a:lnTo>
                  <a:lnTo>
                    <a:pt x="533" y="545"/>
                  </a:lnTo>
                  <a:lnTo>
                    <a:pt x="556" y="545"/>
                  </a:lnTo>
                  <a:lnTo>
                    <a:pt x="588" y="537"/>
                  </a:lnTo>
                  <a:lnTo>
                    <a:pt x="636" y="530"/>
                  </a:lnTo>
                  <a:lnTo>
                    <a:pt x="660" y="530"/>
                  </a:lnTo>
                  <a:lnTo>
                    <a:pt x="684" y="522"/>
                  </a:lnTo>
                  <a:lnTo>
                    <a:pt x="731" y="515"/>
                  </a:lnTo>
                  <a:lnTo>
                    <a:pt x="755" y="507"/>
                  </a:lnTo>
                  <a:lnTo>
                    <a:pt x="771" y="500"/>
                  </a:lnTo>
                  <a:lnTo>
                    <a:pt x="819" y="492"/>
                  </a:lnTo>
                  <a:lnTo>
                    <a:pt x="843" y="484"/>
                  </a:lnTo>
                  <a:lnTo>
                    <a:pt x="859" y="477"/>
                  </a:lnTo>
                  <a:lnTo>
                    <a:pt x="906" y="469"/>
                  </a:lnTo>
                  <a:lnTo>
                    <a:pt x="922" y="462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rgbClr val="FFCC0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1" name="Freeform 13"/>
            <p:cNvSpPr>
              <a:spLocks/>
            </p:cNvSpPr>
            <p:nvPr/>
          </p:nvSpPr>
          <p:spPr bwMode="auto">
            <a:xfrm>
              <a:off x="2256" y="1886"/>
              <a:ext cx="357" cy="1213"/>
            </a:xfrm>
            <a:custGeom>
              <a:avLst/>
              <a:gdLst>
                <a:gd name="T0" fmla="*/ 0 w 421"/>
                <a:gd name="T1" fmla="*/ 0 h 887"/>
                <a:gd name="T2" fmla="*/ 303 w 421"/>
                <a:gd name="T3" fmla="*/ 795 h 887"/>
                <a:gd name="T4" fmla="*/ 303 w 421"/>
                <a:gd name="T5" fmla="*/ 1659 h 887"/>
                <a:gd name="T6" fmla="*/ 0 w 421"/>
                <a:gd name="T7" fmla="*/ 864 h 887"/>
                <a:gd name="T8" fmla="*/ 0 w 421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1" h="887">
                  <a:moveTo>
                    <a:pt x="0" y="0"/>
                  </a:moveTo>
                  <a:lnTo>
                    <a:pt x="421" y="425"/>
                  </a:lnTo>
                  <a:lnTo>
                    <a:pt x="421" y="887"/>
                  </a:lnTo>
                  <a:lnTo>
                    <a:pt x="0" y="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4D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2" name="Freeform 14"/>
            <p:cNvSpPr>
              <a:spLocks/>
            </p:cNvSpPr>
            <p:nvPr/>
          </p:nvSpPr>
          <p:spPr bwMode="auto">
            <a:xfrm>
              <a:off x="2256" y="1886"/>
              <a:ext cx="1137" cy="581"/>
            </a:xfrm>
            <a:custGeom>
              <a:avLst/>
              <a:gdLst>
                <a:gd name="T0" fmla="*/ 963 w 1343"/>
                <a:gd name="T1" fmla="*/ 525 h 425"/>
                <a:gd name="T2" fmla="*/ 951 w 1343"/>
                <a:gd name="T3" fmla="*/ 539 h 425"/>
                <a:gd name="T4" fmla="*/ 918 w 1343"/>
                <a:gd name="T5" fmla="*/ 554 h 425"/>
                <a:gd name="T6" fmla="*/ 906 w 1343"/>
                <a:gd name="T7" fmla="*/ 566 h 425"/>
                <a:gd name="T8" fmla="*/ 889 w 1343"/>
                <a:gd name="T9" fmla="*/ 581 h 425"/>
                <a:gd name="T10" fmla="*/ 854 w 1343"/>
                <a:gd name="T11" fmla="*/ 595 h 425"/>
                <a:gd name="T12" fmla="*/ 843 w 1343"/>
                <a:gd name="T13" fmla="*/ 610 h 425"/>
                <a:gd name="T14" fmla="*/ 825 w 1343"/>
                <a:gd name="T15" fmla="*/ 625 h 425"/>
                <a:gd name="T16" fmla="*/ 792 w 1343"/>
                <a:gd name="T17" fmla="*/ 637 h 425"/>
                <a:gd name="T18" fmla="*/ 775 w 1343"/>
                <a:gd name="T19" fmla="*/ 652 h 425"/>
                <a:gd name="T20" fmla="*/ 758 w 1343"/>
                <a:gd name="T21" fmla="*/ 652 h 425"/>
                <a:gd name="T22" fmla="*/ 723 w 1343"/>
                <a:gd name="T23" fmla="*/ 666 h 425"/>
                <a:gd name="T24" fmla="*/ 700 w 1343"/>
                <a:gd name="T25" fmla="*/ 681 h 425"/>
                <a:gd name="T26" fmla="*/ 684 w 1343"/>
                <a:gd name="T27" fmla="*/ 681 h 425"/>
                <a:gd name="T28" fmla="*/ 649 w 1343"/>
                <a:gd name="T29" fmla="*/ 708 h 425"/>
                <a:gd name="T30" fmla="*/ 626 w 1343"/>
                <a:gd name="T31" fmla="*/ 708 h 425"/>
                <a:gd name="T32" fmla="*/ 610 w 1343"/>
                <a:gd name="T33" fmla="*/ 723 h 425"/>
                <a:gd name="T34" fmla="*/ 570 w 1343"/>
                <a:gd name="T35" fmla="*/ 723 h 425"/>
                <a:gd name="T36" fmla="*/ 553 w 1343"/>
                <a:gd name="T37" fmla="*/ 737 h 425"/>
                <a:gd name="T38" fmla="*/ 530 w 1343"/>
                <a:gd name="T39" fmla="*/ 737 h 425"/>
                <a:gd name="T40" fmla="*/ 489 w 1343"/>
                <a:gd name="T41" fmla="*/ 752 h 425"/>
                <a:gd name="T42" fmla="*/ 472 w 1343"/>
                <a:gd name="T43" fmla="*/ 764 h 425"/>
                <a:gd name="T44" fmla="*/ 450 w 1343"/>
                <a:gd name="T45" fmla="*/ 764 h 425"/>
                <a:gd name="T46" fmla="*/ 410 w 1343"/>
                <a:gd name="T47" fmla="*/ 779 h 425"/>
                <a:gd name="T48" fmla="*/ 387 w 1343"/>
                <a:gd name="T49" fmla="*/ 779 h 425"/>
                <a:gd name="T50" fmla="*/ 364 w 1343"/>
                <a:gd name="T51" fmla="*/ 779 h 425"/>
                <a:gd name="T52" fmla="*/ 325 w 1343"/>
                <a:gd name="T53" fmla="*/ 794 h 425"/>
                <a:gd name="T54" fmla="*/ 301 w 1343"/>
                <a:gd name="T55" fmla="*/ 794 h 425"/>
                <a:gd name="T56" fmla="*/ 0 w 1343"/>
                <a:gd name="T57" fmla="*/ 0 h 425"/>
                <a:gd name="T58" fmla="*/ 963 w 1343"/>
                <a:gd name="T59" fmla="*/ 525 h 4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43" h="425">
                  <a:moveTo>
                    <a:pt x="1343" y="281"/>
                  </a:moveTo>
                  <a:lnTo>
                    <a:pt x="1327" y="288"/>
                  </a:lnTo>
                  <a:lnTo>
                    <a:pt x="1280" y="296"/>
                  </a:lnTo>
                  <a:lnTo>
                    <a:pt x="1264" y="303"/>
                  </a:lnTo>
                  <a:lnTo>
                    <a:pt x="1240" y="311"/>
                  </a:lnTo>
                  <a:lnTo>
                    <a:pt x="1192" y="318"/>
                  </a:lnTo>
                  <a:lnTo>
                    <a:pt x="1176" y="326"/>
                  </a:lnTo>
                  <a:lnTo>
                    <a:pt x="1152" y="334"/>
                  </a:lnTo>
                  <a:lnTo>
                    <a:pt x="1105" y="341"/>
                  </a:lnTo>
                  <a:lnTo>
                    <a:pt x="1081" y="349"/>
                  </a:lnTo>
                  <a:lnTo>
                    <a:pt x="1057" y="349"/>
                  </a:lnTo>
                  <a:lnTo>
                    <a:pt x="1009" y="356"/>
                  </a:lnTo>
                  <a:lnTo>
                    <a:pt x="977" y="364"/>
                  </a:lnTo>
                  <a:lnTo>
                    <a:pt x="954" y="364"/>
                  </a:lnTo>
                  <a:lnTo>
                    <a:pt x="906" y="379"/>
                  </a:lnTo>
                  <a:lnTo>
                    <a:pt x="874" y="379"/>
                  </a:lnTo>
                  <a:lnTo>
                    <a:pt x="850" y="387"/>
                  </a:lnTo>
                  <a:lnTo>
                    <a:pt x="795" y="387"/>
                  </a:lnTo>
                  <a:lnTo>
                    <a:pt x="771" y="394"/>
                  </a:lnTo>
                  <a:lnTo>
                    <a:pt x="739" y="394"/>
                  </a:lnTo>
                  <a:lnTo>
                    <a:pt x="683" y="402"/>
                  </a:lnTo>
                  <a:lnTo>
                    <a:pt x="659" y="409"/>
                  </a:lnTo>
                  <a:lnTo>
                    <a:pt x="628" y="409"/>
                  </a:lnTo>
                  <a:lnTo>
                    <a:pt x="572" y="417"/>
                  </a:lnTo>
                  <a:lnTo>
                    <a:pt x="540" y="417"/>
                  </a:lnTo>
                  <a:lnTo>
                    <a:pt x="508" y="417"/>
                  </a:lnTo>
                  <a:lnTo>
                    <a:pt x="453" y="425"/>
                  </a:lnTo>
                  <a:lnTo>
                    <a:pt x="421" y="425"/>
                  </a:lnTo>
                  <a:lnTo>
                    <a:pt x="0" y="0"/>
                  </a:lnTo>
                  <a:lnTo>
                    <a:pt x="1343" y="281"/>
                  </a:lnTo>
                  <a:close/>
                </a:path>
              </a:pathLst>
            </a:custGeom>
            <a:solidFill>
              <a:srgbClr val="FFFF00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3" name="Freeform 15"/>
            <p:cNvSpPr>
              <a:spLocks/>
            </p:cNvSpPr>
            <p:nvPr/>
          </p:nvSpPr>
          <p:spPr bwMode="auto">
            <a:xfrm>
              <a:off x="990" y="2207"/>
              <a:ext cx="1623" cy="913"/>
            </a:xfrm>
            <a:custGeom>
              <a:avLst/>
              <a:gdLst>
                <a:gd name="T0" fmla="*/ 1352 w 1916"/>
                <a:gd name="T1" fmla="*/ 356 h 667"/>
                <a:gd name="T2" fmla="*/ 1289 w 1916"/>
                <a:gd name="T3" fmla="*/ 370 h 667"/>
                <a:gd name="T4" fmla="*/ 1227 w 1916"/>
                <a:gd name="T5" fmla="*/ 370 h 667"/>
                <a:gd name="T6" fmla="*/ 1181 w 1916"/>
                <a:gd name="T7" fmla="*/ 385 h 667"/>
                <a:gd name="T8" fmla="*/ 1112 w 1916"/>
                <a:gd name="T9" fmla="*/ 385 h 667"/>
                <a:gd name="T10" fmla="*/ 1050 w 1916"/>
                <a:gd name="T11" fmla="*/ 385 h 667"/>
                <a:gd name="T12" fmla="*/ 1004 w 1916"/>
                <a:gd name="T13" fmla="*/ 385 h 667"/>
                <a:gd name="T14" fmla="*/ 941 w 1916"/>
                <a:gd name="T15" fmla="*/ 370 h 667"/>
                <a:gd name="T16" fmla="*/ 872 w 1916"/>
                <a:gd name="T17" fmla="*/ 370 h 667"/>
                <a:gd name="T18" fmla="*/ 833 w 1916"/>
                <a:gd name="T19" fmla="*/ 370 h 667"/>
                <a:gd name="T20" fmla="*/ 764 w 1916"/>
                <a:gd name="T21" fmla="*/ 356 h 667"/>
                <a:gd name="T22" fmla="*/ 701 w 1916"/>
                <a:gd name="T23" fmla="*/ 341 h 667"/>
                <a:gd name="T24" fmla="*/ 662 w 1916"/>
                <a:gd name="T25" fmla="*/ 341 h 667"/>
                <a:gd name="T26" fmla="*/ 599 w 1916"/>
                <a:gd name="T27" fmla="*/ 326 h 667"/>
                <a:gd name="T28" fmla="*/ 536 w 1916"/>
                <a:gd name="T29" fmla="*/ 298 h 667"/>
                <a:gd name="T30" fmla="*/ 496 w 1916"/>
                <a:gd name="T31" fmla="*/ 285 h 667"/>
                <a:gd name="T32" fmla="*/ 439 w 1916"/>
                <a:gd name="T33" fmla="*/ 270 h 667"/>
                <a:gd name="T34" fmla="*/ 382 w 1916"/>
                <a:gd name="T35" fmla="*/ 242 h 667"/>
                <a:gd name="T36" fmla="*/ 348 w 1916"/>
                <a:gd name="T37" fmla="*/ 227 h 667"/>
                <a:gd name="T38" fmla="*/ 296 w 1916"/>
                <a:gd name="T39" fmla="*/ 214 h 667"/>
                <a:gd name="T40" fmla="*/ 246 w 1916"/>
                <a:gd name="T41" fmla="*/ 186 h 667"/>
                <a:gd name="T42" fmla="*/ 211 w 1916"/>
                <a:gd name="T43" fmla="*/ 156 h 667"/>
                <a:gd name="T44" fmla="*/ 166 w 1916"/>
                <a:gd name="T45" fmla="*/ 127 h 667"/>
                <a:gd name="T46" fmla="*/ 119 w 1916"/>
                <a:gd name="T47" fmla="*/ 100 h 667"/>
                <a:gd name="T48" fmla="*/ 91 w 1916"/>
                <a:gd name="T49" fmla="*/ 71 h 667"/>
                <a:gd name="T50" fmla="*/ 52 w 1916"/>
                <a:gd name="T51" fmla="*/ 42 h 667"/>
                <a:gd name="T52" fmla="*/ 12 w 1916"/>
                <a:gd name="T53" fmla="*/ 15 h 667"/>
                <a:gd name="T54" fmla="*/ 0 w 1916"/>
                <a:gd name="T55" fmla="*/ 865 h 667"/>
                <a:gd name="T56" fmla="*/ 40 w 1916"/>
                <a:gd name="T57" fmla="*/ 894 h 667"/>
                <a:gd name="T58" fmla="*/ 63 w 1916"/>
                <a:gd name="T59" fmla="*/ 924 h 667"/>
                <a:gd name="T60" fmla="*/ 102 w 1916"/>
                <a:gd name="T61" fmla="*/ 951 h 667"/>
                <a:gd name="T62" fmla="*/ 148 w 1916"/>
                <a:gd name="T63" fmla="*/ 980 h 667"/>
                <a:gd name="T64" fmla="*/ 176 w 1916"/>
                <a:gd name="T65" fmla="*/ 1007 h 667"/>
                <a:gd name="T66" fmla="*/ 228 w 1916"/>
                <a:gd name="T67" fmla="*/ 1036 h 667"/>
                <a:gd name="T68" fmla="*/ 280 w 1916"/>
                <a:gd name="T69" fmla="*/ 1064 h 667"/>
                <a:gd name="T70" fmla="*/ 313 w 1916"/>
                <a:gd name="T71" fmla="*/ 1079 h 667"/>
                <a:gd name="T72" fmla="*/ 365 w 1916"/>
                <a:gd name="T73" fmla="*/ 1107 h 667"/>
                <a:gd name="T74" fmla="*/ 422 w 1916"/>
                <a:gd name="T75" fmla="*/ 1136 h 667"/>
                <a:gd name="T76" fmla="*/ 463 w 1916"/>
                <a:gd name="T77" fmla="*/ 1150 h 667"/>
                <a:gd name="T78" fmla="*/ 518 w 1916"/>
                <a:gd name="T79" fmla="*/ 1163 h 667"/>
                <a:gd name="T80" fmla="*/ 576 w 1916"/>
                <a:gd name="T81" fmla="*/ 1179 h 667"/>
                <a:gd name="T82" fmla="*/ 622 w 1916"/>
                <a:gd name="T83" fmla="*/ 1192 h 667"/>
                <a:gd name="T84" fmla="*/ 679 w 1916"/>
                <a:gd name="T85" fmla="*/ 1207 h 667"/>
                <a:gd name="T86" fmla="*/ 747 w 1916"/>
                <a:gd name="T87" fmla="*/ 1221 h 667"/>
                <a:gd name="T88" fmla="*/ 787 w 1916"/>
                <a:gd name="T89" fmla="*/ 1221 h 667"/>
                <a:gd name="T90" fmla="*/ 850 w 1916"/>
                <a:gd name="T91" fmla="*/ 1235 h 667"/>
                <a:gd name="T92" fmla="*/ 918 w 1916"/>
                <a:gd name="T93" fmla="*/ 1235 h 667"/>
                <a:gd name="T94" fmla="*/ 959 w 1916"/>
                <a:gd name="T95" fmla="*/ 1250 h 667"/>
                <a:gd name="T96" fmla="*/ 1027 w 1916"/>
                <a:gd name="T97" fmla="*/ 1250 h 667"/>
                <a:gd name="T98" fmla="*/ 1095 w 1916"/>
                <a:gd name="T99" fmla="*/ 1250 h 667"/>
                <a:gd name="T100" fmla="*/ 1135 w 1916"/>
                <a:gd name="T101" fmla="*/ 1250 h 667"/>
                <a:gd name="T102" fmla="*/ 1204 w 1916"/>
                <a:gd name="T103" fmla="*/ 1235 h 667"/>
                <a:gd name="T104" fmla="*/ 1266 w 1916"/>
                <a:gd name="T105" fmla="*/ 1235 h 667"/>
                <a:gd name="T106" fmla="*/ 1312 w 1916"/>
                <a:gd name="T107" fmla="*/ 1235 h 667"/>
                <a:gd name="T108" fmla="*/ 1375 w 1916"/>
                <a:gd name="T109" fmla="*/ 1221 h 6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6" h="667">
                  <a:moveTo>
                    <a:pt x="1916" y="190"/>
                  </a:moveTo>
                  <a:lnTo>
                    <a:pt x="1884" y="190"/>
                  </a:lnTo>
                  <a:lnTo>
                    <a:pt x="1829" y="197"/>
                  </a:lnTo>
                  <a:lnTo>
                    <a:pt x="1797" y="197"/>
                  </a:lnTo>
                  <a:lnTo>
                    <a:pt x="1765" y="197"/>
                  </a:lnTo>
                  <a:lnTo>
                    <a:pt x="1709" y="197"/>
                  </a:lnTo>
                  <a:lnTo>
                    <a:pt x="1677" y="197"/>
                  </a:lnTo>
                  <a:lnTo>
                    <a:pt x="1646" y="205"/>
                  </a:lnTo>
                  <a:lnTo>
                    <a:pt x="1582" y="205"/>
                  </a:lnTo>
                  <a:lnTo>
                    <a:pt x="1550" y="205"/>
                  </a:lnTo>
                  <a:lnTo>
                    <a:pt x="1526" y="205"/>
                  </a:lnTo>
                  <a:lnTo>
                    <a:pt x="1463" y="205"/>
                  </a:lnTo>
                  <a:lnTo>
                    <a:pt x="1431" y="205"/>
                  </a:lnTo>
                  <a:lnTo>
                    <a:pt x="1399" y="205"/>
                  </a:lnTo>
                  <a:lnTo>
                    <a:pt x="1336" y="205"/>
                  </a:lnTo>
                  <a:lnTo>
                    <a:pt x="1312" y="197"/>
                  </a:lnTo>
                  <a:lnTo>
                    <a:pt x="1280" y="197"/>
                  </a:lnTo>
                  <a:lnTo>
                    <a:pt x="1216" y="197"/>
                  </a:lnTo>
                  <a:lnTo>
                    <a:pt x="1185" y="197"/>
                  </a:lnTo>
                  <a:lnTo>
                    <a:pt x="1161" y="197"/>
                  </a:lnTo>
                  <a:lnTo>
                    <a:pt x="1097" y="190"/>
                  </a:lnTo>
                  <a:lnTo>
                    <a:pt x="1065" y="190"/>
                  </a:lnTo>
                  <a:lnTo>
                    <a:pt x="1041" y="190"/>
                  </a:lnTo>
                  <a:lnTo>
                    <a:pt x="978" y="182"/>
                  </a:lnTo>
                  <a:lnTo>
                    <a:pt x="946" y="182"/>
                  </a:lnTo>
                  <a:lnTo>
                    <a:pt x="922" y="182"/>
                  </a:lnTo>
                  <a:lnTo>
                    <a:pt x="867" y="174"/>
                  </a:lnTo>
                  <a:lnTo>
                    <a:pt x="835" y="174"/>
                  </a:lnTo>
                  <a:lnTo>
                    <a:pt x="803" y="167"/>
                  </a:lnTo>
                  <a:lnTo>
                    <a:pt x="747" y="159"/>
                  </a:lnTo>
                  <a:lnTo>
                    <a:pt x="723" y="159"/>
                  </a:lnTo>
                  <a:lnTo>
                    <a:pt x="692" y="152"/>
                  </a:lnTo>
                  <a:lnTo>
                    <a:pt x="644" y="152"/>
                  </a:lnTo>
                  <a:lnTo>
                    <a:pt x="612" y="144"/>
                  </a:lnTo>
                  <a:lnTo>
                    <a:pt x="588" y="144"/>
                  </a:lnTo>
                  <a:lnTo>
                    <a:pt x="533" y="129"/>
                  </a:lnTo>
                  <a:lnTo>
                    <a:pt x="509" y="129"/>
                  </a:lnTo>
                  <a:lnTo>
                    <a:pt x="485" y="121"/>
                  </a:lnTo>
                  <a:lnTo>
                    <a:pt x="437" y="114"/>
                  </a:lnTo>
                  <a:lnTo>
                    <a:pt x="413" y="114"/>
                  </a:lnTo>
                  <a:lnTo>
                    <a:pt x="390" y="106"/>
                  </a:lnTo>
                  <a:lnTo>
                    <a:pt x="342" y="99"/>
                  </a:lnTo>
                  <a:lnTo>
                    <a:pt x="318" y="91"/>
                  </a:lnTo>
                  <a:lnTo>
                    <a:pt x="294" y="83"/>
                  </a:lnTo>
                  <a:lnTo>
                    <a:pt x="246" y="76"/>
                  </a:lnTo>
                  <a:lnTo>
                    <a:pt x="231" y="68"/>
                  </a:lnTo>
                  <a:lnTo>
                    <a:pt x="207" y="61"/>
                  </a:lnTo>
                  <a:lnTo>
                    <a:pt x="167" y="53"/>
                  </a:lnTo>
                  <a:lnTo>
                    <a:pt x="143" y="46"/>
                  </a:lnTo>
                  <a:lnTo>
                    <a:pt x="127" y="38"/>
                  </a:lnTo>
                  <a:lnTo>
                    <a:pt x="87" y="30"/>
                  </a:lnTo>
                  <a:lnTo>
                    <a:pt x="72" y="23"/>
                  </a:lnTo>
                  <a:lnTo>
                    <a:pt x="56" y="15"/>
                  </a:lnTo>
                  <a:lnTo>
                    <a:pt x="16" y="8"/>
                  </a:lnTo>
                  <a:lnTo>
                    <a:pt x="0" y="0"/>
                  </a:lnTo>
                  <a:lnTo>
                    <a:pt x="0" y="462"/>
                  </a:lnTo>
                  <a:lnTo>
                    <a:pt x="16" y="470"/>
                  </a:lnTo>
                  <a:lnTo>
                    <a:pt x="56" y="477"/>
                  </a:lnTo>
                  <a:lnTo>
                    <a:pt x="72" y="485"/>
                  </a:lnTo>
                  <a:lnTo>
                    <a:pt x="87" y="493"/>
                  </a:lnTo>
                  <a:lnTo>
                    <a:pt x="127" y="500"/>
                  </a:lnTo>
                  <a:lnTo>
                    <a:pt x="143" y="508"/>
                  </a:lnTo>
                  <a:lnTo>
                    <a:pt x="167" y="515"/>
                  </a:lnTo>
                  <a:lnTo>
                    <a:pt x="207" y="523"/>
                  </a:lnTo>
                  <a:lnTo>
                    <a:pt x="231" y="530"/>
                  </a:lnTo>
                  <a:lnTo>
                    <a:pt x="246" y="538"/>
                  </a:lnTo>
                  <a:lnTo>
                    <a:pt x="294" y="546"/>
                  </a:lnTo>
                  <a:lnTo>
                    <a:pt x="318" y="553"/>
                  </a:lnTo>
                  <a:lnTo>
                    <a:pt x="342" y="561"/>
                  </a:lnTo>
                  <a:lnTo>
                    <a:pt x="390" y="568"/>
                  </a:lnTo>
                  <a:lnTo>
                    <a:pt x="413" y="576"/>
                  </a:lnTo>
                  <a:lnTo>
                    <a:pt x="437" y="576"/>
                  </a:lnTo>
                  <a:lnTo>
                    <a:pt x="485" y="583"/>
                  </a:lnTo>
                  <a:lnTo>
                    <a:pt x="509" y="591"/>
                  </a:lnTo>
                  <a:lnTo>
                    <a:pt x="533" y="591"/>
                  </a:lnTo>
                  <a:lnTo>
                    <a:pt x="588" y="606"/>
                  </a:lnTo>
                  <a:lnTo>
                    <a:pt x="612" y="606"/>
                  </a:lnTo>
                  <a:lnTo>
                    <a:pt x="644" y="614"/>
                  </a:lnTo>
                  <a:lnTo>
                    <a:pt x="692" y="614"/>
                  </a:lnTo>
                  <a:lnTo>
                    <a:pt x="723" y="621"/>
                  </a:lnTo>
                  <a:lnTo>
                    <a:pt x="747" y="621"/>
                  </a:lnTo>
                  <a:lnTo>
                    <a:pt x="803" y="629"/>
                  </a:lnTo>
                  <a:lnTo>
                    <a:pt x="835" y="636"/>
                  </a:lnTo>
                  <a:lnTo>
                    <a:pt x="867" y="636"/>
                  </a:lnTo>
                  <a:lnTo>
                    <a:pt x="922" y="644"/>
                  </a:lnTo>
                  <a:lnTo>
                    <a:pt x="946" y="644"/>
                  </a:lnTo>
                  <a:lnTo>
                    <a:pt x="978" y="644"/>
                  </a:lnTo>
                  <a:lnTo>
                    <a:pt x="1041" y="652"/>
                  </a:lnTo>
                  <a:lnTo>
                    <a:pt x="1065" y="652"/>
                  </a:lnTo>
                  <a:lnTo>
                    <a:pt x="1097" y="652"/>
                  </a:lnTo>
                  <a:lnTo>
                    <a:pt x="1161" y="659"/>
                  </a:lnTo>
                  <a:lnTo>
                    <a:pt x="1185" y="659"/>
                  </a:lnTo>
                  <a:lnTo>
                    <a:pt x="1216" y="659"/>
                  </a:lnTo>
                  <a:lnTo>
                    <a:pt x="1280" y="659"/>
                  </a:lnTo>
                  <a:lnTo>
                    <a:pt x="1312" y="659"/>
                  </a:lnTo>
                  <a:lnTo>
                    <a:pt x="1336" y="667"/>
                  </a:lnTo>
                  <a:lnTo>
                    <a:pt x="1399" y="667"/>
                  </a:lnTo>
                  <a:lnTo>
                    <a:pt x="1431" y="667"/>
                  </a:lnTo>
                  <a:lnTo>
                    <a:pt x="1463" y="667"/>
                  </a:lnTo>
                  <a:lnTo>
                    <a:pt x="1526" y="667"/>
                  </a:lnTo>
                  <a:lnTo>
                    <a:pt x="1550" y="667"/>
                  </a:lnTo>
                  <a:lnTo>
                    <a:pt x="1582" y="667"/>
                  </a:lnTo>
                  <a:lnTo>
                    <a:pt x="1646" y="667"/>
                  </a:lnTo>
                  <a:lnTo>
                    <a:pt x="1677" y="659"/>
                  </a:lnTo>
                  <a:lnTo>
                    <a:pt x="1709" y="659"/>
                  </a:lnTo>
                  <a:lnTo>
                    <a:pt x="1765" y="659"/>
                  </a:lnTo>
                  <a:lnTo>
                    <a:pt x="1797" y="659"/>
                  </a:lnTo>
                  <a:lnTo>
                    <a:pt x="1829" y="659"/>
                  </a:lnTo>
                  <a:lnTo>
                    <a:pt x="1884" y="652"/>
                  </a:lnTo>
                  <a:lnTo>
                    <a:pt x="1916" y="652"/>
                  </a:lnTo>
                  <a:lnTo>
                    <a:pt x="1916" y="190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4" name="Freeform 16"/>
            <p:cNvSpPr>
              <a:spLocks/>
            </p:cNvSpPr>
            <p:nvPr/>
          </p:nvSpPr>
          <p:spPr bwMode="auto">
            <a:xfrm>
              <a:off x="990" y="1886"/>
              <a:ext cx="1623" cy="602"/>
            </a:xfrm>
            <a:custGeom>
              <a:avLst/>
              <a:gdLst>
                <a:gd name="T0" fmla="*/ 1375 w 1916"/>
                <a:gd name="T1" fmla="*/ 795 h 440"/>
                <a:gd name="T2" fmla="*/ 1352 w 1916"/>
                <a:gd name="T3" fmla="*/ 795 h 440"/>
                <a:gd name="T4" fmla="*/ 1312 w 1916"/>
                <a:gd name="T5" fmla="*/ 809 h 440"/>
                <a:gd name="T6" fmla="*/ 1289 w 1916"/>
                <a:gd name="T7" fmla="*/ 809 h 440"/>
                <a:gd name="T8" fmla="*/ 1266 w 1916"/>
                <a:gd name="T9" fmla="*/ 809 h 440"/>
                <a:gd name="T10" fmla="*/ 1227 w 1916"/>
                <a:gd name="T11" fmla="*/ 809 h 440"/>
                <a:gd name="T12" fmla="*/ 1204 w 1916"/>
                <a:gd name="T13" fmla="*/ 809 h 440"/>
                <a:gd name="T14" fmla="*/ 1181 w 1916"/>
                <a:gd name="T15" fmla="*/ 824 h 440"/>
                <a:gd name="T16" fmla="*/ 1135 w 1916"/>
                <a:gd name="T17" fmla="*/ 824 h 440"/>
                <a:gd name="T18" fmla="*/ 1112 w 1916"/>
                <a:gd name="T19" fmla="*/ 824 h 440"/>
                <a:gd name="T20" fmla="*/ 1095 w 1916"/>
                <a:gd name="T21" fmla="*/ 824 h 440"/>
                <a:gd name="T22" fmla="*/ 1050 w 1916"/>
                <a:gd name="T23" fmla="*/ 824 h 440"/>
                <a:gd name="T24" fmla="*/ 1027 w 1916"/>
                <a:gd name="T25" fmla="*/ 824 h 440"/>
                <a:gd name="T26" fmla="*/ 1004 w 1916"/>
                <a:gd name="T27" fmla="*/ 824 h 440"/>
                <a:gd name="T28" fmla="*/ 959 w 1916"/>
                <a:gd name="T29" fmla="*/ 824 h 440"/>
                <a:gd name="T30" fmla="*/ 941 w 1916"/>
                <a:gd name="T31" fmla="*/ 809 h 440"/>
                <a:gd name="T32" fmla="*/ 918 w 1916"/>
                <a:gd name="T33" fmla="*/ 809 h 440"/>
                <a:gd name="T34" fmla="*/ 872 w 1916"/>
                <a:gd name="T35" fmla="*/ 809 h 440"/>
                <a:gd name="T36" fmla="*/ 850 w 1916"/>
                <a:gd name="T37" fmla="*/ 809 h 440"/>
                <a:gd name="T38" fmla="*/ 833 w 1916"/>
                <a:gd name="T39" fmla="*/ 809 h 440"/>
                <a:gd name="T40" fmla="*/ 787 w 1916"/>
                <a:gd name="T41" fmla="*/ 795 h 440"/>
                <a:gd name="T42" fmla="*/ 764 w 1916"/>
                <a:gd name="T43" fmla="*/ 795 h 440"/>
                <a:gd name="T44" fmla="*/ 747 w 1916"/>
                <a:gd name="T45" fmla="*/ 795 h 440"/>
                <a:gd name="T46" fmla="*/ 701 w 1916"/>
                <a:gd name="T47" fmla="*/ 781 h 440"/>
                <a:gd name="T48" fmla="*/ 679 w 1916"/>
                <a:gd name="T49" fmla="*/ 781 h 440"/>
                <a:gd name="T50" fmla="*/ 662 w 1916"/>
                <a:gd name="T51" fmla="*/ 781 h 440"/>
                <a:gd name="T52" fmla="*/ 622 w 1916"/>
                <a:gd name="T53" fmla="*/ 766 h 440"/>
                <a:gd name="T54" fmla="*/ 599 w 1916"/>
                <a:gd name="T55" fmla="*/ 766 h 440"/>
                <a:gd name="T56" fmla="*/ 576 w 1916"/>
                <a:gd name="T57" fmla="*/ 753 h 440"/>
                <a:gd name="T58" fmla="*/ 536 w 1916"/>
                <a:gd name="T59" fmla="*/ 737 h 440"/>
                <a:gd name="T60" fmla="*/ 518 w 1916"/>
                <a:gd name="T61" fmla="*/ 737 h 440"/>
                <a:gd name="T62" fmla="*/ 496 w 1916"/>
                <a:gd name="T63" fmla="*/ 724 h 440"/>
                <a:gd name="T64" fmla="*/ 463 w 1916"/>
                <a:gd name="T65" fmla="*/ 724 h 440"/>
                <a:gd name="T66" fmla="*/ 439 w 1916"/>
                <a:gd name="T67" fmla="*/ 710 h 440"/>
                <a:gd name="T68" fmla="*/ 422 w 1916"/>
                <a:gd name="T69" fmla="*/ 710 h 440"/>
                <a:gd name="T70" fmla="*/ 382 w 1916"/>
                <a:gd name="T71" fmla="*/ 681 h 440"/>
                <a:gd name="T72" fmla="*/ 365 w 1916"/>
                <a:gd name="T73" fmla="*/ 681 h 440"/>
                <a:gd name="T74" fmla="*/ 348 w 1916"/>
                <a:gd name="T75" fmla="*/ 666 h 440"/>
                <a:gd name="T76" fmla="*/ 313 w 1916"/>
                <a:gd name="T77" fmla="*/ 653 h 440"/>
                <a:gd name="T78" fmla="*/ 296 w 1916"/>
                <a:gd name="T79" fmla="*/ 653 h 440"/>
                <a:gd name="T80" fmla="*/ 280 w 1916"/>
                <a:gd name="T81" fmla="*/ 639 h 440"/>
                <a:gd name="T82" fmla="*/ 246 w 1916"/>
                <a:gd name="T83" fmla="*/ 625 h 440"/>
                <a:gd name="T84" fmla="*/ 228 w 1916"/>
                <a:gd name="T85" fmla="*/ 610 h 440"/>
                <a:gd name="T86" fmla="*/ 211 w 1916"/>
                <a:gd name="T87" fmla="*/ 595 h 440"/>
                <a:gd name="T88" fmla="*/ 176 w 1916"/>
                <a:gd name="T89" fmla="*/ 583 h 440"/>
                <a:gd name="T90" fmla="*/ 166 w 1916"/>
                <a:gd name="T91" fmla="*/ 568 h 440"/>
                <a:gd name="T92" fmla="*/ 148 w 1916"/>
                <a:gd name="T93" fmla="*/ 554 h 440"/>
                <a:gd name="T94" fmla="*/ 119 w 1916"/>
                <a:gd name="T95" fmla="*/ 539 h 440"/>
                <a:gd name="T96" fmla="*/ 102 w 1916"/>
                <a:gd name="T97" fmla="*/ 525 h 440"/>
                <a:gd name="T98" fmla="*/ 91 w 1916"/>
                <a:gd name="T99" fmla="*/ 512 h 440"/>
                <a:gd name="T100" fmla="*/ 63 w 1916"/>
                <a:gd name="T101" fmla="*/ 497 h 440"/>
                <a:gd name="T102" fmla="*/ 52 w 1916"/>
                <a:gd name="T103" fmla="*/ 483 h 440"/>
                <a:gd name="T104" fmla="*/ 40 w 1916"/>
                <a:gd name="T105" fmla="*/ 468 h 440"/>
                <a:gd name="T106" fmla="*/ 12 w 1916"/>
                <a:gd name="T107" fmla="*/ 454 h 440"/>
                <a:gd name="T108" fmla="*/ 0 w 1916"/>
                <a:gd name="T109" fmla="*/ 441 h 440"/>
                <a:gd name="T110" fmla="*/ 1072 w 1916"/>
                <a:gd name="T111" fmla="*/ 0 h 440"/>
                <a:gd name="T112" fmla="*/ 1375 w 1916"/>
                <a:gd name="T113" fmla="*/ 795 h 4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16" h="440">
                  <a:moveTo>
                    <a:pt x="1916" y="425"/>
                  </a:moveTo>
                  <a:lnTo>
                    <a:pt x="1884" y="425"/>
                  </a:lnTo>
                  <a:lnTo>
                    <a:pt x="1829" y="432"/>
                  </a:lnTo>
                  <a:lnTo>
                    <a:pt x="1797" y="432"/>
                  </a:lnTo>
                  <a:lnTo>
                    <a:pt x="1765" y="432"/>
                  </a:lnTo>
                  <a:lnTo>
                    <a:pt x="1709" y="432"/>
                  </a:lnTo>
                  <a:lnTo>
                    <a:pt x="1677" y="432"/>
                  </a:lnTo>
                  <a:lnTo>
                    <a:pt x="1646" y="440"/>
                  </a:lnTo>
                  <a:lnTo>
                    <a:pt x="1582" y="440"/>
                  </a:lnTo>
                  <a:lnTo>
                    <a:pt x="1550" y="440"/>
                  </a:lnTo>
                  <a:lnTo>
                    <a:pt x="1526" y="440"/>
                  </a:lnTo>
                  <a:lnTo>
                    <a:pt x="1463" y="440"/>
                  </a:lnTo>
                  <a:lnTo>
                    <a:pt x="1431" y="440"/>
                  </a:lnTo>
                  <a:lnTo>
                    <a:pt x="1399" y="440"/>
                  </a:lnTo>
                  <a:lnTo>
                    <a:pt x="1336" y="440"/>
                  </a:lnTo>
                  <a:lnTo>
                    <a:pt x="1312" y="432"/>
                  </a:lnTo>
                  <a:lnTo>
                    <a:pt x="1280" y="432"/>
                  </a:lnTo>
                  <a:lnTo>
                    <a:pt x="1216" y="432"/>
                  </a:lnTo>
                  <a:lnTo>
                    <a:pt x="1185" y="432"/>
                  </a:lnTo>
                  <a:lnTo>
                    <a:pt x="1161" y="432"/>
                  </a:lnTo>
                  <a:lnTo>
                    <a:pt x="1097" y="425"/>
                  </a:lnTo>
                  <a:lnTo>
                    <a:pt x="1065" y="425"/>
                  </a:lnTo>
                  <a:lnTo>
                    <a:pt x="1041" y="425"/>
                  </a:lnTo>
                  <a:lnTo>
                    <a:pt x="978" y="417"/>
                  </a:lnTo>
                  <a:lnTo>
                    <a:pt x="946" y="417"/>
                  </a:lnTo>
                  <a:lnTo>
                    <a:pt x="922" y="417"/>
                  </a:lnTo>
                  <a:lnTo>
                    <a:pt x="867" y="409"/>
                  </a:lnTo>
                  <a:lnTo>
                    <a:pt x="835" y="409"/>
                  </a:lnTo>
                  <a:lnTo>
                    <a:pt x="803" y="402"/>
                  </a:lnTo>
                  <a:lnTo>
                    <a:pt x="747" y="394"/>
                  </a:lnTo>
                  <a:lnTo>
                    <a:pt x="723" y="394"/>
                  </a:lnTo>
                  <a:lnTo>
                    <a:pt x="692" y="387"/>
                  </a:lnTo>
                  <a:lnTo>
                    <a:pt x="644" y="387"/>
                  </a:lnTo>
                  <a:lnTo>
                    <a:pt x="612" y="379"/>
                  </a:lnTo>
                  <a:lnTo>
                    <a:pt x="588" y="379"/>
                  </a:lnTo>
                  <a:lnTo>
                    <a:pt x="533" y="364"/>
                  </a:lnTo>
                  <a:lnTo>
                    <a:pt x="509" y="364"/>
                  </a:lnTo>
                  <a:lnTo>
                    <a:pt x="485" y="356"/>
                  </a:lnTo>
                  <a:lnTo>
                    <a:pt x="437" y="349"/>
                  </a:lnTo>
                  <a:lnTo>
                    <a:pt x="413" y="349"/>
                  </a:lnTo>
                  <a:lnTo>
                    <a:pt x="390" y="341"/>
                  </a:lnTo>
                  <a:lnTo>
                    <a:pt x="342" y="334"/>
                  </a:lnTo>
                  <a:lnTo>
                    <a:pt x="318" y="326"/>
                  </a:lnTo>
                  <a:lnTo>
                    <a:pt x="294" y="318"/>
                  </a:lnTo>
                  <a:lnTo>
                    <a:pt x="246" y="311"/>
                  </a:lnTo>
                  <a:lnTo>
                    <a:pt x="231" y="303"/>
                  </a:lnTo>
                  <a:lnTo>
                    <a:pt x="207" y="296"/>
                  </a:lnTo>
                  <a:lnTo>
                    <a:pt x="167" y="288"/>
                  </a:lnTo>
                  <a:lnTo>
                    <a:pt x="143" y="281"/>
                  </a:lnTo>
                  <a:lnTo>
                    <a:pt x="127" y="273"/>
                  </a:lnTo>
                  <a:lnTo>
                    <a:pt x="87" y="265"/>
                  </a:lnTo>
                  <a:lnTo>
                    <a:pt x="72" y="258"/>
                  </a:lnTo>
                  <a:lnTo>
                    <a:pt x="56" y="250"/>
                  </a:lnTo>
                  <a:lnTo>
                    <a:pt x="16" y="243"/>
                  </a:lnTo>
                  <a:lnTo>
                    <a:pt x="0" y="235"/>
                  </a:lnTo>
                  <a:lnTo>
                    <a:pt x="1495" y="0"/>
                  </a:lnTo>
                  <a:lnTo>
                    <a:pt x="1916" y="425"/>
                  </a:lnTo>
                  <a:close/>
                </a:path>
              </a:pathLst>
            </a:custGeom>
            <a:solidFill>
              <a:srgbClr val="66FFFF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1395" name="Text Box 17"/>
            <p:cNvSpPr txBox="1">
              <a:spLocks noChangeArrowheads="1"/>
            </p:cNvSpPr>
            <p:nvPr/>
          </p:nvSpPr>
          <p:spPr bwMode="auto">
            <a:xfrm>
              <a:off x="2544" y="2112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10%</a:t>
              </a:r>
            </a:p>
          </p:txBody>
        </p:sp>
        <p:sp>
          <p:nvSpPr>
            <p:cNvPr id="101396" name="Text Box 18"/>
            <p:cNvSpPr txBox="1">
              <a:spLocks noChangeArrowheads="1"/>
            </p:cNvSpPr>
            <p:nvPr/>
          </p:nvSpPr>
          <p:spPr bwMode="auto">
            <a:xfrm>
              <a:off x="2016" y="1440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70%</a:t>
              </a:r>
            </a:p>
          </p:txBody>
        </p:sp>
        <p:sp>
          <p:nvSpPr>
            <p:cNvPr id="101397" name="Text Box 19"/>
            <p:cNvSpPr txBox="1">
              <a:spLocks noChangeArrowheads="1"/>
            </p:cNvSpPr>
            <p:nvPr/>
          </p:nvSpPr>
          <p:spPr bwMode="auto">
            <a:xfrm>
              <a:off x="1728" y="2112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20%</a:t>
              </a:r>
            </a:p>
          </p:txBody>
        </p:sp>
        <p:sp>
          <p:nvSpPr>
            <p:cNvPr id="101398" name="Line 20"/>
            <p:cNvSpPr>
              <a:spLocks noChangeShapeType="1"/>
            </p:cNvSpPr>
            <p:nvPr/>
          </p:nvSpPr>
          <p:spPr bwMode="auto">
            <a:xfrm flipH="1">
              <a:off x="1200" y="2688"/>
              <a:ext cx="48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1381" name="Line 21"/>
          <p:cNvSpPr>
            <a:spLocks noChangeShapeType="1"/>
          </p:cNvSpPr>
          <p:nvPr/>
        </p:nvSpPr>
        <p:spPr bwMode="auto">
          <a:xfrm rot="311211">
            <a:off x="5410200" y="4432300"/>
            <a:ext cx="457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1382" name="Text Box 22"/>
          <p:cNvSpPr txBox="1">
            <a:spLocks noChangeArrowheads="1"/>
          </p:cNvSpPr>
          <p:nvPr/>
        </p:nvSpPr>
        <p:spPr bwMode="auto">
          <a:xfrm>
            <a:off x="4419600" y="5041900"/>
            <a:ext cx="3962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/>
              <a:t>Postpartum depres</a:t>
            </a:r>
            <a:r>
              <a:rPr lang="tr-TR" b="1"/>
              <a:t>yon</a:t>
            </a:r>
            <a:r>
              <a:rPr lang="en-US" b="1"/>
              <a:t>: </a:t>
            </a:r>
            <a:r>
              <a:rPr lang="tr-TR" b="1"/>
              <a:t>Belirtiler haftalarca ya da aylarca sürer ve annenin günlük fonksiyonlarını etkiler</a:t>
            </a:r>
            <a:endParaRPr lang="en-US" b="1"/>
          </a:p>
        </p:txBody>
      </p:sp>
      <p:sp>
        <p:nvSpPr>
          <p:cNvPr id="101383" name="Line 23"/>
          <p:cNvSpPr>
            <a:spLocks noChangeShapeType="1"/>
          </p:cNvSpPr>
          <p:nvPr/>
        </p:nvSpPr>
        <p:spPr bwMode="auto">
          <a:xfrm rot="-140851">
            <a:off x="2438400" y="1993900"/>
            <a:ext cx="457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400" b="1" dirty="0"/>
              <a:t>Yakın </a:t>
            </a:r>
            <a:r>
              <a:rPr lang="en-US" sz="4400" b="1" dirty="0" err="1"/>
              <a:t>Temas</a:t>
            </a:r>
            <a:r>
              <a:rPr lang="en-US" sz="4400" b="1" dirty="0"/>
              <a:t> (Bonding)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Doğumdan</a:t>
            </a:r>
            <a:r>
              <a:rPr lang="tr-TR"/>
              <a:t> </a:t>
            </a:r>
            <a:r>
              <a:rPr lang="en-US"/>
              <a:t>hemen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anne</a:t>
            </a:r>
            <a:r>
              <a:rPr lang="en-US" dirty="0"/>
              <a:t>- </a:t>
            </a:r>
            <a:r>
              <a:rPr lang="en-US" dirty="0" err="1"/>
              <a:t>bebek</a:t>
            </a:r>
            <a:r>
              <a:rPr lang="en-US" dirty="0"/>
              <a:t> </a:t>
            </a:r>
            <a:r>
              <a:rPr lang="en-US" dirty="0" err="1"/>
              <a:t>arasındaki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genellikle</a:t>
            </a:r>
            <a:r>
              <a:rPr lang="en-US" dirty="0"/>
              <a:t>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yakınlıktır</a:t>
            </a:r>
            <a:r>
              <a:rPr lang="en-US" dirty="0"/>
              <a:t>.</a:t>
            </a:r>
          </a:p>
          <a:p>
            <a:r>
              <a:rPr lang="en-US" dirty="0" err="1"/>
              <a:t>Duygusal</a:t>
            </a:r>
            <a:r>
              <a:rPr lang="en-US" dirty="0"/>
              <a:t> </a:t>
            </a:r>
            <a:r>
              <a:rPr lang="en-US" dirty="0" err="1"/>
              <a:t>bağlanma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düşünülür</a:t>
            </a:r>
            <a:r>
              <a:rPr lang="en-US" dirty="0"/>
              <a:t>. </a:t>
            </a:r>
          </a:p>
          <a:p>
            <a:r>
              <a:rPr lang="en-US" dirty="0" err="1"/>
              <a:t>Araştırma</a:t>
            </a:r>
            <a:r>
              <a:rPr lang="en-US" dirty="0"/>
              <a:t> </a:t>
            </a:r>
            <a:r>
              <a:rPr lang="en-US" dirty="0" err="1"/>
              <a:t>bulguları</a:t>
            </a:r>
            <a:r>
              <a:rPr lang="en-US" dirty="0"/>
              <a:t> </a:t>
            </a:r>
            <a:r>
              <a:rPr lang="en-US" dirty="0" err="1"/>
              <a:t>bonding’in</a:t>
            </a:r>
            <a:r>
              <a:rPr lang="en-US" dirty="0"/>
              <a:t> </a:t>
            </a:r>
            <a:r>
              <a:rPr lang="en-US" dirty="0" err="1"/>
              <a:t>önemini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/>
              <a:t> </a:t>
            </a:r>
            <a:r>
              <a:rPr lang="en-US" dirty="0" err="1"/>
              <a:t>ancak</a:t>
            </a:r>
            <a:r>
              <a:rPr lang="en-US" dirty="0"/>
              <a:t> ilk </a:t>
            </a:r>
            <a:r>
              <a:rPr lang="en-US" dirty="0" err="1"/>
              <a:t>birkaç</a:t>
            </a:r>
            <a:r>
              <a:rPr lang="en-US" dirty="0"/>
              <a:t> </a:t>
            </a:r>
            <a:r>
              <a:rPr lang="en-US" dirty="0" err="1"/>
              <a:t>günün</a:t>
            </a:r>
            <a:r>
              <a:rPr lang="en-US" dirty="0"/>
              <a:t> </a:t>
            </a:r>
            <a:r>
              <a:rPr lang="en-US" dirty="0" err="1"/>
              <a:t>kritik</a:t>
            </a:r>
            <a:r>
              <a:rPr lang="en-US" dirty="0"/>
              <a:t> </a:t>
            </a:r>
            <a:r>
              <a:rPr lang="en-US" dirty="0" err="1"/>
              <a:t>önemi</a:t>
            </a:r>
            <a:r>
              <a:rPr lang="en-US" dirty="0"/>
              <a:t> </a:t>
            </a:r>
            <a:r>
              <a:rPr lang="en-US" dirty="0" err="1"/>
              <a:t>tartışmalıdır</a:t>
            </a:r>
            <a:r>
              <a:rPr lang="en-US" dirty="0"/>
              <a:t>.</a:t>
            </a:r>
          </a:p>
          <a:p>
            <a:r>
              <a:rPr lang="en-US" dirty="0"/>
              <a:t>Yakın </a:t>
            </a:r>
            <a:r>
              <a:rPr lang="en-US" dirty="0" err="1"/>
              <a:t>temas</a:t>
            </a:r>
            <a:r>
              <a:rPr lang="en-US" dirty="0"/>
              <a:t>, </a:t>
            </a:r>
            <a:r>
              <a:rPr lang="en-US" dirty="0" err="1"/>
              <a:t>anne</a:t>
            </a:r>
            <a:r>
              <a:rPr lang="en-US" dirty="0"/>
              <a:t> </a:t>
            </a:r>
            <a:r>
              <a:rPr lang="en-US" dirty="0" err="1"/>
              <a:t>bebek</a:t>
            </a:r>
            <a:r>
              <a:rPr lang="en-US" dirty="0"/>
              <a:t> </a:t>
            </a:r>
            <a:r>
              <a:rPr lang="en-US" dirty="0" err="1"/>
              <a:t>arasındaki</a:t>
            </a:r>
            <a:r>
              <a:rPr lang="en-US" dirty="0"/>
              <a:t> </a:t>
            </a:r>
            <a:r>
              <a:rPr lang="en-US" dirty="0" err="1"/>
              <a:t>etkileşimi</a:t>
            </a:r>
            <a:r>
              <a:rPr lang="en-US" dirty="0"/>
              <a:t> </a:t>
            </a:r>
            <a:r>
              <a:rPr lang="en-US" dirty="0" err="1"/>
              <a:t>güçlendirecek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iklim</a:t>
            </a:r>
            <a:r>
              <a:rPr lang="en-US" dirty="0"/>
              <a:t> </a:t>
            </a:r>
            <a:r>
              <a:rPr lang="en-US" dirty="0" err="1"/>
              <a:t>yaratır</a:t>
            </a:r>
            <a:r>
              <a:rPr lang="en-US" dirty="0"/>
              <a:t>. </a:t>
            </a:r>
          </a:p>
          <a:p>
            <a:r>
              <a:rPr lang="en-US" dirty="0"/>
              <a:t>Bu </a:t>
            </a:r>
            <a:r>
              <a:rPr lang="en-US" dirty="0" err="1"/>
              <a:t>nedenle</a:t>
            </a:r>
            <a:r>
              <a:rPr lang="en-US" dirty="0"/>
              <a:t> </a:t>
            </a:r>
            <a:r>
              <a:rPr lang="en-US" dirty="0" err="1"/>
              <a:t>pek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hastane</a:t>
            </a:r>
            <a:r>
              <a:rPr lang="en-US" dirty="0"/>
              <a:t> </a:t>
            </a:r>
            <a:r>
              <a:rPr lang="en-US" dirty="0" err="1"/>
              <a:t>bebeği</a:t>
            </a:r>
            <a:r>
              <a:rPr lang="en-US" dirty="0"/>
              <a:t> </a:t>
            </a:r>
            <a:r>
              <a:rPr lang="en-US" dirty="0" err="1"/>
              <a:t>annenin</a:t>
            </a:r>
            <a:r>
              <a:rPr lang="en-US" dirty="0"/>
              <a:t> </a:t>
            </a:r>
            <a:r>
              <a:rPr lang="en-US" dirty="0" err="1"/>
              <a:t>yanında</a:t>
            </a:r>
            <a:r>
              <a:rPr lang="en-US" dirty="0"/>
              <a:t> </a:t>
            </a:r>
            <a:r>
              <a:rPr lang="en-US" dirty="0" err="1"/>
              <a:t>yatırır</a:t>
            </a:r>
            <a:r>
              <a:rPr lang="en-US" dirty="0"/>
              <a:t>.</a:t>
            </a:r>
            <a:endParaRPr lang="en-US" sz="40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Bilgilendirme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 Numaralı slaytlardaki görseller ve bilgiler </a:t>
            </a:r>
            <a:r>
              <a:rPr lang="tr-TR" dirty="0" err="1"/>
              <a:t>University</a:t>
            </a:r>
            <a:r>
              <a:rPr lang="tr-TR" dirty="0"/>
              <a:t> of New South </a:t>
            </a:r>
            <a:r>
              <a:rPr lang="tr-TR" dirty="0" err="1"/>
              <a:t>Wales</a:t>
            </a:r>
            <a:r>
              <a:rPr lang="tr-TR" dirty="0"/>
              <a:t>, </a:t>
            </a:r>
            <a:r>
              <a:rPr lang="tr-TR" dirty="0" err="1"/>
              <a:t>Sidney</a:t>
            </a:r>
            <a:r>
              <a:rPr lang="tr-TR" dirty="0"/>
              <a:t>, </a:t>
            </a:r>
            <a:r>
              <a:rPr lang="tr-TR" dirty="0" err="1"/>
              <a:t>Australia</a:t>
            </a:r>
            <a:r>
              <a:rPr lang="tr-TR" dirty="0"/>
              <a:t> Embriyoloji </a:t>
            </a:r>
            <a:r>
              <a:rPr lang="tr-TR" dirty="0" err="1"/>
              <a:t>Bölüm’nün</a:t>
            </a:r>
            <a:r>
              <a:rPr lang="tr-TR" dirty="0"/>
              <a:t> eğitim amaçlı hazırladığı web sitesinden alınmıştır.</a:t>
            </a:r>
          </a:p>
          <a:p>
            <a:endParaRPr lang="tr-TR" dirty="0"/>
          </a:p>
          <a:p>
            <a:r>
              <a:rPr lang="tr-TR" dirty="0">
                <a:hlinkClick r:id="rId2"/>
              </a:rPr>
              <a:t>http://embryology.med.unsw.edu.au/embryo.htm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520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tr-TR" sz="4400" b="1" dirty="0"/>
              <a:t>Normal</a:t>
            </a:r>
            <a:r>
              <a:rPr lang="en-US" sz="4400" b="1" dirty="0"/>
              <a:t> </a:t>
            </a:r>
            <a:r>
              <a:rPr lang="en-US" sz="4400" b="1" dirty="0" err="1"/>
              <a:t>Doğum</a:t>
            </a:r>
            <a:r>
              <a:rPr lang="tr-TR" sz="4400" b="1" dirty="0"/>
              <a:t> Ö</a:t>
            </a:r>
            <a:r>
              <a:rPr lang="en-US" sz="4400" b="1" dirty="0" err="1"/>
              <a:t>ncesi</a:t>
            </a:r>
            <a:r>
              <a:rPr lang="en-US" sz="4400" b="1" dirty="0"/>
              <a:t> </a:t>
            </a:r>
            <a:r>
              <a:rPr lang="en-US" sz="4400" b="1" dirty="0" err="1"/>
              <a:t>Geliş</a:t>
            </a:r>
            <a:r>
              <a:rPr lang="tr-TR" sz="4400" b="1" dirty="0"/>
              <a:t>i</a:t>
            </a:r>
            <a:r>
              <a:rPr lang="en-US" sz="4400" b="1" dirty="0"/>
              <a:t>m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Çoğu</a:t>
            </a:r>
            <a:r>
              <a:rPr lang="en-US" sz="3600" dirty="0"/>
              <a:t> </a:t>
            </a:r>
            <a:r>
              <a:rPr lang="en-US" sz="3600" dirty="0" err="1"/>
              <a:t>gebeliklerde</a:t>
            </a:r>
            <a:r>
              <a:rPr lang="en-US" sz="3600" dirty="0"/>
              <a:t> </a:t>
            </a:r>
            <a:r>
              <a:rPr lang="en-US" sz="3600" dirty="0" err="1"/>
              <a:t>gelişme</a:t>
            </a:r>
            <a:r>
              <a:rPr lang="en-US" sz="3600" dirty="0"/>
              <a:t> </a:t>
            </a:r>
            <a:r>
              <a:rPr lang="en-US" sz="3600" dirty="0" err="1"/>
              <a:t>olumlu</a:t>
            </a:r>
            <a:r>
              <a:rPr lang="en-US" sz="3600" dirty="0"/>
              <a:t>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sorunsuzdur</a:t>
            </a:r>
            <a:r>
              <a:rPr lang="en-US" sz="3600" dirty="0"/>
              <a:t>.</a:t>
            </a:r>
          </a:p>
          <a:p>
            <a:r>
              <a:rPr lang="en-US" sz="3600" dirty="0"/>
              <a:t>Anne </a:t>
            </a:r>
            <a:r>
              <a:rPr lang="en-US" sz="3600" dirty="0" err="1"/>
              <a:t>baba</a:t>
            </a:r>
            <a:r>
              <a:rPr lang="en-US" sz="3600" dirty="0"/>
              <a:t> </a:t>
            </a:r>
            <a:r>
              <a:rPr lang="en-US" sz="3600" dirty="0" err="1"/>
              <a:t>adayları</a:t>
            </a:r>
            <a:r>
              <a:rPr lang="en-US" sz="3600" dirty="0"/>
              <a:t> </a:t>
            </a:r>
            <a:r>
              <a:rPr lang="en-US" sz="3600" dirty="0" err="1"/>
              <a:t>fetüsün</a:t>
            </a:r>
            <a:r>
              <a:rPr lang="en-US" sz="3600" dirty="0"/>
              <a:t> </a:t>
            </a:r>
            <a:r>
              <a:rPr lang="en-US" sz="3600" dirty="0" err="1"/>
              <a:t>gelişimi</a:t>
            </a:r>
            <a:r>
              <a:rPr lang="en-US" sz="3600" dirty="0"/>
              <a:t> </a:t>
            </a:r>
            <a:r>
              <a:rPr lang="en-US" sz="3600" dirty="0" err="1"/>
              <a:t>açısından</a:t>
            </a:r>
            <a:r>
              <a:rPr lang="en-US" sz="3600" dirty="0"/>
              <a:t> </a:t>
            </a:r>
            <a:r>
              <a:rPr lang="en-US" sz="3600" dirty="0" err="1"/>
              <a:t>kırılganlığa</a:t>
            </a:r>
            <a:r>
              <a:rPr lang="en-US" sz="3600" dirty="0"/>
              <a:t> </a:t>
            </a:r>
            <a:r>
              <a:rPr lang="en-US" sz="3600" dirty="0" err="1"/>
              <a:t>yol</a:t>
            </a:r>
            <a:r>
              <a:rPr lang="en-US" sz="3600" dirty="0"/>
              <a:t> </a:t>
            </a:r>
            <a:r>
              <a:rPr lang="en-US" sz="3600" dirty="0" err="1"/>
              <a:t>açmaktan</a:t>
            </a:r>
            <a:r>
              <a:rPr lang="en-US" sz="3600" dirty="0"/>
              <a:t> </a:t>
            </a:r>
            <a:r>
              <a:rPr lang="en-US" sz="3600" dirty="0" err="1"/>
              <a:t>sakınmalıdır</a:t>
            </a:r>
            <a:r>
              <a:rPr lang="en-US" sz="3600" dirty="0"/>
              <a:t>.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6705600" y="5105400"/>
          <a:ext cx="1981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6" name="Clip" r:id="rId4" imgW="2249424" imgH="2324405" progId="">
                  <p:embed/>
                </p:oleObj>
              </mc:Choice>
              <mc:Fallback>
                <p:oleObj name="Clip" r:id="rId4" imgW="2249424" imgH="2324405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105400"/>
                        <a:ext cx="19812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04908237"/>
              </p:ext>
            </p:extLst>
          </p:nvPr>
        </p:nvGraphicFramePr>
        <p:xfrm>
          <a:off x="395536" y="404664"/>
          <a:ext cx="835292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noFill/>
          <a:ln>
            <a:noFill/>
          </a:ln>
        </p:spPr>
        <p:txBody>
          <a:bodyPr/>
          <a:lstStyle/>
          <a:p>
            <a:r>
              <a:rPr lang="en-US" sz="4400" b="1" dirty="0" err="1"/>
              <a:t>Doğum</a:t>
            </a:r>
            <a:r>
              <a:rPr lang="en-US" sz="4400" b="1" dirty="0"/>
              <a:t> </a:t>
            </a:r>
            <a:r>
              <a:rPr lang="en-US" sz="4400" b="1" dirty="0" err="1"/>
              <a:t>Süreci</a:t>
            </a:r>
            <a:endParaRPr lang="en-US" sz="4400" b="1" dirty="0"/>
          </a:p>
        </p:txBody>
      </p:sp>
      <p:sp>
        <p:nvSpPr>
          <p:cNvPr id="72706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973560"/>
            <a:ext cx="7772400" cy="2895600"/>
          </a:xfrm>
        </p:spPr>
        <p:txBody>
          <a:bodyPr/>
          <a:lstStyle/>
          <a:p>
            <a:r>
              <a:rPr lang="en-US" sz="3600" dirty="0" err="1"/>
              <a:t>Doğumun</a:t>
            </a:r>
            <a:r>
              <a:rPr lang="en-US" sz="3600" dirty="0"/>
              <a:t> </a:t>
            </a:r>
            <a:r>
              <a:rPr lang="en-US" sz="3600" dirty="0" err="1"/>
              <a:t>Aşamaları</a:t>
            </a:r>
            <a:endParaRPr lang="en-US" sz="3600" dirty="0"/>
          </a:p>
          <a:p>
            <a:r>
              <a:rPr lang="en-US" sz="3600" dirty="0" err="1"/>
              <a:t>Fetüs-Yenidoğan</a:t>
            </a:r>
            <a:r>
              <a:rPr lang="en-US" sz="3600" dirty="0"/>
              <a:t> </a:t>
            </a:r>
            <a:r>
              <a:rPr lang="en-US" sz="3600" dirty="0" err="1"/>
              <a:t>Geçişi</a:t>
            </a:r>
            <a:endParaRPr lang="en-US" sz="3600" dirty="0"/>
          </a:p>
          <a:p>
            <a:r>
              <a:rPr lang="en-US" sz="3600" dirty="0" err="1"/>
              <a:t>Doğum</a:t>
            </a:r>
            <a:r>
              <a:rPr lang="en-US" sz="3600" dirty="0"/>
              <a:t> </a:t>
            </a:r>
            <a:r>
              <a:rPr lang="tr-TR" sz="3600" dirty="0"/>
              <a:t>Yöntemleri</a:t>
            </a:r>
            <a:endParaRPr lang="en-US" sz="3600" dirty="0"/>
          </a:p>
        </p:txBody>
      </p:sp>
      <p:graphicFrame>
        <p:nvGraphicFramePr>
          <p:cNvPr id="7270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459829"/>
              </p:ext>
            </p:extLst>
          </p:nvPr>
        </p:nvGraphicFramePr>
        <p:xfrm>
          <a:off x="4621088" y="4302968"/>
          <a:ext cx="43434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4" name="Clip" r:id="rId4" imgW="3817545" imgH="2124547" progId="">
                  <p:embed/>
                </p:oleObj>
              </mc:Choice>
              <mc:Fallback>
                <p:oleObj name="Clip" r:id="rId4" imgW="3817545" imgH="2124547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088" y="4302968"/>
                        <a:ext cx="43434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2413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8" name="Slayt" r:id="rId4" imgW="4570586" imgH="3427608" progId="PowerPoint.Slide.8">
                  <p:embed/>
                </p:oleObj>
              </mc:Choice>
              <mc:Fallback>
                <p:oleObj name="Slayt" r:id="rId4" imgW="4570586" imgH="3427608" progId="PowerPoint.Slide.8">
                  <p:embed/>
                  <p:pic>
                    <p:nvPicPr>
                      <p:cNvPr id="0" name="Picture 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413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400" b="1" dirty="0" err="1"/>
              <a:t>Doğum</a:t>
            </a:r>
            <a:r>
              <a:rPr lang="en-US" sz="4400" b="1" dirty="0"/>
              <a:t> </a:t>
            </a:r>
            <a:r>
              <a:rPr lang="en-US" sz="4400" b="1" dirty="0" err="1"/>
              <a:t>Yöntemleri</a:t>
            </a:r>
            <a:endParaRPr lang="en-US" sz="4400" b="1" dirty="0"/>
          </a:p>
        </p:txBody>
      </p:sp>
      <p:sp>
        <p:nvSpPr>
          <p:cNvPr id="808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İlaç</a:t>
            </a:r>
            <a:r>
              <a:rPr lang="tr-TR" sz="3600" dirty="0"/>
              <a:t> uygulama/kullanma</a:t>
            </a:r>
            <a:endParaRPr lang="en-US" sz="3600" dirty="0"/>
          </a:p>
          <a:p>
            <a:r>
              <a:rPr lang="en-US" sz="3600" dirty="0" err="1"/>
              <a:t>Doğal</a:t>
            </a:r>
            <a:endParaRPr lang="en-US" sz="3600" dirty="0"/>
          </a:p>
          <a:p>
            <a:r>
              <a:rPr lang="en-US" sz="3600" dirty="0" err="1"/>
              <a:t>Hazırlanarak</a:t>
            </a:r>
            <a:endParaRPr lang="en-US" sz="3600" dirty="0"/>
          </a:p>
          <a:p>
            <a:r>
              <a:rPr lang="en-US" sz="3600" dirty="0" err="1"/>
              <a:t>Sezeryanla</a:t>
            </a:r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600200"/>
          </a:xfr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b="1" dirty="0" err="1"/>
              <a:t>Yenidoğanın</a:t>
            </a:r>
            <a:r>
              <a:rPr lang="en-US" sz="4400" b="1" dirty="0"/>
              <a:t> </a:t>
            </a:r>
            <a:r>
              <a:rPr lang="en-US" sz="4400" b="1" dirty="0" err="1"/>
              <a:t>Sağlıklılığını</a:t>
            </a:r>
            <a:r>
              <a:rPr lang="en-US" sz="4400" b="1" dirty="0"/>
              <a:t> </a:t>
            </a:r>
            <a:r>
              <a:rPr lang="en-US" sz="4400" b="1" dirty="0" err="1"/>
              <a:t>Ölçme</a:t>
            </a:r>
            <a:endParaRPr lang="en-US" sz="4400" b="1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438400"/>
            <a:ext cx="7772400" cy="4114800"/>
          </a:xfrm>
        </p:spPr>
        <p:txBody>
          <a:bodyPr/>
          <a:lstStyle/>
          <a:p>
            <a:r>
              <a:rPr lang="en-US" sz="3600" dirty="0" err="1"/>
              <a:t>Apgar</a:t>
            </a:r>
            <a:r>
              <a:rPr lang="en-US" sz="3600" dirty="0"/>
              <a:t> </a:t>
            </a:r>
            <a:r>
              <a:rPr lang="en-US" sz="3600" dirty="0" err="1"/>
              <a:t>Ölçeği</a:t>
            </a:r>
            <a:endParaRPr lang="en-US" sz="3600" dirty="0"/>
          </a:p>
          <a:p>
            <a:r>
              <a:rPr lang="en-US" sz="3600" dirty="0" err="1"/>
              <a:t>Brazelton</a:t>
            </a:r>
            <a:r>
              <a:rPr lang="en-US" sz="3600" dirty="0"/>
              <a:t> </a:t>
            </a:r>
            <a:r>
              <a:rPr lang="en-US" sz="3600" dirty="0" err="1"/>
              <a:t>Yenidoğan</a:t>
            </a:r>
            <a:r>
              <a:rPr lang="en-US" sz="3600" dirty="0"/>
              <a:t> </a:t>
            </a:r>
            <a:r>
              <a:rPr lang="en-US" sz="3600" dirty="0" err="1"/>
              <a:t>Davranış</a:t>
            </a:r>
            <a:r>
              <a:rPr lang="en-US" sz="3600" dirty="0"/>
              <a:t> </a:t>
            </a:r>
            <a:r>
              <a:rPr lang="en-US" sz="3600" dirty="0" err="1"/>
              <a:t>Değerlendirme</a:t>
            </a:r>
            <a:r>
              <a:rPr lang="en-US" sz="3600" dirty="0"/>
              <a:t> </a:t>
            </a:r>
            <a:r>
              <a:rPr lang="en-US" sz="3600" dirty="0" err="1"/>
              <a:t>Ölçeği</a:t>
            </a:r>
            <a:endParaRPr lang="en-US" sz="3600" dirty="0"/>
          </a:p>
        </p:txBody>
      </p:sp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7467600" y="4724400"/>
          <a:ext cx="16764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7" name="Clip" r:id="rId4" imgW="1292962" imgH="1805940" progId="">
                  <p:embed/>
                </p:oleObj>
              </mc:Choice>
              <mc:Fallback>
                <p:oleObj name="Clip" r:id="rId4" imgW="1292962" imgH="18059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724400"/>
                        <a:ext cx="1676400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Apgar</a:t>
            </a:r>
            <a:endParaRPr lang="en-US"/>
          </a:p>
        </p:txBody>
      </p:sp>
      <p:graphicFrame>
        <p:nvGraphicFramePr>
          <p:cNvPr id="9625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093215"/>
              </p:ext>
            </p:extLst>
          </p:nvPr>
        </p:nvGraphicFramePr>
        <p:xfrm>
          <a:off x="977900" y="1147763"/>
          <a:ext cx="5665788" cy="253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1" name="Document" r:id="rId4" imgW="5665866" imgH="2539129" progId="Word.Document.8">
                  <p:embed/>
                </p:oleObj>
              </mc:Choice>
              <mc:Fallback>
                <p:oleObj name="Document" r:id="rId4" imgW="5665866" imgH="2539129" progId="Word.Document.8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1147763"/>
                        <a:ext cx="5665788" cy="253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Apgar</a:t>
            </a:r>
            <a:r>
              <a:rPr lang="tr-TR" dirty="0"/>
              <a:t> Uygulaması</a:t>
            </a:r>
          </a:p>
        </p:txBody>
      </p:sp>
      <p:pic>
        <p:nvPicPr>
          <p:cNvPr id="5" name="OB_Nursing_APGAR_Assessmen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188640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2301</TotalTime>
  <Words>469</Words>
  <Application>Microsoft Office PowerPoint</Application>
  <PresentationFormat>Ekran Gösterisi (4:3)</PresentationFormat>
  <Paragraphs>131</Paragraphs>
  <Slides>17</Slides>
  <Notes>16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3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Calibri</vt:lpstr>
      <vt:lpstr>Century Gothic</vt:lpstr>
      <vt:lpstr>Times New Roman</vt:lpstr>
      <vt:lpstr>Wingdings 3</vt:lpstr>
      <vt:lpstr>Dilim</vt:lpstr>
      <vt:lpstr>Clip</vt:lpstr>
      <vt:lpstr>Slayt</vt:lpstr>
      <vt:lpstr>Document</vt:lpstr>
      <vt:lpstr>Otuzlu Yaşlar ve Ötesi</vt:lpstr>
      <vt:lpstr>Normal Doğum Öncesi Gelişim</vt:lpstr>
      <vt:lpstr>PowerPoint Sunusu</vt:lpstr>
      <vt:lpstr>Doğum Süreci</vt:lpstr>
      <vt:lpstr>PowerPoint Sunusu</vt:lpstr>
      <vt:lpstr>Doğum Yöntemleri</vt:lpstr>
      <vt:lpstr>Yenidoğanın Sağlıklılığını Ölçme</vt:lpstr>
      <vt:lpstr>Apgar</vt:lpstr>
      <vt:lpstr>Apgar Uygulaması</vt:lpstr>
      <vt:lpstr>Erken Doğan ve Düşük Doğum Ağırlıklı Bebekler</vt:lpstr>
      <vt:lpstr> Prematüre ve Düşük Doğum Ağırlıklı Bebekler </vt:lpstr>
      <vt:lpstr>PowerPoint Sunusu</vt:lpstr>
      <vt:lpstr>PowerPoint Sunusu</vt:lpstr>
      <vt:lpstr>PowerPoint Sunusu</vt:lpstr>
      <vt:lpstr>PowerPoint Sunusu</vt:lpstr>
      <vt:lpstr>Yakın Temas (Bonding)</vt:lpstr>
      <vt:lpstr>Bilgilendirme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.</dc:creator>
  <cp:lastModifiedBy>vahdetayşe nur</cp:lastModifiedBy>
  <cp:revision>170</cp:revision>
  <dcterms:created xsi:type="dcterms:W3CDTF">2001-03-10T21:23:38Z</dcterms:created>
  <dcterms:modified xsi:type="dcterms:W3CDTF">2018-10-15T05:45:03Z</dcterms:modified>
</cp:coreProperties>
</file>